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4"/>
    <p:sldMasterId id="2147483663" r:id="rId5"/>
  </p:sldMasterIdLst>
  <p:notesMasterIdLst>
    <p:notesMasterId r:id="rId72"/>
  </p:notesMasterIdLst>
  <p:sldIdLst>
    <p:sldId id="256" r:id="rId6"/>
    <p:sldId id="257"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Lst>
  <p:sldSz cx="12192000" cy="6858000"/>
  <p:notesSz cx="6858000" cy="9144000"/>
  <p:embeddedFontLst>
    <p:embeddedFont>
      <p:font typeface="Calibri" panose="020F0502020204030204" pitchFamily="34" charset="0"/>
      <p:regular r:id="rId73"/>
      <p:bold r:id="rId74"/>
      <p:italic r:id="rId75"/>
      <p:boldItalic r:id="rId76"/>
    </p:embeddedFont>
    <p:embeddedFont>
      <p:font typeface="Century Schoolbook" panose="02040604050505020304" pitchFamily="18" charset="0"/>
      <p:regular r:id="rId77"/>
      <p:bold r:id="rId78"/>
      <p:italic r:id="rId79"/>
      <p:boldItalic r:id="rId80"/>
    </p:embeddedFont>
    <p:embeddedFont>
      <p:font typeface="Garamond" panose="02020404030301010803" pitchFamily="18" charset="0"/>
      <p:regular r:id="rId81"/>
      <p:bold r:id="rId82"/>
      <p:italic r:id="rId83"/>
      <p:boldItalic r:id="rId84"/>
    </p:embeddedFont>
    <p:embeddedFont>
      <p:font typeface="Roboto" panose="020B060402020202020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755B42-FDC4-4246-962A-9528BA94ED37}">
  <a:tblStyle styleId="{97755B42-FDC4-4246-962A-9528BA94ED37}" styleName="Table_0">
    <a:wholeTbl>
      <a:tcTxStyle b="off" i="off">
        <a:font>
          <a:latin typeface="Century Schoolbook"/>
          <a:ea typeface="Century Schoolbook"/>
          <a:cs typeface="Century Schoolbook"/>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E7F0F4"/>
          </a:solidFill>
        </a:fill>
      </a:tcStyle>
    </a:wholeTbl>
    <a:band1H>
      <a:tcTxStyle b="off" i="off"/>
      <a:tcStyle>
        <a:tcBdr/>
        <a:fill>
          <a:solidFill>
            <a:srgbClr val="CCDFE8"/>
          </a:solidFill>
        </a:fill>
      </a:tcStyle>
    </a:band1H>
    <a:band2H>
      <a:tcTxStyle b="off" i="off"/>
      <a:tcStyle>
        <a:tcBdr/>
      </a:tcStyle>
    </a:band2H>
    <a:band1V>
      <a:tcTxStyle b="off" i="off"/>
      <a:tcStyle>
        <a:tcBdr/>
        <a:fill>
          <a:solidFill>
            <a:srgbClr val="CCDFE8"/>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3"/>
              </a:solidFill>
              <a:prstDash val="solid"/>
              <a:round/>
              <a:headEnd type="none" w="sm" len="sm"/>
              <a:tailEnd type="none" w="sm" len="sm"/>
            </a:ln>
          </a:top>
        </a:tcBdr>
        <a:fill>
          <a:solidFill>
            <a:srgbClr val="E7F0F4"/>
          </a:solidFill>
        </a:fill>
      </a:tcStyle>
    </a:lastRow>
    <a:seCell>
      <a:tcTxStyle b="off" i="off"/>
      <a:tcStyle>
        <a:tcBdr/>
      </a:tcStyle>
    </a:seCell>
    <a:swCell>
      <a:tcTxStyle b="off" i="off"/>
      <a:tcStyle>
        <a:tcBdr/>
      </a:tcStyle>
    </a:swCell>
    <a:firstRow>
      <a:tcTxStyle b="on" i="off"/>
      <a:tcStyle>
        <a:tcBdr/>
        <a:fill>
          <a:solidFill>
            <a:srgbClr val="E7F0F4"/>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4" y="-1788"/>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2.fntdata"/><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2.xml"/><Relationship Id="rId90" Type="http://schemas.openxmlformats.org/officeDocument/2006/relationships/viewProps" Target="viewProp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4.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5.fntdata"/><Relationship Id="rId61" Type="http://schemas.openxmlformats.org/officeDocument/2006/relationships/slide" Target="slides/slide56.xml"/><Relationship Id="rId82" Type="http://schemas.openxmlformats.org/officeDocument/2006/relationships/font" Target="fonts/font10.fntdata"/><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LBW levels among race and Hispanic-origin groups in 2016 ranged from 6.97% for births to non-Hispanic white women to 13.68% among those to non-Hispanic black women. </a:t>
            </a:r>
            <a:endParaRPr/>
          </a:p>
          <a:p>
            <a:pPr marL="0" lvl="0" indent="0" algn="l" rtl="0">
              <a:lnSpc>
                <a:spcPct val="100000"/>
              </a:lnSpc>
              <a:spcBef>
                <a:spcPts val="0"/>
              </a:spcBef>
              <a:spcAft>
                <a:spcPts val="0"/>
              </a:spcAft>
              <a:buSzPts val="1400"/>
              <a:buNone/>
            </a:pPr>
            <a:r>
              <a:rPr lang="en-US"/>
              <a:t>PTB 13.77 Non-hispanic black, 9.04 white</a:t>
            </a:r>
            <a:endParaRPr/>
          </a:p>
          <a:p>
            <a:pPr marL="0" lvl="0" indent="0" algn="l" rtl="0">
              <a:lnSpc>
                <a:spcPct val="100000"/>
              </a:lnSpc>
              <a:spcBef>
                <a:spcPts val="0"/>
              </a:spcBef>
              <a:spcAft>
                <a:spcPts val="0"/>
              </a:spcAft>
              <a:buSzPts val="1400"/>
              <a:buNone/>
            </a:pPr>
            <a:r>
              <a:rPr lang="en-US"/>
              <a:t>Martin JA, Hamilton BE, Osterman MJK, Driscoll AK, Drake P. Births: Final data for 2016. National Vital Statistics Reports; vol 67 no 1. Hyattsville, MD: National Center for Health Statistics. 2018.</a:t>
            </a:r>
            <a:endParaRPr/>
          </a:p>
        </p:txBody>
      </p:sp>
      <p:sp>
        <p:nvSpPr>
          <p:cNvPr id="169" name="Google Shape;16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Less restriction of food intake is associated with significantly shorter labors and no difference in obstetric or neonatal outcomes. (Ciardulli, Saccone, Anastasio, &amp; Berghella, 2017)</a:t>
            </a:r>
            <a:endParaRPr/>
          </a:p>
          <a:p>
            <a:pPr marL="0" lvl="0" indent="0" algn="l" rtl="0">
              <a:lnSpc>
                <a:spcPct val="100000"/>
              </a:lnSpc>
              <a:spcBef>
                <a:spcPts val="0"/>
              </a:spcBef>
              <a:spcAft>
                <a:spcPts val="0"/>
              </a:spcAft>
              <a:buSzPts val="1400"/>
              <a:buNone/>
            </a:pPr>
            <a:r>
              <a:rPr lang="en-US"/>
              <a:t>Eating solid foods in labor should not be restricted because anesthesia-related aspiration during childbirth has declined as a result of advances in obstetric anesthesia. (Sperling, Dahlke, &amp; Sabai, 2016)</a:t>
            </a:r>
            <a:endParaRPr/>
          </a:p>
          <a:p>
            <a:pPr marL="0" lvl="0" indent="0" algn="l" rtl="0">
              <a:lnSpc>
                <a:spcPct val="100000"/>
              </a:lnSpc>
              <a:spcBef>
                <a:spcPts val="0"/>
              </a:spcBef>
              <a:spcAft>
                <a:spcPts val="0"/>
              </a:spcAft>
              <a:buSzPts val="1400"/>
              <a:buNone/>
            </a:pPr>
            <a:r>
              <a:rPr lang="en-US"/>
              <a:t>Fasting stimulates acid secretion and may augment the risk of aspiration due to increased gastric volume. (ACNM, 2016; Singata, Tranmer, &amp; Gyte, 2013)</a:t>
            </a:r>
            <a:endParaRPr/>
          </a:p>
          <a:p>
            <a:pPr marL="0" lvl="0" indent="0" algn="l" rtl="0">
              <a:lnSpc>
                <a:spcPct val="100000"/>
              </a:lnSpc>
              <a:spcBef>
                <a:spcPts val="0"/>
              </a:spcBef>
              <a:spcAft>
                <a:spcPts val="0"/>
              </a:spcAft>
              <a:buSzPts val="1400"/>
              <a:buNone/>
            </a:pPr>
            <a:r>
              <a:rPr lang="en-US"/>
              <a:t>The case-fatality rate for aspiration-related death during general anesthesia and regional anesthesia is low (1 death per 100,000 and 3.8 deaths per 1 million respectively). (ACNM 2016)</a:t>
            </a:r>
            <a:endParaRPr/>
          </a:p>
          <a:p>
            <a:pPr marL="0" lvl="0" indent="0" algn="l" rtl="0">
              <a:lnSpc>
                <a:spcPct val="100000"/>
              </a:lnSpc>
              <a:spcBef>
                <a:spcPts val="0"/>
              </a:spcBef>
              <a:spcAft>
                <a:spcPts val="0"/>
              </a:spcAft>
              <a:buSzPts val="1400"/>
              <a:buNone/>
            </a:pPr>
            <a:r>
              <a:rPr lang="en-US"/>
              <a:t>Light eating and drinking is beneficial to, and does not increase risks for, low-risk laboring women. (ACNM 2016)</a:t>
            </a:r>
            <a:endParaRPr/>
          </a:p>
          <a:p>
            <a:pPr marL="0" lvl="0" indent="0" algn="l" rtl="0">
              <a:lnSpc>
                <a:spcPct val="100000"/>
              </a:lnSpc>
              <a:spcBef>
                <a:spcPts val="0"/>
              </a:spcBef>
              <a:spcAft>
                <a:spcPts val="0"/>
              </a:spcAft>
              <a:buSzPts val="1400"/>
              <a:buNone/>
            </a:pPr>
            <a:r>
              <a:rPr lang="en-US"/>
              <a:t>Oral intake of modest amounts of clear liquids may be allowed for patients with uncomplicated labor. (ACOG 2009)</a:t>
            </a:r>
            <a:endParaRPr/>
          </a:p>
          <a:p>
            <a:pPr marL="0" lvl="0" indent="0" algn="l" rtl="0">
              <a:lnSpc>
                <a:spcPct val="100000"/>
              </a:lnSpc>
              <a:spcBef>
                <a:spcPts val="0"/>
              </a:spcBef>
              <a:spcAft>
                <a:spcPts val="0"/>
              </a:spcAft>
              <a:buSzPts val="1400"/>
              <a:buNone/>
            </a:pPr>
            <a:r>
              <a:rPr lang="en-US"/>
              <a:t>There is no evidence of benefit or harm to low-risk women who eat or drink in labor; thus oral hydration and nutrition should be allowed at will. (Singata, Tranmer, &amp; Gyte, 2013) </a:t>
            </a:r>
            <a:endParaRPr/>
          </a:p>
          <a:p>
            <a:pPr marL="0" lvl="0" indent="0" algn="l" rtl="0">
              <a:lnSpc>
                <a:spcPct val="100000"/>
              </a:lnSpc>
              <a:spcBef>
                <a:spcPts val="0"/>
              </a:spcBef>
              <a:spcAft>
                <a:spcPts val="0"/>
              </a:spcAft>
              <a:buSzPts val="1400"/>
              <a:buNone/>
            </a:pPr>
            <a:r>
              <a:rPr lang="en-US"/>
              <a:t>There was no difference in duration of labor, rate of vaginal or cesarean birth, or Apgar scores between women who ate in labor and those who drank water only. (O’Sullivan, Liu, Hart, Seed, &amp; Shennan, 2009; Singata, Tranmer, &amp; Gyte, 2013)</a:t>
            </a:r>
            <a:endParaRPr/>
          </a:p>
          <a:p>
            <a:pPr marL="0" lvl="0" indent="0" algn="l" rtl="0">
              <a:lnSpc>
                <a:spcPct val="100000"/>
              </a:lnSpc>
              <a:spcBef>
                <a:spcPts val="0"/>
              </a:spcBef>
              <a:spcAft>
                <a:spcPts val="0"/>
              </a:spcAft>
              <a:buSzPts val="1400"/>
              <a:buNone/>
            </a:pPr>
            <a:r>
              <a:rPr lang="en-US"/>
              <a:t>Drinking clear fluids in limited quantities has been found to bring comfort to laboring patients and does not increase labor complications.  (Hawkins,  2007).</a:t>
            </a:r>
            <a:endParaRPr/>
          </a:p>
          <a:p>
            <a:pPr marL="0" lvl="0" indent="0" algn="l" rtl="0">
              <a:lnSpc>
                <a:spcPct val="100000"/>
              </a:lnSpc>
              <a:spcBef>
                <a:spcPts val="0"/>
              </a:spcBef>
              <a:spcAft>
                <a:spcPts val="0"/>
              </a:spcAft>
              <a:buSzPts val="1400"/>
              <a:buNone/>
            </a:pPr>
            <a:endParaRPr/>
          </a:p>
        </p:txBody>
      </p:sp>
      <p:sp>
        <p:nvSpPr>
          <p:cNvPr id="227" name="Google Shape;22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Data on maternal hypotension in regards to IV fluid pre/co-loading is inconsistent. (American Society of Anesthesiologists Task Force on Obstetric Anesthesia, 2016)</a:t>
            </a:r>
            <a:endParaRPr/>
          </a:p>
          <a:p>
            <a:pPr marL="0" lvl="0" indent="0" algn="l" rtl="0">
              <a:lnSpc>
                <a:spcPct val="100000"/>
              </a:lnSpc>
              <a:spcBef>
                <a:spcPts val="0"/>
              </a:spcBef>
              <a:spcAft>
                <a:spcPts val="0"/>
              </a:spcAft>
              <a:buSzPts val="1400"/>
              <a:buNone/>
            </a:pPr>
            <a:r>
              <a:rPr lang="en-US"/>
              <a:t>Do not delay initiation of spinal anesthesia to administer a fixed volume of IV fluids.  (American Society of Anesthesiologists Task Force on Obstetric Anesthesia, 2016).</a:t>
            </a:r>
            <a:endParaRPr/>
          </a:p>
          <a:p>
            <a:pPr marL="0" lvl="0" indent="0" algn="l" rtl="0">
              <a:lnSpc>
                <a:spcPct val="100000"/>
              </a:lnSpc>
              <a:spcBef>
                <a:spcPts val="0"/>
              </a:spcBef>
              <a:spcAft>
                <a:spcPts val="0"/>
              </a:spcAft>
              <a:buSzPts val="1400"/>
              <a:buNone/>
            </a:pPr>
            <a:r>
              <a:rPr lang="en-US"/>
              <a:t>There is no evidence that IV fluids are superior to oral hydration. (Dawood, Dowswell, &amp; Quenby, 2013)</a:t>
            </a:r>
            <a:endParaRPr/>
          </a:p>
          <a:p>
            <a:pPr marL="0" lvl="0" indent="0" algn="l" rtl="0">
              <a:lnSpc>
                <a:spcPct val="100000"/>
              </a:lnSpc>
              <a:spcBef>
                <a:spcPts val="0"/>
              </a:spcBef>
              <a:spcAft>
                <a:spcPts val="0"/>
              </a:spcAft>
              <a:buSzPts val="1400"/>
              <a:buNone/>
            </a:pPr>
            <a:r>
              <a:rPr lang="en-US"/>
              <a:t>IV hydration does not decrease the risk of cesarean section. (Dawood, Dowswell, &amp; Quenby, 2013)</a:t>
            </a:r>
            <a:endParaRPr/>
          </a:p>
          <a:p>
            <a:pPr marL="0" lvl="0" indent="0" algn="l" rtl="0">
              <a:lnSpc>
                <a:spcPct val="100000"/>
              </a:lnSpc>
              <a:spcBef>
                <a:spcPts val="0"/>
              </a:spcBef>
              <a:spcAft>
                <a:spcPts val="0"/>
              </a:spcAft>
              <a:buSzPts val="1400"/>
              <a:buNone/>
            </a:pPr>
            <a:r>
              <a:rPr lang="en-US"/>
              <a:t>Increasing amounts of IV fluid administration in labor may lead to higher neonatal weight loss in breastfed newborns. (Watson, Hodnett, Armson, Davies, &amp; Watt-Watson, 2012)</a:t>
            </a:r>
            <a:endParaRPr/>
          </a:p>
          <a:p>
            <a:pPr marL="0" lvl="0" indent="0" algn="l" rtl="0">
              <a:lnSpc>
                <a:spcPct val="100000"/>
              </a:lnSpc>
              <a:spcBef>
                <a:spcPts val="0"/>
              </a:spcBef>
              <a:spcAft>
                <a:spcPts val="0"/>
              </a:spcAft>
              <a:buSzPts val="1400"/>
              <a:buNone/>
            </a:pPr>
            <a:r>
              <a:rPr lang="en-US"/>
              <a:t>Increased IV hydration does not decrease labor duration in nulliparous women when access to oral fluid is unrestricted. (Coco et al., 2010)</a:t>
            </a:r>
            <a:endParaRPr/>
          </a:p>
          <a:p>
            <a:pPr marL="0" lvl="0" indent="0" algn="l" rtl="0">
              <a:lnSpc>
                <a:spcPct val="100000"/>
              </a:lnSpc>
              <a:spcBef>
                <a:spcPts val="0"/>
              </a:spcBef>
              <a:spcAft>
                <a:spcPts val="0"/>
              </a:spcAft>
              <a:buSzPts val="1400"/>
              <a:buNone/>
            </a:pPr>
            <a:r>
              <a:rPr lang="en-US"/>
              <a:t>IVs can cause anemia and lead to pulmonary edema in laboring women and infants. (Romano, 2009)</a:t>
            </a:r>
            <a:endParaRPr/>
          </a:p>
          <a:p>
            <a:pPr marL="0" lvl="0" indent="0" algn="l" rtl="0">
              <a:lnSpc>
                <a:spcPct val="100000"/>
              </a:lnSpc>
              <a:spcBef>
                <a:spcPts val="0"/>
              </a:spcBef>
              <a:spcAft>
                <a:spcPts val="0"/>
              </a:spcAft>
              <a:buSzPts val="1400"/>
              <a:buNone/>
            </a:pPr>
            <a:r>
              <a:rPr lang="en-US"/>
              <a:t>There is no evidence that routine use of IVs in low risk women improves outcomes. (Goer, 2007) </a:t>
            </a:r>
            <a:endParaRPr/>
          </a:p>
          <a:p>
            <a:pPr marL="0" lvl="0" indent="0" algn="l" rtl="0">
              <a:lnSpc>
                <a:spcPct val="100000"/>
              </a:lnSpc>
              <a:spcBef>
                <a:spcPts val="0"/>
              </a:spcBef>
              <a:spcAft>
                <a:spcPts val="0"/>
              </a:spcAft>
              <a:buSzPts val="1400"/>
              <a:buNone/>
            </a:pPr>
            <a:r>
              <a:rPr lang="en-US"/>
              <a:t>IV fluids are given to diminish contractions in preterm labor. (Von der Pool, 1998)</a:t>
            </a:r>
            <a:endParaRPr/>
          </a:p>
          <a:p>
            <a:pPr marL="0" lvl="0" indent="0" algn="l" rtl="0">
              <a:lnSpc>
                <a:spcPct val="100000"/>
              </a:lnSpc>
              <a:spcBef>
                <a:spcPts val="0"/>
              </a:spcBef>
              <a:spcAft>
                <a:spcPts val="0"/>
              </a:spcAft>
              <a:buSzPts val="1400"/>
              <a:buNone/>
            </a:pPr>
            <a:endParaRPr/>
          </a:p>
        </p:txBody>
      </p:sp>
      <p:sp>
        <p:nvSpPr>
          <p:cNvPr id="250" name="Google Shape;25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Intermittent auscultation may be appropriate for low risk women with spontaneous labors. (ACOG, 2017)</a:t>
            </a:r>
            <a:endParaRPr/>
          </a:p>
          <a:p>
            <a:pPr marL="0" lvl="0" indent="0" algn="l" rtl="0">
              <a:lnSpc>
                <a:spcPct val="100000"/>
              </a:lnSpc>
              <a:spcBef>
                <a:spcPts val="0"/>
              </a:spcBef>
              <a:spcAft>
                <a:spcPts val="0"/>
              </a:spcAft>
              <a:buSzPts val="1400"/>
              <a:buNone/>
            </a:pPr>
            <a:r>
              <a:rPr lang="en-US"/>
              <a:t>Obstetric care providers and facilities should consider adopting protocols using hand-held Doppler device for monitoring for low-risk women. (ACOG, 2017) </a:t>
            </a:r>
            <a:endParaRPr/>
          </a:p>
          <a:p>
            <a:pPr marL="0" lvl="0" indent="0" algn="l" rtl="0">
              <a:lnSpc>
                <a:spcPct val="100000"/>
              </a:lnSpc>
              <a:spcBef>
                <a:spcPts val="0"/>
              </a:spcBef>
              <a:spcAft>
                <a:spcPts val="0"/>
              </a:spcAft>
              <a:buSzPts val="1400"/>
              <a:buNone/>
            </a:pPr>
            <a:r>
              <a:rPr lang="en-US"/>
              <a:t>Intermittent auscultation is the preferred method for monitoring the FHR during labor for women at term who are at low risk for developing fetal academia at the onset of labor. (ACNM, 2015)</a:t>
            </a:r>
            <a:endParaRPr/>
          </a:p>
          <a:p>
            <a:pPr marL="0" lvl="0" indent="0" algn="l" rtl="0">
              <a:lnSpc>
                <a:spcPct val="100000"/>
              </a:lnSpc>
              <a:spcBef>
                <a:spcPts val="0"/>
              </a:spcBef>
              <a:spcAft>
                <a:spcPts val="0"/>
              </a:spcAft>
              <a:buSzPts val="1400"/>
              <a:buNone/>
            </a:pPr>
            <a:r>
              <a:rPr lang="en-US"/>
              <a:t>Continuous EFM may not offer clear, documented benefits to healthy women and should not be used solely for clinician liability concerns. (Spector‐Bagdady, Vries, Harris, &amp; Low, 2017)</a:t>
            </a:r>
            <a:endParaRPr/>
          </a:p>
          <a:p>
            <a:pPr marL="0" lvl="0" indent="0" algn="l" rtl="0">
              <a:lnSpc>
                <a:spcPct val="100000"/>
              </a:lnSpc>
              <a:spcBef>
                <a:spcPts val="0"/>
              </a:spcBef>
              <a:spcAft>
                <a:spcPts val="0"/>
              </a:spcAft>
              <a:buSzPts val="1400"/>
              <a:buNone/>
            </a:pPr>
            <a:r>
              <a:rPr lang="en-US"/>
              <a:t>Ambiguities in interpretation of EFM data may lead to idiosyncratic labor management decisions that could increase the risk of harm.  (Spector‐Bagdady, Vries, Harris, &amp; Low, 2017)</a:t>
            </a:r>
            <a:endParaRPr/>
          </a:p>
          <a:p>
            <a:pPr marL="0" lvl="0" indent="0" algn="l" rtl="0">
              <a:lnSpc>
                <a:spcPct val="100000"/>
              </a:lnSpc>
              <a:spcBef>
                <a:spcPts val="0"/>
              </a:spcBef>
              <a:spcAft>
                <a:spcPts val="0"/>
              </a:spcAft>
              <a:buSzPts val="1400"/>
              <a:buNone/>
            </a:pPr>
            <a:r>
              <a:rPr lang="en-US"/>
              <a:t>Continuous monitoring makes moving and changing positions difficult in labor, impacting coping strategies. (Alfirevic, Devane, Gyte, &amp; Cuthbert, 2017)</a:t>
            </a:r>
            <a:endParaRPr/>
          </a:p>
          <a:p>
            <a:pPr marL="0" lvl="0" indent="0" algn="l" rtl="0">
              <a:lnSpc>
                <a:spcPct val="100000"/>
              </a:lnSpc>
              <a:spcBef>
                <a:spcPts val="0"/>
              </a:spcBef>
              <a:spcAft>
                <a:spcPts val="0"/>
              </a:spcAft>
              <a:buSzPts val="1400"/>
              <a:buNone/>
            </a:pPr>
            <a:r>
              <a:rPr lang="en-US"/>
              <a:t>Continuous fetal monitoring is associated with higher cesarean and operative vaginal birth rates. (Alfirevic, Devane, Gyte, &amp; Cuthbert, 2017)</a:t>
            </a:r>
            <a:endParaRPr/>
          </a:p>
          <a:p>
            <a:pPr marL="0" lvl="0" indent="0" algn="l" rtl="0">
              <a:lnSpc>
                <a:spcPct val="100000"/>
              </a:lnSpc>
              <a:spcBef>
                <a:spcPts val="0"/>
              </a:spcBef>
              <a:spcAft>
                <a:spcPts val="0"/>
              </a:spcAft>
              <a:buSzPts val="1400"/>
              <a:buNone/>
            </a:pPr>
            <a:r>
              <a:rPr lang="en-US"/>
              <a:t>Non-reassuring fetal heart rate patterns have a positive predictive value of only 0.14%, for newborn cerebral palsy. The false positive rate is over 99%. (ACOG, 2009)</a:t>
            </a:r>
            <a:endParaRPr/>
          </a:p>
          <a:p>
            <a:pPr marL="0" lvl="0" indent="0" algn="l" rtl="0">
              <a:lnSpc>
                <a:spcPct val="100000"/>
              </a:lnSpc>
              <a:spcBef>
                <a:spcPts val="0"/>
              </a:spcBef>
              <a:spcAft>
                <a:spcPts val="0"/>
              </a:spcAft>
              <a:buSzPts val="1400"/>
              <a:buNone/>
            </a:pPr>
            <a:r>
              <a:rPr lang="en-US"/>
              <a:t>There is no difference in cerebral palsy rates between infants that are monitored continuously and those monitored intermittently. (Alfirevic, Devane, Gyte, &amp; Cuthbert, 2017)</a:t>
            </a:r>
            <a:endParaRPr/>
          </a:p>
          <a:p>
            <a:pPr marL="0" lvl="0" indent="0" algn="l" rtl="0">
              <a:lnSpc>
                <a:spcPct val="100000"/>
              </a:lnSpc>
              <a:spcBef>
                <a:spcPts val="0"/>
              </a:spcBef>
              <a:spcAft>
                <a:spcPts val="0"/>
              </a:spcAft>
              <a:buSzPts val="1400"/>
              <a:buNone/>
            </a:pPr>
            <a:r>
              <a:rPr lang="en-US"/>
              <a:t>Intermittent auscultation during and after a contraction can be used to reliably interpret the fetal heart rate and rhythm, as well as the presence of accelerations and decelerations.  (ACNM, 2015)</a:t>
            </a:r>
            <a:endParaRPr/>
          </a:p>
          <a:p>
            <a:pPr marL="0" lvl="0" indent="0" algn="l" rtl="0">
              <a:lnSpc>
                <a:spcPct val="100000"/>
              </a:lnSpc>
              <a:spcBef>
                <a:spcPts val="0"/>
              </a:spcBef>
              <a:spcAft>
                <a:spcPts val="0"/>
              </a:spcAft>
              <a:buSzPts val="1400"/>
              <a:buNone/>
            </a:pPr>
            <a:r>
              <a:rPr lang="en-US"/>
              <a:t>While type of deceleration and baseline variability cannot be accurately determined using intermittent auscultation, there is no evidence that this limitation has any effect on neonatal outcome. (ACNM, 2015)</a:t>
            </a:r>
            <a:endParaRPr/>
          </a:p>
          <a:p>
            <a:pPr marL="0" lvl="0" indent="0" algn="l" rtl="0">
              <a:lnSpc>
                <a:spcPct val="100000"/>
              </a:lnSpc>
              <a:spcBef>
                <a:spcPts val="0"/>
              </a:spcBef>
              <a:spcAft>
                <a:spcPts val="0"/>
              </a:spcAft>
              <a:buSzPts val="1400"/>
              <a:buNone/>
            </a:pPr>
            <a:r>
              <a:rPr lang="en-US"/>
              <a:t>Education is needed to provide IA to support physiologic birth. (Hersh, Megregian, &amp; Emeis, 2014)</a:t>
            </a:r>
            <a:endParaRPr/>
          </a:p>
          <a:p>
            <a:pPr marL="0" lvl="0" indent="0" algn="l" rtl="0">
              <a:lnSpc>
                <a:spcPct val="100000"/>
              </a:lnSpc>
              <a:spcBef>
                <a:spcPts val="0"/>
              </a:spcBef>
              <a:spcAft>
                <a:spcPts val="0"/>
              </a:spcAft>
              <a:buSzPts val="1400"/>
              <a:buNone/>
            </a:pPr>
            <a:endParaRPr/>
          </a:p>
        </p:txBody>
      </p:sp>
      <p:sp>
        <p:nvSpPr>
          <p:cNvPr id="271" name="Google Shape;271;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Women need to perceive that they have permission to move and select the position of their choosing without providers limiting that choice. (Ondeck, M., 2014)</a:t>
            </a:r>
            <a:endParaRPr/>
          </a:p>
          <a:p>
            <a:pPr marL="0" lvl="0" indent="0" algn="l" rtl="0">
              <a:lnSpc>
                <a:spcPct val="100000"/>
              </a:lnSpc>
              <a:spcBef>
                <a:spcPts val="0"/>
              </a:spcBef>
              <a:spcAft>
                <a:spcPts val="0"/>
              </a:spcAft>
              <a:buSzPts val="1400"/>
              <a:buNone/>
            </a:pPr>
            <a:r>
              <a:rPr lang="en-US"/>
              <a:t>Mobility in labor supports the physiological birth process. (Ondeck, M,  2014)</a:t>
            </a:r>
            <a:endParaRPr/>
          </a:p>
          <a:p>
            <a:pPr marL="0" lvl="0" indent="0" algn="l" rtl="0">
              <a:lnSpc>
                <a:spcPct val="100000"/>
              </a:lnSpc>
              <a:spcBef>
                <a:spcPts val="0"/>
              </a:spcBef>
              <a:spcAft>
                <a:spcPts val="0"/>
              </a:spcAft>
              <a:buSzPts val="1400"/>
              <a:buNone/>
            </a:pPr>
            <a:r>
              <a:rPr lang="en-US"/>
              <a:t>Supine positions decrease uteroplacental bloodflow.</a:t>
            </a:r>
            <a:endParaRPr/>
          </a:p>
          <a:p>
            <a:pPr marL="0" lvl="0" indent="0" algn="l" rtl="0">
              <a:lnSpc>
                <a:spcPct val="100000"/>
              </a:lnSpc>
              <a:spcBef>
                <a:spcPts val="0"/>
              </a:spcBef>
              <a:spcAft>
                <a:spcPts val="0"/>
              </a:spcAft>
              <a:buSzPts val="1400"/>
              <a:buNone/>
            </a:pPr>
            <a:r>
              <a:rPr lang="en-US"/>
              <a:t>Upright positioning and mobility in labor are associated with decreased use of pain medications and an average of an 82 minute shortened first stage of labor. (Lawrence, A., Lewis, L., Justus, G., &amp; Styles, C., 2013)</a:t>
            </a:r>
            <a:endParaRPr/>
          </a:p>
          <a:p>
            <a:pPr marL="0" lvl="0" indent="0" algn="l" rtl="0">
              <a:lnSpc>
                <a:spcPct val="100000"/>
              </a:lnSpc>
              <a:spcBef>
                <a:spcPts val="0"/>
              </a:spcBef>
              <a:spcAft>
                <a:spcPts val="0"/>
              </a:spcAft>
              <a:buSzPts val="1400"/>
              <a:buNone/>
            </a:pPr>
            <a:r>
              <a:rPr lang="en-US"/>
              <a:t>Compared with recumbent positions, upright positions do not result in additional fetal distress or postpartum hemorrhage. (Lawrence, A., Lewis, L., Justus, G., &amp; Styles, C., 2013)</a:t>
            </a:r>
            <a:endParaRPr/>
          </a:p>
          <a:p>
            <a:pPr marL="0" lvl="0" indent="0" algn="l" rtl="0">
              <a:lnSpc>
                <a:spcPct val="100000"/>
              </a:lnSpc>
              <a:spcBef>
                <a:spcPts val="0"/>
              </a:spcBef>
              <a:spcAft>
                <a:spcPts val="0"/>
              </a:spcAft>
              <a:buSzPts val="1400"/>
              <a:buNone/>
            </a:pPr>
            <a:r>
              <a:rPr lang="en-US"/>
              <a:t>Upright positioning in 2nd stage results in fewer abnormal fetal heart rate patterns, lower rates of assisted deliveries, and fewer episiotomies. (Gupta, J., Hofmeyr, G., &amp; Shehmar, M., 2012)</a:t>
            </a:r>
            <a:endParaRPr/>
          </a:p>
          <a:p>
            <a:pPr marL="0" lvl="0" indent="0" algn="l" rtl="0">
              <a:lnSpc>
                <a:spcPct val="100000"/>
              </a:lnSpc>
              <a:spcBef>
                <a:spcPts val="0"/>
              </a:spcBef>
              <a:spcAft>
                <a:spcPts val="0"/>
              </a:spcAft>
              <a:buSzPts val="1400"/>
              <a:buNone/>
            </a:pPr>
            <a:r>
              <a:rPr lang="en-US"/>
              <a:t>Upright positioning in 2nd stage increases the risk of 2nd degree perineal lacerations and blood loss of over 500mL. (Gupta, J., Hofmeyr, G., &amp; Shehmar, M., 2012)</a:t>
            </a:r>
            <a:endParaRPr/>
          </a:p>
          <a:p>
            <a:pPr marL="0" lvl="0" indent="0" algn="l" rtl="0">
              <a:lnSpc>
                <a:spcPct val="100000"/>
              </a:lnSpc>
              <a:spcBef>
                <a:spcPts val="0"/>
              </a:spcBef>
              <a:spcAft>
                <a:spcPts val="0"/>
              </a:spcAft>
              <a:buSzPts val="1400"/>
              <a:buNone/>
            </a:pPr>
            <a:r>
              <a:rPr lang="en-US"/>
              <a:t>Being upright and mobile are associated with a decreased risk for CS, epidural use, and NICU admissions. (Lawrence, A., Lewis, L., Justus, G., &amp; Styles, C., 2013)</a:t>
            </a:r>
            <a:endParaRPr/>
          </a:p>
          <a:p>
            <a:pPr marL="0" lvl="0" indent="0" algn="l" rtl="0">
              <a:lnSpc>
                <a:spcPct val="100000"/>
              </a:lnSpc>
              <a:spcBef>
                <a:spcPts val="0"/>
              </a:spcBef>
              <a:spcAft>
                <a:spcPts val="0"/>
              </a:spcAft>
              <a:buSzPts val="1400"/>
              <a:buNone/>
            </a:pPr>
            <a:r>
              <a:rPr lang="en-US"/>
              <a:t>AP and transverse pelvic diameters in women who are squatting or kneeling increases compared to those who are supine. (Michel et al., 2002)</a:t>
            </a:r>
            <a:endParaRPr/>
          </a:p>
          <a:p>
            <a:pPr marL="0" lvl="0" indent="0" algn="l" rtl="0">
              <a:lnSpc>
                <a:spcPct val="100000"/>
              </a:lnSpc>
              <a:spcBef>
                <a:spcPts val="0"/>
              </a:spcBef>
              <a:spcAft>
                <a:spcPts val="0"/>
              </a:spcAft>
              <a:buSzPts val="1400"/>
              <a:buNone/>
            </a:pPr>
            <a:r>
              <a:rPr lang="en-US"/>
              <a:t>Hands and knees positioning of a woman during the first stage of labor increases the likelihood of fetal rotation from the OP to OA position and significantly reduces the experience of persistent back pain. (Stremler et al., 2005)</a:t>
            </a:r>
            <a:endParaRPr/>
          </a:p>
          <a:p>
            <a:pPr marL="0" lvl="0" indent="0" algn="l" rtl="0">
              <a:lnSpc>
                <a:spcPct val="100000"/>
              </a:lnSpc>
              <a:spcBef>
                <a:spcPts val="0"/>
              </a:spcBef>
              <a:spcAft>
                <a:spcPts val="0"/>
              </a:spcAft>
              <a:buSzPts val="1400"/>
              <a:buNone/>
            </a:pPr>
            <a:endParaRPr/>
          </a:p>
        </p:txBody>
      </p:sp>
      <p:sp>
        <p:nvSpPr>
          <p:cNvPr id="298" name="Google Shape;298;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Everyone in this room is involved  in the care of women. Women have the innate capacity to give birth; we all need to remember that. And women remember their births for their entire lives. </a:t>
            </a:r>
            <a:endParaRPr/>
          </a:p>
          <a:p>
            <a:pPr marL="0" lvl="0" indent="0" algn="l" rtl="0">
              <a:lnSpc>
                <a:spcPct val="100000"/>
              </a:lnSpc>
              <a:spcBef>
                <a:spcPts val="0"/>
              </a:spcBef>
              <a:spcAft>
                <a:spcPts val="0"/>
              </a:spcAft>
              <a:buSzPts val="1400"/>
              <a:buNone/>
            </a:pPr>
            <a:endParaRPr/>
          </a:p>
        </p:txBody>
      </p:sp>
      <p:sp>
        <p:nvSpPr>
          <p:cNvPr id="113" name="Google Shape;11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addition to routine nursing care, continuous one-on-one labor support is associated with improved outcomes. (Bohren, Hofmeyr, Sakala, Fukuzawa, Cuthbert. 2017)</a:t>
            </a:r>
            <a:endParaRPr/>
          </a:p>
          <a:p>
            <a:pPr marL="0" lvl="0" indent="0" algn="l" rtl="0">
              <a:lnSpc>
                <a:spcPct val="100000"/>
              </a:lnSpc>
              <a:spcBef>
                <a:spcPts val="0"/>
              </a:spcBef>
              <a:spcAft>
                <a:spcPts val="0"/>
              </a:spcAft>
              <a:buSzPts val="1400"/>
              <a:buNone/>
            </a:pPr>
            <a:r>
              <a:rPr lang="en-US"/>
              <a:t>Benefits of continuous labor support include decreased need for analgesia, fewer operative deliveries, shorter labors, and less dissatisfaction with the labor experience. (ACOG, 2017)</a:t>
            </a:r>
            <a:endParaRPr/>
          </a:p>
          <a:p>
            <a:pPr marL="0" lvl="0" indent="0" algn="l" rtl="0">
              <a:lnSpc>
                <a:spcPct val="100000"/>
              </a:lnSpc>
              <a:spcBef>
                <a:spcPts val="0"/>
              </a:spcBef>
              <a:spcAft>
                <a:spcPts val="0"/>
              </a:spcAft>
              <a:buSzPts val="1400"/>
              <a:buNone/>
            </a:pPr>
            <a:r>
              <a:rPr lang="en-US"/>
              <a:t>Labor support can be provided by nurses, skilled doulas or by a friend or family member who has been taught labor-support techniques. (ACOG, 2017)</a:t>
            </a:r>
            <a:endParaRPr/>
          </a:p>
          <a:p>
            <a:pPr marL="0" lvl="0" indent="0" algn="l" rtl="0">
              <a:lnSpc>
                <a:spcPct val="100000"/>
              </a:lnSpc>
              <a:spcBef>
                <a:spcPts val="0"/>
              </a:spcBef>
              <a:spcAft>
                <a:spcPts val="0"/>
              </a:spcAft>
              <a:buSzPts val="1400"/>
              <a:buNone/>
            </a:pPr>
            <a:r>
              <a:rPr lang="en-US"/>
              <a:t>In a meta-analysis of 22 randomized controlled trials (RCTs), women with continuous labor support had:</a:t>
            </a:r>
            <a:endParaRPr/>
          </a:p>
          <a:p>
            <a:pPr marL="0" lvl="0" indent="0" algn="l" rtl="0">
              <a:lnSpc>
                <a:spcPct val="100000"/>
              </a:lnSpc>
              <a:spcBef>
                <a:spcPts val="0"/>
              </a:spcBef>
              <a:spcAft>
                <a:spcPts val="0"/>
              </a:spcAft>
              <a:buSzPts val="1400"/>
              <a:buNone/>
            </a:pPr>
            <a:r>
              <a:rPr lang="en-US"/>
              <a:t>Lower rates of intrapartum analgesia use</a:t>
            </a:r>
            <a:endParaRPr/>
          </a:p>
          <a:p>
            <a:pPr marL="0" lvl="0" indent="0" algn="l" rtl="0">
              <a:lnSpc>
                <a:spcPct val="100000"/>
              </a:lnSpc>
              <a:spcBef>
                <a:spcPts val="0"/>
              </a:spcBef>
              <a:spcAft>
                <a:spcPts val="0"/>
              </a:spcAft>
              <a:buSzPts val="1400"/>
              <a:buNone/>
            </a:pPr>
            <a:r>
              <a:rPr lang="en-US"/>
              <a:t>Shorter labors</a:t>
            </a:r>
            <a:endParaRPr/>
          </a:p>
          <a:p>
            <a:pPr marL="0" lvl="0" indent="0" algn="l" rtl="0">
              <a:lnSpc>
                <a:spcPct val="100000"/>
              </a:lnSpc>
              <a:spcBef>
                <a:spcPts val="0"/>
              </a:spcBef>
              <a:spcAft>
                <a:spcPts val="0"/>
              </a:spcAft>
              <a:buSzPts val="1400"/>
              <a:buNone/>
            </a:pPr>
            <a:r>
              <a:rPr lang="en-US"/>
              <a:t>Fewer cesarean and operative vaginal deliveries </a:t>
            </a:r>
            <a:endParaRPr/>
          </a:p>
          <a:p>
            <a:pPr marL="0" lvl="0" indent="0" algn="l" rtl="0">
              <a:lnSpc>
                <a:spcPct val="100000"/>
              </a:lnSpc>
              <a:spcBef>
                <a:spcPts val="0"/>
              </a:spcBef>
              <a:spcAft>
                <a:spcPts val="0"/>
              </a:spcAft>
              <a:buSzPts val="1400"/>
              <a:buNone/>
            </a:pPr>
            <a:r>
              <a:rPr lang="en-US"/>
              <a:t>Higher rates of spontaneous vaginal deliveries </a:t>
            </a:r>
            <a:endParaRPr/>
          </a:p>
          <a:p>
            <a:pPr marL="0" lvl="0" indent="0" algn="l" rtl="0">
              <a:lnSpc>
                <a:spcPct val="100000"/>
              </a:lnSpc>
              <a:spcBef>
                <a:spcPts val="0"/>
              </a:spcBef>
              <a:spcAft>
                <a:spcPts val="0"/>
              </a:spcAft>
              <a:buSzPts val="1400"/>
              <a:buNone/>
            </a:pPr>
            <a:r>
              <a:rPr lang="en-US"/>
              <a:t>More satisfaction with their labors</a:t>
            </a:r>
            <a:endParaRPr/>
          </a:p>
          <a:p>
            <a:pPr marL="0" lvl="0" indent="0" algn="l" rtl="0">
              <a:lnSpc>
                <a:spcPct val="100000"/>
              </a:lnSpc>
              <a:spcBef>
                <a:spcPts val="0"/>
              </a:spcBef>
              <a:spcAft>
                <a:spcPts val="0"/>
              </a:spcAft>
              <a:buSzPts val="1400"/>
              <a:buNone/>
            </a:pPr>
            <a:r>
              <a:rPr lang="en-US"/>
              <a:t>Decreased incidence of low five-minute Apgar scores. (Bohren, Hofmeyr, Sakala, Fukuzawa, Cuthbert. 2017)</a:t>
            </a:r>
            <a:endParaRPr/>
          </a:p>
          <a:p>
            <a:pPr marL="0" lvl="0" indent="0" algn="l" rtl="0">
              <a:lnSpc>
                <a:spcPct val="100000"/>
              </a:lnSpc>
              <a:spcBef>
                <a:spcPts val="0"/>
              </a:spcBef>
              <a:spcAft>
                <a:spcPts val="0"/>
              </a:spcAft>
              <a:buSzPts val="1400"/>
              <a:buNone/>
            </a:pPr>
            <a:r>
              <a:rPr lang="en-US"/>
              <a:t>Women who have doulas providing labor support have significantly</a:t>
            </a:r>
            <a:endParaRPr/>
          </a:p>
          <a:p>
            <a:pPr marL="0" lvl="0" indent="0" algn="l" rtl="0">
              <a:lnSpc>
                <a:spcPct val="100000"/>
              </a:lnSpc>
              <a:spcBef>
                <a:spcPts val="0"/>
              </a:spcBef>
              <a:spcAft>
                <a:spcPts val="0"/>
              </a:spcAft>
              <a:buSzPts val="1400"/>
              <a:buNone/>
            </a:pPr>
            <a:r>
              <a:rPr lang="en-US"/>
              <a:t>Shorter labors</a:t>
            </a:r>
            <a:endParaRPr/>
          </a:p>
          <a:p>
            <a:pPr marL="0" lvl="0" indent="0" algn="l" rtl="0">
              <a:lnSpc>
                <a:spcPct val="100000"/>
              </a:lnSpc>
              <a:spcBef>
                <a:spcPts val="0"/>
              </a:spcBef>
              <a:spcAft>
                <a:spcPts val="0"/>
              </a:spcAft>
              <a:buSzPts val="1400"/>
              <a:buNone/>
            </a:pPr>
            <a:r>
              <a:rPr lang="en-US"/>
              <a:t>Increased cervical dilation at time of epidural placement</a:t>
            </a:r>
            <a:endParaRPr/>
          </a:p>
          <a:p>
            <a:pPr marL="0" lvl="0" indent="0" algn="l" rtl="0">
              <a:lnSpc>
                <a:spcPct val="100000"/>
              </a:lnSpc>
              <a:spcBef>
                <a:spcPts val="0"/>
              </a:spcBef>
              <a:spcAft>
                <a:spcPts val="0"/>
              </a:spcAft>
              <a:buSzPts val="1400"/>
              <a:buNone/>
            </a:pPr>
            <a:r>
              <a:rPr lang="en-US"/>
              <a:t>Higher 1 and 5-minute Apgar scores (Campbell et al., 2006)</a:t>
            </a:r>
            <a:endParaRPr/>
          </a:p>
          <a:p>
            <a:pPr marL="0" lvl="0" indent="0" algn="l" rtl="0">
              <a:lnSpc>
                <a:spcPct val="100000"/>
              </a:lnSpc>
              <a:spcBef>
                <a:spcPts val="0"/>
              </a:spcBef>
              <a:spcAft>
                <a:spcPts val="0"/>
              </a:spcAft>
              <a:buSzPts val="1400"/>
              <a:buNone/>
            </a:pPr>
            <a:r>
              <a:rPr lang="en-US"/>
              <a:t>Women with continuous support report fewer negative birth experiences. (Simon et al., 2016)</a:t>
            </a:r>
            <a:endParaRPr/>
          </a:p>
          <a:p>
            <a:pPr marL="0" lvl="0" indent="0" algn="l" rtl="0">
              <a:lnSpc>
                <a:spcPct val="100000"/>
              </a:lnSpc>
              <a:spcBef>
                <a:spcPts val="0"/>
              </a:spcBef>
              <a:spcAft>
                <a:spcPts val="0"/>
              </a:spcAft>
              <a:buSzPts val="1400"/>
              <a:buNone/>
            </a:pPr>
            <a:r>
              <a:rPr lang="en-US"/>
              <a:t>Women with supportive companions throughout labor have significantly fewer perinatal complications and shorter durations of labor. (Klaus, Kennell, Robertson, &amp; Sosa, 1986)</a:t>
            </a:r>
            <a:endParaRPr/>
          </a:p>
          <a:p>
            <a:pPr marL="0" lvl="0" indent="0" algn="l" rtl="0">
              <a:lnSpc>
                <a:spcPct val="100000"/>
              </a:lnSpc>
              <a:spcBef>
                <a:spcPts val="0"/>
              </a:spcBef>
              <a:spcAft>
                <a:spcPts val="0"/>
              </a:spcAft>
              <a:buSzPts val="1400"/>
              <a:buNone/>
            </a:pPr>
            <a:r>
              <a:rPr lang="en-US"/>
              <a:t>By decreasing anxiety, continuous support may decrease catecholamine concentrations and shorten the duration of labor. (Klaus, Kennell, Robertson, &amp; Sosa, 1986)</a:t>
            </a:r>
            <a:endParaRPr/>
          </a:p>
          <a:p>
            <a:pPr marL="0" lvl="0" indent="0" algn="l" rtl="0">
              <a:lnSpc>
                <a:spcPct val="100000"/>
              </a:lnSpc>
              <a:spcBef>
                <a:spcPts val="0"/>
              </a:spcBef>
              <a:spcAft>
                <a:spcPts val="0"/>
              </a:spcAft>
              <a:buSzPts val="1400"/>
              <a:buNone/>
            </a:pPr>
            <a:endParaRPr/>
          </a:p>
        </p:txBody>
      </p:sp>
      <p:sp>
        <p:nvSpPr>
          <p:cNvPr id="326" name="Google Shape;326;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Routine AROM is not necessary for normally progressing labors without fetal compromise unless it is needed for fetal monitoring purposes. (ACOG, 2017).</a:t>
            </a:r>
            <a:endParaRPr/>
          </a:p>
          <a:p>
            <a:pPr marL="0" lvl="0" indent="0" algn="l" rtl="0">
              <a:lnSpc>
                <a:spcPct val="100000"/>
              </a:lnSpc>
              <a:spcBef>
                <a:spcPts val="0"/>
              </a:spcBef>
              <a:spcAft>
                <a:spcPts val="0"/>
              </a:spcAft>
              <a:buSzPts val="1400"/>
              <a:buNone/>
            </a:pPr>
            <a:r>
              <a:rPr lang="en-US"/>
              <a:t>AROM does not shorten the duration of spontaneous labor or reduce the incidence of cesarean birth, 5-minute Apgar scores below than 7, abnormal fetal heart rate patterns, or umbilical cord prolapse (Smyth, Markham, &amp; Dowswell, 2013)</a:t>
            </a:r>
            <a:endParaRPr/>
          </a:p>
          <a:p>
            <a:pPr marL="0" lvl="0" indent="0" algn="l" rtl="0">
              <a:lnSpc>
                <a:spcPct val="100000"/>
              </a:lnSpc>
              <a:spcBef>
                <a:spcPts val="0"/>
              </a:spcBef>
              <a:spcAft>
                <a:spcPts val="0"/>
              </a:spcAft>
              <a:buSzPts val="1400"/>
              <a:buNone/>
            </a:pPr>
            <a:r>
              <a:rPr lang="en-US"/>
              <a:t>AROM at less than 6 cm at any station, or at 6 – 10 cm with station higher than -3 is associated with increased incidence of cord prolapse. (Kawahita, Huang, Landy, 2018)</a:t>
            </a:r>
            <a:endParaRPr/>
          </a:p>
          <a:p>
            <a:pPr marL="0" lvl="0" indent="0" algn="l" rtl="0">
              <a:lnSpc>
                <a:spcPct val="100000"/>
              </a:lnSpc>
              <a:spcBef>
                <a:spcPts val="0"/>
              </a:spcBef>
              <a:spcAft>
                <a:spcPts val="0"/>
              </a:spcAft>
              <a:buSzPts val="1400"/>
              <a:buNone/>
            </a:pPr>
            <a:r>
              <a:rPr lang="en-US"/>
              <a:t>For healthy, obese, nulliparous women with a spontaneous onset of labor, physiologic labor including avoidance of AROM was safe for both mothers and neonates and was associated with better birth outcomes.  (Carlson, Corwin, Lowe, 2017)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51" name="Google Shape;351;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Passive fetal descent occurs (in the absence of maternal effort) due to uterine contractions and maternal position changes.  (Gillesby et al., 2010).</a:t>
            </a:r>
            <a:endParaRPr/>
          </a:p>
          <a:p>
            <a:pPr marL="0" lvl="0" indent="0" algn="l" rtl="0">
              <a:lnSpc>
                <a:spcPct val="100000"/>
              </a:lnSpc>
              <a:spcBef>
                <a:spcPts val="0"/>
              </a:spcBef>
              <a:spcAft>
                <a:spcPts val="0"/>
              </a:spcAft>
              <a:buSzPts val="1400"/>
              <a:buNone/>
            </a:pPr>
            <a:r>
              <a:rPr lang="en-US"/>
              <a:t>Delaying pushing increases the total length of second stage, reduces the duration of active pushing by about 20 minutes and slightly increases the rate of spontaneous vaginal delivery (Lemos et al., 2017)</a:t>
            </a:r>
            <a:endParaRPr/>
          </a:p>
          <a:p>
            <a:pPr marL="0" lvl="0" indent="0" algn="l" rtl="0">
              <a:lnSpc>
                <a:spcPct val="100000"/>
              </a:lnSpc>
              <a:spcBef>
                <a:spcPts val="0"/>
              </a:spcBef>
              <a:spcAft>
                <a:spcPts val="0"/>
              </a:spcAft>
              <a:buSzPts val="1400"/>
              <a:buNone/>
            </a:pPr>
            <a:r>
              <a:rPr lang="en-US"/>
              <a:t>Delaying active pushing for 2 hours decreases overall pushing time by 27% in nulliparous women with epidurals (Gillesby et al., 2010).</a:t>
            </a:r>
            <a:endParaRPr/>
          </a:p>
          <a:p>
            <a:pPr marL="0" lvl="0" indent="0" algn="l" rtl="0">
              <a:lnSpc>
                <a:spcPct val="100000"/>
              </a:lnSpc>
              <a:spcBef>
                <a:spcPts val="0"/>
              </a:spcBef>
              <a:spcAft>
                <a:spcPts val="0"/>
              </a:spcAft>
              <a:buSzPts val="1400"/>
              <a:buNone/>
            </a:pPr>
            <a:r>
              <a:rPr lang="en-US"/>
              <a:t>There is no difference between delayed and immediate pushing in terms of caesarean deliveries, perineal laceration and episiotomy, or other neonatal outcomes  (Lemos et al., 2017)</a:t>
            </a:r>
            <a:endParaRPr/>
          </a:p>
          <a:p>
            <a:pPr marL="0" lvl="0" indent="0" algn="l" rtl="0">
              <a:lnSpc>
                <a:spcPct val="100000"/>
              </a:lnSpc>
              <a:spcBef>
                <a:spcPts val="0"/>
              </a:spcBef>
              <a:spcAft>
                <a:spcPts val="0"/>
              </a:spcAft>
              <a:buSzPts val="1400"/>
              <a:buNone/>
            </a:pPr>
            <a:r>
              <a:rPr lang="en-US"/>
              <a:t>Valsalva pushing shortens second stage, does not negatively affect the newborn, but increases the risk of short term urodynamic abnormalities. (Prins, Boxem, Lucas, &amp; Hutton, 2011).</a:t>
            </a:r>
            <a:endParaRPr/>
          </a:p>
          <a:p>
            <a:pPr marL="0" lvl="0" indent="0" algn="l" rtl="0">
              <a:lnSpc>
                <a:spcPct val="100000"/>
              </a:lnSpc>
              <a:spcBef>
                <a:spcPts val="0"/>
              </a:spcBef>
              <a:spcAft>
                <a:spcPts val="0"/>
              </a:spcAft>
              <a:buSzPts val="1400"/>
              <a:buNone/>
            </a:pPr>
            <a:r>
              <a:rPr lang="en-US"/>
              <a:t>Women who labor with passive descent and non-supine positions have an increased chance of having a vaginal birth, decreased risk of having an instrumental delivery, and spend less time pushing during the second stage (Brancato, Church, &amp; Stone, 2008 Kopas, 2014, Gupta, 2012 )</a:t>
            </a:r>
            <a:endParaRPr/>
          </a:p>
          <a:p>
            <a:pPr marL="0" lvl="0" indent="0" algn="l" rtl="0">
              <a:lnSpc>
                <a:spcPct val="100000"/>
              </a:lnSpc>
              <a:spcBef>
                <a:spcPts val="0"/>
              </a:spcBef>
              <a:spcAft>
                <a:spcPts val="0"/>
              </a:spcAft>
              <a:buSzPts val="1400"/>
              <a:buNone/>
            </a:pPr>
            <a:r>
              <a:rPr lang="en-US"/>
              <a:t>Sustained valsalva bearing down efforts results in increased fetal heart rate decelerations, maternal fatigue, perineal tears, postpartum urinary stress incontinence, and a decrease in umbilical cord pH values.  (Roberts, &amp; Hanson, 2007).</a:t>
            </a:r>
            <a:endParaRPr/>
          </a:p>
          <a:p>
            <a:pPr marL="0" lvl="0" indent="0" algn="l" rtl="0">
              <a:lnSpc>
                <a:spcPct val="100000"/>
              </a:lnSpc>
              <a:spcBef>
                <a:spcPts val="0"/>
              </a:spcBef>
              <a:spcAft>
                <a:spcPts val="0"/>
              </a:spcAft>
              <a:buSzPts val="1400"/>
              <a:buNone/>
            </a:pPr>
            <a:r>
              <a:rPr lang="en-US"/>
              <a:t>Bearing down should be delayed up to 1 to 2 hours until the urge to push is felt, especially for women with epidurals  (Roberts, &amp; Hanson, 2007), Lemos et al., 2017.</a:t>
            </a:r>
            <a:endParaRPr/>
          </a:p>
          <a:p>
            <a:pPr marL="0" lvl="0" indent="0" algn="l" rtl="0">
              <a:lnSpc>
                <a:spcPct val="100000"/>
              </a:lnSpc>
              <a:spcBef>
                <a:spcPts val="0"/>
              </a:spcBef>
              <a:spcAft>
                <a:spcPts val="0"/>
              </a:spcAft>
              <a:buSzPts val="1400"/>
              <a:buNone/>
            </a:pPr>
            <a:r>
              <a:rPr lang="en-US"/>
              <a:t>Coached expulsive efforts are associated with evidence of impaired pelvic floor function including both decreased bladder capacity and first urge to void postpartum.   (Bloom et al., 2006, Lemos et al, 2017).</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74" name="Google Shape;37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is no benefit to the mother or baby from performing routine episiotomy. (Jiang et al., 2017)</a:t>
            </a:r>
            <a:endParaRPr/>
          </a:p>
          <a:p>
            <a:pPr marL="0" lvl="0" indent="0" algn="l" rtl="0">
              <a:lnSpc>
                <a:spcPct val="100000"/>
              </a:lnSpc>
              <a:spcBef>
                <a:spcPts val="0"/>
              </a:spcBef>
              <a:spcAft>
                <a:spcPts val="0"/>
              </a:spcAft>
              <a:buSzPts val="1400"/>
              <a:buNone/>
            </a:pPr>
            <a:r>
              <a:rPr lang="en-US"/>
              <a:t>The use of episiotomy does not prevent pelvic floor dysfunction. (ACOG, 2006)</a:t>
            </a:r>
            <a:endParaRPr/>
          </a:p>
          <a:p>
            <a:pPr marL="0" lvl="0" indent="0" algn="l" rtl="0">
              <a:lnSpc>
                <a:spcPct val="100000"/>
              </a:lnSpc>
              <a:spcBef>
                <a:spcPts val="0"/>
              </a:spcBef>
              <a:spcAft>
                <a:spcPts val="0"/>
              </a:spcAft>
              <a:buSzPts val="1400"/>
              <a:buNone/>
            </a:pPr>
            <a:r>
              <a:rPr lang="en-US"/>
              <a:t>Episiotomy is associated with higher rates of anal sphincter injury and anal incontinence. (LaCross, Groff, &amp; Smaldone, 2015)</a:t>
            </a:r>
            <a:endParaRPr/>
          </a:p>
          <a:p>
            <a:pPr marL="0" lvl="0" indent="0" algn="l" rtl="0">
              <a:lnSpc>
                <a:spcPct val="100000"/>
              </a:lnSpc>
              <a:spcBef>
                <a:spcPts val="0"/>
              </a:spcBef>
              <a:spcAft>
                <a:spcPts val="0"/>
              </a:spcAft>
              <a:buSzPts val="1400"/>
              <a:buNone/>
            </a:pPr>
            <a:r>
              <a:rPr lang="en-US"/>
              <a:t>Episiotomy increases third and fourth degree lacerations, perineal pain, and healing complications. (Carroli &amp; Mignini, 2009)</a:t>
            </a:r>
            <a:endParaRPr/>
          </a:p>
          <a:p>
            <a:pPr marL="0" lvl="0" indent="0" algn="l" rtl="0">
              <a:lnSpc>
                <a:spcPct val="100000"/>
              </a:lnSpc>
              <a:spcBef>
                <a:spcPts val="0"/>
              </a:spcBef>
              <a:spcAft>
                <a:spcPts val="0"/>
              </a:spcAft>
              <a:buSzPts val="1400"/>
              <a:buNone/>
            </a:pPr>
            <a:r>
              <a:rPr lang="en-US"/>
              <a:t>Performing a median episiotomy increases the risk of anal sphincter and rectal lacerations compared to a mediolateral episiotomy. (ACOG, 2006)</a:t>
            </a:r>
            <a:endParaRPr/>
          </a:p>
          <a:p>
            <a:pPr marL="0" lvl="0" indent="0" algn="l" rtl="0">
              <a:lnSpc>
                <a:spcPct val="100000"/>
              </a:lnSpc>
              <a:spcBef>
                <a:spcPts val="0"/>
              </a:spcBef>
              <a:spcAft>
                <a:spcPts val="0"/>
              </a:spcAft>
              <a:buSzPts val="1400"/>
              <a:buNone/>
            </a:pPr>
            <a:r>
              <a:rPr lang="en-US"/>
              <a:t>Keeping one’s hands off the perineum during delivery reduces episiotomy rates when compared to a hands-on approach. (Aasheim et al., 2011)</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99" name="Google Shape;399;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VBAC offers increased options for women desiring a vaginal birth. Most women with one previous cesarean delivery with a low-transverse incision should be counseled and offered TOLAC. (ACOG, 2017)</a:t>
            </a:r>
            <a:endParaRPr/>
          </a:p>
          <a:p>
            <a:pPr marL="0" lvl="0" indent="0" algn="l" rtl="0">
              <a:lnSpc>
                <a:spcPct val="100000"/>
              </a:lnSpc>
              <a:spcBef>
                <a:spcPts val="0"/>
              </a:spcBef>
              <a:spcAft>
                <a:spcPts val="0"/>
              </a:spcAft>
              <a:buSzPts val="1400"/>
              <a:buNone/>
            </a:pPr>
            <a:r>
              <a:rPr lang="en-US"/>
              <a:t>VBAC is associated with lower rates of hemorrhage, thromboembolism, infection, and recovery compared with repeat cesarean deliveries.   (ACOG, 2017)</a:t>
            </a:r>
            <a:endParaRPr/>
          </a:p>
          <a:p>
            <a:pPr marL="0" lvl="0" indent="0" algn="l" rtl="0">
              <a:lnSpc>
                <a:spcPct val="100000"/>
              </a:lnSpc>
              <a:spcBef>
                <a:spcPts val="0"/>
              </a:spcBef>
              <a:spcAft>
                <a:spcPts val="0"/>
              </a:spcAft>
              <a:buSzPts val="1400"/>
              <a:buNone/>
            </a:pPr>
            <a:r>
              <a:rPr lang="en-US"/>
              <a:t>VBAC success predictor models may help with informed decision making, but women and providers should also recognize that they do not account for provider practice differences or variations in birth setting.   (Thornton, P., 2018)</a:t>
            </a:r>
            <a:endParaRPr/>
          </a:p>
          <a:p>
            <a:pPr marL="0" lvl="0" indent="0" algn="l" rtl="0">
              <a:lnSpc>
                <a:spcPct val="100000"/>
              </a:lnSpc>
              <a:spcBef>
                <a:spcPts val="0"/>
              </a:spcBef>
              <a:spcAft>
                <a:spcPts val="0"/>
              </a:spcAft>
              <a:buSzPts val="1400"/>
              <a:buNone/>
            </a:pPr>
            <a:r>
              <a:rPr lang="en-US"/>
              <a:t>VBAC is appropriate for most women with a history of a cesarean delivery with a low-transverse incision, and those women should be offered TOLAC.     (ACOG,  2010)</a:t>
            </a:r>
            <a:endParaRPr/>
          </a:p>
          <a:p>
            <a:pPr marL="0" lvl="0" indent="0" algn="l" rtl="0">
              <a:lnSpc>
                <a:spcPct val="100000"/>
              </a:lnSpc>
              <a:spcBef>
                <a:spcPts val="0"/>
              </a:spcBef>
              <a:spcAft>
                <a:spcPts val="0"/>
              </a:spcAft>
              <a:buSzPts val="1400"/>
              <a:buNone/>
            </a:pPr>
            <a:r>
              <a:rPr lang="en-US"/>
              <a:t>Assessment of individual risks is essential in decision making.    (ACOG, 2010)</a:t>
            </a:r>
            <a:endParaRPr/>
          </a:p>
          <a:p>
            <a:pPr marL="0" lvl="0" indent="0" algn="l" rtl="0">
              <a:lnSpc>
                <a:spcPct val="100000"/>
              </a:lnSpc>
              <a:spcBef>
                <a:spcPts val="0"/>
              </a:spcBef>
              <a:spcAft>
                <a:spcPts val="0"/>
              </a:spcAft>
              <a:buSzPts val="1400"/>
              <a:buNone/>
            </a:pPr>
            <a:r>
              <a:rPr lang="en-US"/>
              <a:t>As the evidence supports the safety of TOLAC, it is important to counsel women for a VBAC as an option to prevent unneeded and unwanted surgery.   (Cox, K. J., 2014)</a:t>
            </a:r>
            <a:endParaRPr/>
          </a:p>
          <a:p>
            <a:pPr marL="0" lvl="0" indent="0" algn="l" rtl="0">
              <a:lnSpc>
                <a:spcPct val="100000"/>
              </a:lnSpc>
              <a:spcBef>
                <a:spcPts val="0"/>
              </a:spcBef>
              <a:spcAft>
                <a:spcPts val="0"/>
              </a:spcAft>
              <a:buSzPts val="1400"/>
              <a:buNone/>
            </a:pPr>
            <a:r>
              <a:rPr lang="en-US"/>
              <a:t>When TOLAC and elective repeat cesarean delivery are medically equivalent options, a shared decision making process should be adopted and the woman’s preference should be honored. (Cunningham et al., 2010) </a:t>
            </a:r>
            <a:endParaRPr/>
          </a:p>
          <a:p>
            <a:pPr marL="0" lvl="0" indent="0" algn="l" rtl="0">
              <a:lnSpc>
                <a:spcPct val="100000"/>
              </a:lnSpc>
              <a:spcBef>
                <a:spcPts val="0"/>
              </a:spcBef>
              <a:spcAft>
                <a:spcPts val="0"/>
              </a:spcAft>
              <a:buSzPts val="1400"/>
              <a:buNone/>
            </a:pPr>
            <a:endParaRPr/>
          </a:p>
        </p:txBody>
      </p:sp>
      <p:sp>
        <p:nvSpPr>
          <p:cNvPr id="424" name="Google Shape;424;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Early or immediate skin-to-skin care promotes breastfeeding and neonatal thermoregulation and improves infant sleep and maternal attachment behaviors.  (Moore, Bergman, Anderson, &amp; Medley, 2016)</a:t>
            </a:r>
            <a:endParaRPr/>
          </a:p>
          <a:p>
            <a:pPr marL="0" lvl="0" indent="0" algn="l" rtl="0">
              <a:lnSpc>
                <a:spcPct val="100000"/>
              </a:lnSpc>
              <a:spcBef>
                <a:spcPts val="0"/>
              </a:spcBef>
              <a:spcAft>
                <a:spcPts val="0"/>
              </a:spcAft>
              <a:buSzPts val="1400"/>
              <a:buNone/>
            </a:pPr>
            <a:r>
              <a:rPr lang="en-US"/>
              <a:t>A gentle, physiologic birth and family-centered care supports early maternal infant bonding and breastfeeding.   (Mercer et al., 2007)</a:t>
            </a:r>
            <a:endParaRPr/>
          </a:p>
          <a:p>
            <a:pPr marL="0" lvl="0" indent="0" algn="l" rtl="0">
              <a:lnSpc>
                <a:spcPct val="100000"/>
              </a:lnSpc>
              <a:spcBef>
                <a:spcPts val="0"/>
              </a:spcBef>
              <a:spcAft>
                <a:spcPts val="0"/>
              </a:spcAft>
              <a:buSzPts val="1400"/>
              <a:buNone/>
            </a:pPr>
            <a:r>
              <a:rPr lang="en-US"/>
              <a:t>Kangaroo mother care (skin-to-skin contact) reduces mortality and serious neonatal morbidities such as infection and hypothermia.   (Conde-Agudelo, Belizán, &amp; Diaz-Rossello, 2016)</a:t>
            </a:r>
            <a:endParaRPr/>
          </a:p>
          <a:p>
            <a:pPr marL="0" lvl="0" indent="0" algn="l" rtl="0">
              <a:lnSpc>
                <a:spcPct val="100000"/>
              </a:lnSpc>
              <a:spcBef>
                <a:spcPts val="0"/>
              </a:spcBef>
              <a:spcAft>
                <a:spcPts val="0"/>
              </a:spcAft>
              <a:buSzPts val="1400"/>
              <a:buNone/>
            </a:pPr>
            <a:r>
              <a:rPr lang="en-US"/>
              <a:t>This is associated with increased breastfeeding rates and early neonatal weight gain.  (Conde-Agudelo, Belizán, &amp; Diaz-Rossello, 2016) </a:t>
            </a:r>
            <a:endParaRPr/>
          </a:p>
          <a:p>
            <a:pPr marL="0" lvl="0" indent="0" algn="l" rtl="0">
              <a:lnSpc>
                <a:spcPct val="100000"/>
              </a:lnSpc>
              <a:spcBef>
                <a:spcPts val="0"/>
              </a:spcBef>
              <a:spcAft>
                <a:spcPts val="0"/>
              </a:spcAft>
              <a:buSzPts val="1400"/>
              <a:buNone/>
            </a:pPr>
            <a:r>
              <a:rPr lang="en-US"/>
              <a:t>Early feedings colonize the gut, protecting from gastrointestinal infections and allergy development. (Riordan &amp; Wambach, 2010))</a:t>
            </a:r>
            <a:endParaRPr/>
          </a:p>
          <a:p>
            <a:pPr marL="0" lvl="0" indent="0" algn="l" rtl="0">
              <a:lnSpc>
                <a:spcPct val="100000"/>
              </a:lnSpc>
              <a:spcBef>
                <a:spcPts val="0"/>
              </a:spcBef>
              <a:spcAft>
                <a:spcPts val="0"/>
              </a:spcAft>
              <a:buSzPts val="1400"/>
              <a:buNone/>
            </a:pPr>
            <a:r>
              <a:rPr lang="en-US"/>
              <a:t>Preterm breastfed babies have reduced necrotizing enterocolitis, sepsis, chronic lung disease, retinopathy, and poor neurodevelopmental outcomes   (Stenchever, Hale &amp; Rowe, 2007)</a:t>
            </a:r>
            <a:endParaRPr/>
          </a:p>
          <a:p>
            <a:pPr marL="0" lvl="0" indent="0" algn="l" rtl="0">
              <a:lnSpc>
                <a:spcPct val="100000"/>
              </a:lnSpc>
              <a:spcBef>
                <a:spcPts val="0"/>
              </a:spcBef>
              <a:spcAft>
                <a:spcPts val="0"/>
              </a:spcAft>
              <a:buSzPts val="1400"/>
              <a:buNone/>
            </a:pPr>
            <a:r>
              <a:rPr lang="en-US"/>
              <a:t>Obstetric care providers should develop skills for support and management of lactation.   (ACOG, 2016)</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47" name="Google Shape;447;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immersion during labor and birth is significantly associated with:</a:t>
            </a:r>
            <a:endParaRPr/>
          </a:p>
          <a:p>
            <a:pPr marL="0" lvl="0" indent="0" algn="l" rtl="0">
              <a:lnSpc>
                <a:spcPct val="100000"/>
              </a:lnSpc>
              <a:spcBef>
                <a:spcPts val="0"/>
              </a:spcBef>
              <a:spcAft>
                <a:spcPts val="0"/>
              </a:spcAft>
              <a:buSzPts val="1400"/>
              <a:buNone/>
            </a:pPr>
            <a:r>
              <a:rPr lang="en-US"/>
              <a:t>Increased mobility</a:t>
            </a:r>
            <a:endParaRPr/>
          </a:p>
          <a:p>
            <a:pPr marL="0" lvl="0" indent="0" algn="l" rtl="0">
              <a:lnSpc>
                <a:spcPct val="100000"/>
              </a:lnSpc>
              <a:spcBef>
                <a:spcPts val="0"/>
              </a:spcBef>
              <a:spcAft>
                <a:spcPts val="0"/>
              </a:spcAft>
              <a:buSzPts val="1400"/>
              <a:buNone/>
            </a:pPr>
            <a:r>
              <a:rPr lang="en-US"/>
              <a:t>Reduced need for analgesia or anesthesia</a:t>
            </a:r>
            <a:endParaRPr/>
          </a:p>
          <a:p>
            <a:pPr marL="0" lvl="0" indent="0" algn="l" rtl="0">
              <a:lnSpc>
                <a:spcPct val="100000"/>
              </a:lnSpc>
              <a:spcBef>
                <a:spcPts val="0"/>
              </a:spcBef>
              <a:spcAft>
                <a:spcPts val="0"/>
              </a:spcAft>
              <a:buSzPts val="1400"/>
              <a:buNone/>
            </a:pPr>
            <a:r>
              <a:rPr lang="en-US"/>
              <a:t>Lower episiotomy rates and decreased risk of 3rd and 4th degree lacerations</a:t>
            </a:r>
            <a:endParaRPr/>
          </a:p>
          <a:p>
            <a:pPr marL="0" lvl="0" indent="0" algn="l" rtl="0">
              <a:lnSpc>
                <a:spcPct val="100000"/>
              </a:lnSpc>
              <a:spcBef>
                <a:spcPts val="0"/>
              </a:spcBef>
              <a:spcAft>
                <a:spcPts val="0"/>
              </a:spcAft>
              <a:buSzPts val="1400"/>
              <a:buNone/>
            </a:pPr>
            <a:r>
              <a:rPr lang="en-US"/>
              <a:t>Lower levels of stress and catecholamine production</a:t>
            </a:r>
            <a:endParaRPr/>
          </a:p>
          <a:p>
            <a:pPr marL="0" lvl="0" indent="0" algn="l" rtl="0">
              <a:lnSpc>
                <a:spcPct val="100000"/>
              </a:lnSpc>
              <a:spcBef>
                <a:spcPts val="0"/>
              </a:spcBef>
              <a:spcAft>
                <a:spcPts val="0"/>
              </a:spcAft>
              <a:buSzPts val="1400"/>
              <a:buNone/>
            </a:pPr>
            <a:r>
              <a:rPr lang="en-US"/>
              <a:t>Increased patient satisfaction     (ACNM, 2017, Nutter et al.), Shaw-Battista et al0</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Immersion in water during the first stage of labor is associated with decreased pain, lower rates of anesthesia, shorter duration of labor. (Cluett &amp; Burns, 2012)</a:t>
            </a:r>
            <a:endParaRPr/>
          </a:p>
          <a:p>
            <a:pPr marL="0" lvl="0" indent="0" algn="l" rtl="0">
              <a:lnSpc>
                <a:spcPct val="100000"/>
              </a:lnSpc>
              <a:spcBef>
                <a:spcPts val="0"/>
              </a:spcBef>
              <a:spcAft>
                <a:spcPts val="0"/>
              </a:spcAft>
              <a:buSzPts val="1400"/>
              <a:buNone/>
            </a:pPr>
            <a:r>
              <a:rPr lang="en-US"/>
              <a:t>Immersion during first stage resulted in less maternal pain, shorter duration of first stage, and lower rates of analgesia. (Cluett &amp; Burns, 2012)</a:t>
            </a:r>
            <a:br>
              <a:rPr lang="en-US"/>
            </a:br>
            <a:endParaRPr/>
          </a:p>
          <a:p>
            <a:pPr marL="0" lvl="0" indent="0" algn="l" rtl="0">
              <a:lnSpc>
                <a:spcPct val="100000"/>
              </a:lnSpc>
              <a:spcBef>
                <a:spcPts val="0"/>
              </a:spcBef>
              <a:spcAft>
                <a:spcPts val="0"/>
              </a:spcAft>
              <a:buSzPts val="1400"/>
              <a:buNone/>
            </a:pPr>
            <a:r>
              <a:rPr lang="en-US"/>
              <a:t>Immersion in second stage resulted in increased maternal satisfaction. (Cluett &amp; Burns, 2012)</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There was no difference in rates of neonatal or maternal infection, need for labor augmentation, Apgar scores or NICU admission with use of hydrotherapy.   (Cluett &amp; Burns, 2012)</a:t>
            </a:r>
            <a:br>
              <a:rPr lang="en-US"/>
            </a:br>
            <a:endParaRPr/>
          </a:p>
          <a:p>
            <a:pPr marL="0" lvl="0" indent="0" algn="l" rtl="0">
              <a:lnSpc>
                <a:spcPct val="100000"/>
              </a:lnSpc>
              <a:spcBef>
                <a:spcPts val="0"/>
              </a:spcBef>
              <a:spcAft>
                <a:spcPts val="0"/>
              </a:spcAft>
              <a:buSzPts val="1400"/>
              <a:buNone/>
            </a:pPr>
            <a:endParaRPr/>
          </a:p>
        </p:txBody>
      </p:sp>
      <p:sp>
        <p:nvSpPr>
          <p:cNvPr id="475" name="Google Shape;475;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Integration of midwifery care into health systems is associated with fewer interventions and improved outcomes.  (Vedam et al, 2018)</a:t>
            </a:r>
            <a:endParaRPr/>
          </a:p>
          <a:p>
            <a:pPr marL="0" lvl="0" indent="0" algn="l" rtl="0">
              <a:lnSpc>
                <a:spcPct val="100000"/>
              </a:lnSpc>
              <a:spcBef>
                <a:spcPts val="0"/>
              </a:spcBef>
              <a:spcAft>
                <a:spcPts val="0"/>
              </a:spcAft>
              <a:buSzPts val="1400"/>
              <a:buNone/>
            </a:pPr>
            <a:r>
              <a:rPr lang="en-US"/>
              <a:t>Midwife-led continuity care is associated with reduced regional analgesia, reduced episiotomy, reduced instrumental birth, increased spontaneous vaginal birth, and decreased preterm birth     (Sandall et al., 2013)</a:t>
            </a:r>
            <a:endParaRPr/>
          </a:p>
          <a:p>
            <a:pPr marL="0" lvl="0" indent="0" algn="l" rtl="0">
              <a:lnSpc>
                <a:spcPct val="100000"/>
              </a:lnSpc>
              <a:spcBef>
                <a:spcPts val="0"/>
              </a:spcBef>
              <a:spcAft>
                <a:spcPts val="0"/>
              </a:spcAft>
              <a:buSzPts val="1400"/>
              <a:buNone/>
            </a:pPr>
            <a:r>
              <a:rPr lang="en-US"/>
              <a:t>Out-of-hospital births have similar perinatal outcomes and fewer interventions compared to hospital births      (Olsen &amp; Clausen,  2012). </a:t>
            </a:r>
            <a:endParaRPr/>
          </a:p>
          <a:p>
            <a:pPr marL="0" lvl="0" indent="0" algn="l" rtl="0">
              <a:lnSpc>
                <a:spcPct val="100000"/>
              </a:lnSpc>
              <a:spcBef>
                <a:spcPts val="0"/>
              </a:spcBef>
              <a:spcAft>
                <a:spcPts val="0"/>
              </a:spcAft>
              <a:buSzPts val="1400"/>
              <a:buNone/>
            </a:pPr>
            <a:r>
              <a:rPr lang="en-US"/>
              <a:t>Higher-risk conditions such as breech, TOLAC, multiple gestations, gestational diabetes, and preeclampsia require close examination due to lack of data regarding safety    (Cheyney et al., 2014)</a:t>
            </a:r>
            <a:endParaRPr/>
          </a:p>
          <a:p>
            <a:pPr marL="0" lvl="0" indent="0" algn="l" rtl="0">
              <a:lnSpc>
                <a:spcPct val="100000"/>
              </a:lnSpc>
              <a:spcBef>
                <a:spcPts val="0"/>
              </a:spcBef>
              <a:spcAft>
                <a:spcPts val="0"/>
              </a:spcAft>
              <a:buSzPts val="1400"/>
              <a:buNone/>
            </a:pPr>
            <a:r>
              <a:rPr lang="en-US"/>
              <a:t>Planned home birth is associated with positive outcomes for low-risk women (Cheyney et al., 2014)</a:t>
            </a:r>
            <a:endParaRPr/>
          </a:p>
          <a:p>
            <a:pPr marL="0" lvl="0" indent="0" algn="l" rtl="0">
              <a:lnSpc>
                <a:spcPct val="100000"/>
              </a:lnSpc>
              <a:spcBef>
                <a:spcPts val="0"/>
              </a:spcBef>
              <a:spcAft>
                <a:spcPts val="0"/>
              </a:spcAft>
              <a:buSzPts val="1400"/>
              <a:buNone/>
            </a:pPr>
            <a:r>
              <a:rPr lang="en-US"/>
              <a:t>Home births have lower rates of interventions such as less use of IV fluids and continuous electronic fetal monitoring     (Leslie &amp; Romano, 2007)</a:t>
            </a:r>
            <a:endParaRPr/>
          </a:p>
          <a:p>
            <a:pPr marL="0" lvl="0" indent="0" algn="l" rtl="0">
              <a:lnSpc>
                <a:spcPct val="100000"/>
              </a:lnSpc>
              <a:spcBef>
                <a:spcPts val="0"/>
              </a:spcBef>
              <a:spcAft>
                <a:spcPts val="0"/>
              </a:spcAft>
              <a:buSzPts val="1400"/>
              <a:buNone/>
            </a:pPr>
            <a:r>
              <a:rPr lang="en-US"/>
              <a:t>Home births have high rates of spontaneous labor and low rates of episiotomy and cesarean sections deliveries compared to hospital-based births     (Leslie &amp; Romano, 2007)</a:t>
            </a:r>
            <a:endParaRPr/>
          </a:p>
          <a:p>
            <a:pPr marL="0" lvl="0" indent="0" algn="l" rtl="0">
              <a:lnSpc>
                <a:spcPct val="100000"/>
              </a:lnSpc>
              <a:spcBef>
                <a:spcPts val="0"/>
              </a:spcBef>
              <a:spcAft>
                <a:spcPts val="0"/>
              </a:spcAft>
              <a:buSzPts val="1400"/>
              <a:buNone/>
            </a:pPr>
            <a:r>
              <a:rPr lang="en-US"/>
              <a:t>Among 16,924 women planning a home birth at the onset of labor, 94% had a vaginal birth, with 5% requiring oxytocin augmentation or epidural analgesia    (Cheyney et al., 2014)</a:t>
            </a:r>
            <a:br>
              <a:rPr lang="en-US"/>
            </a:br>
            <a:r>
              <a:rPr lang="en-US"/>
              <a:t>The Strong Start AABC project demonstrated high levels of patient participation in prenatal care, midwifery-led birth care, and breastfeeding in a low-risk, Medicaid funded, mixed ethnicity cohort. Rates of cesarean section among women choosing a hospital birth in labor were 4 times higher than for women choosing birth center births. (Jolles et al, 2017)  </a:t>
            </a:r>
            <a:endParaRPr/>
          </a:p>
          <a:p>
            <a:pPr marL="0" lvl="0" indent="0" algn="l" rtl="0">
              <a:lnSpc>
                <a:spcPct val="100000"/>
              </a:lnSpc>
              <a:spcBef>
                <a:spcPts val="0"/>
              </a:spcBef>
              <a:spcAft>
                <a:spcPts val="0"/>
              </a:spcAft>
              <a:buSzPts val="1400"/>
              <a:buNone/>
            </a:pPr>
            <a:r>
              <a:rPr lang="en-US"/>
              <a:t>In a matched cohort of low-risk women, midwifery led care in birth centers led to lower cesarean rates; the midwife’s care is a contributor to these low rates, as is the site of birth. (Thornton, et al., 2017)</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99" name="Google Shape;499;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Friedman’s curve doesn’t capture the true length of normal labor.     (Albers, Schiff, &amp; Gorwoda, 1996;  Zhang, Troendle, &amp; Yancey, 2002; Cesario, 2004)</a:t>
            </a:r>
            <a:endParaRPr/>
          </a:p>
          <a:p>
            <a:pPr marL="0" lvl="0" indent="0" algn="l" rtl="0">
              <a:lnSpc>
                <a:spcPct val="100000"/>
              </a:lnSpc>
              <a:spcBef>
                <a:spcPts val="0"/>
              </a:spcBef>
              <a:spcAft>
                <a:spcPts val="0"/>
              </a:spcAft>
              <a:buSzPts val="1400"/>
              <a:buNone/>
            </a:pPr>
            <a:r>
              <a:rPr lang="en-US"/>
              <a:t>Active phase of labor may not start until 5 cm in multips and 6 cm in nullips.    (Zhang, 2010) </a:t>
            </a:r>
            <a:endParaRPr/>
          </a:p>
          <a:p>
            <a:pPr marL="0" lvl="0" indent="0" algn="l" rtl="0">
              <a:lnSpc>
                <a:spcPct val="100000"/>
              </a:lnSpc>
              <a:spcBef>
                <a:spcPts val="0"/>
              </a:spcBef>
              <a:spcAft>
                <a:spcPts val="0"/>
              </a:spcAft>
              <a:buSzPts val="1400"/>
              <a:buNone/>
            </a:pPr>
            <a:r>
              <a:rPr lang="en-US"/>
              <a:t>No increase in adverse neonatal outcomes due to length of labor in the absence of other complications.  Majority of women with long labors will deliver vaginally.    (Cheng, Shaffer,  Bryant, &amp; Caughey, 2010) </a:t>
            </a:r>
            <a:endParaRPr/>
          </a:p>
          <a:p>
            <a:pPr marL="0" lvl="0" indent="0" algn="l" rtl="0">
              <a:lnSpc>
                <a:spcPct val="100000"/>
              </a:lnSpc>
              <a:spcBef>
                <a:spcPts val="0"/>
              </a:spcBef>
              <a:spcAft>
                <a:spcPts val="0"/>
              </a:spcAft>
              <a:buSzPts val="1400"/>
              <a:buNone/>
            </a:pPr>
            <a:r>
              <a:rPr lang="en-US"/>
              <a:t>Adequate time for normal latent and active phases of the first stage, and for the second stage, should be allowed as long as the maternal and fetal conditions permit. The adequate time for each of these stages appears to be longer than traditionally estimated        (Spong, Berghella, Wenstrom, Mercer &amp; Saade, 2012) </a:t>
            </a:r>
            <a:endParaRPr/>
          </a:p>
          <a:p>
            <a:pPr marL="0" lvl="0" indent="0" algn="l" rtl="0">
              <a:lnSpc>
                <a:spcPct val="100000"/>
              </a:lnSpc>
              <a:spcBef>
                <a:spcPts val="0"/>
              </a:spcBef>
              <a:spcAft>
                <a:spcPts val="0"/>
              </a:spcAft>
              <a:buSzPts val="1400"/>
              <a:buNone/>
            </a:pPr>
            <a:r>
              <a:rPr lang="en-US"/>
              <a:t>Recent data show that contemporary labor progresses at a rate substantially slower than what was historically taught     (Caughey, Cahill, Guise &amp; Rouse, 2014)</a:t>
            </a:r>
            <a:endParaRPr/>
          </a:p>
          <a:p>
            <a:pPr marL="0" lvl="0" indent="0" algn="l" rtl="0">
              <a:lnSpc>
                <a:spcPct val="100000"/>
              </a:lnSpc>
              <a:spcBef>
                <a:spcPts val="0"/>
              </a:spcBef>
              <a:spcAft>
                <a:spcPts val="0"/>
              </a:spcAft>
              <a:buSzPts val="1400"/>
              <a:buNone/>
            </a:pPr>
            <a:r>
              <a:rPr lang="en-US"/>
              <a:t>Early admission (less than 4 cm cervical dilation) is a risk factor for increased medical intervention and cesarean delivery.     (Kauffman, Souter, Katon &amp; Sitcov, 2016) </a:t>
            </a:r>
            <a:endParaRPr/>
          </a:p>
          <a:p>
            <a:pPr marL="0" lvl="0" indent="0" algn="l" rtl="0">
              <a:lnSpc>
                <a:spcPct val="100000"/>
              </a:lnSpc>
              <a:spcBef>
                <a:spcPts val="0"/>
              </a:spcBef>
              <a:spcAft>
                <a:spcPts val="0"/>
              </a:spcAft>
              <a:buSzPts val="1400"/>
              <a:buNone/>
            </a:pPr>
            <a:r>
              <a:rPr lang="en-US"/>
              <a:t>Increased labor duration was not associated with increased rates of maternal or neonatal morbidity or mortality in nulliparous women.      (Gimovsky &amp; Berghella, 2016)</a:t>
            </a:r>
            <a:endParaRPr/>
          </a:p>
          <a:p>
            <a:pPr marL="0" lvl="0" indent="0" algn="l" rtl="0">
              <a:lnSpc>
                <a:spcPct val="100000"/>
              </a:lnSpc>
              <a:spcBef>
                <a:spcPts val="0"/>
              </a:spcBef>
              <a:spcAft>
                <a:spcPts val="0"/>
              </a:spcAft>
              <a:buSzPts val="1400"/>
              <a:buNone/>
            </a:pPr>
            <a:r>
              <a:rPr lang="en-US"/>
              <a:t>Cesarean Section rates and oxytocin augmentation were increased for women admitted before active labor.     (Neal et al., 2014) </a:t>
            </a:r>
            <a:endParaRPr/>
          </a:p>
          <a:p>
            <a:pPr marL="0" lvl="0" indent="0" algn="l" rtl="0">
              <a:lnSpc>
                <a:spcPct val="100000"/>
              </a:lnSpc>
              <a:spcBef>
                <a:spcPts val="0"/>
              </a:spcBef>
              <a:spcAft>
                <a:spcPts val="0"/>
              </a:spcAft>
              <a:buSzPts val="1400"/>
              <a:buNone/>
            </a:pPr>
            <a:r>
              <a:rPr lang="en-US"/>
              <a:t>Over-diagnosis of dystocia in labor contributes to increasing use of oxytocin augmentation and primary cesarean rates.     (Neal &amp; Lowe, 2011)</a:t>
            </a:r>
            <a:endParaRPr/>
          </a:p>
          <a:p>
            <a:pPr marL="0" lvl="0" indent="0" algn="l" rtl="0">
              <a:lnSpc>
                <a:spcPct val="100000"/>
              </a:lnSpc>
              <a:spcBef>
                <a:spcPts val="0"/>
              </a:spcBef>
              <a:spcAft>
                <a:spcPts val="0"/>
              </a:spcAft>
              <a:buSzPts val="1400"/>
              <a:buNone/>
            </a:pPr>
            <a:r>
              <a:rPr lang="en-US"/>
              <a:t>Standardizing an evidence-based, physiologic approach to making the diagnosis of active labor, evaluating the progress of labor, and identifying dystocia has the potential to decrease overuse of oxytocin augmentation and reduce cesarean birth rates. (Neal et al., 2018)</a:t>
            </a:r>
            <a:endParaRPr/>
          </a:p>
          <a:p>
            <a:pPr marL="0" lvl="0" indent="0" algn="l" rtl="0">
              <a:lnSpc>
                <a:spcPct val="100000"/>
              </a:lnSpc>
              <a:spcBef>
                <a:spcPts val="0"/>
              </a:spcBef>
              <a:spcAft>
                <a:spcPts val="0"/>
              </a:spcAft>
              <a:buSzPts val="1400"/>
              <a:buNone/>
            </a:pPr>
            <a:endParaRPr/>
          </a:p>
        </p:txBody>
      </p:sp>
      <p:sp>
        <p:nvSpPr>
          <p:cNvPr id="532" name="Google Shape;532;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Practice DCC in vigorous term and preterm infants for at least 30-60 seconds after birth. (ACOG, 2017)  </a:t>
            </a:r>
            <a:endParaRPr/>
          </a:p>
          <a:p>
            <a:pPr marL="0" lvl="0" indent="0" algn="l" rtl="0">
              <a:lnSpc>
                <a:spcPct val="100000"/>
              </a:lnSpc>
              <a:spcBef>
                <a:spcPts val="0"/>
              </a:spcBef>
              <a:spcAft>
                <a:spcPts val="0"/>
              </a:spcAft>
              <a:buSzPts val="1400"/>
              <a:buNone/>
            </a:pPr>
            <a:r>
              <a:rPr lang="en-US"/>
              <a:t>If vigorous term infant is held skin-to-skin, delay clamping for at least 5 minutes. (ACNM, 2014;  Mercer &amp; Erickson-Owens, 2012)</a:t>
            </a:r>
            <a:endParaRPr/>
          </a:p>
          <a:p>
            <a:pPr marL="0" lvl="0" indent="0" algn="l" rtl="0">
              <a:lnSpc>
                <a:spcPct val="100000"/>
              </a:lnSpc>
              <a:spcBef>
                <a:spcPts val="0"/>
              </a:spcBef>
              <a:spcAft>
                <a:spcPts val="0"/>
              </a:spcAft>
              <a:buSzPts val="1400"/>
              <a:buNone/>
            </a:pPr>
            <a:r>
              <a:rPr lang="en-US"/>
              <a:t>There is no evidence that DCC ↑ the risk of postpartum hemorrhage, ↑ blood loss at delivery, or ↑ the need for blood transfusions for mothers. (ACOG, 2017)</a:t>
            </a:r>
            <a:endParaRPr/>
          </a:p>
          <a:p>
            <a:pPr marL="0" lvl="0" indent="0" algn="l" rtl="0">
              <a:lnSpc>
                <a:spcPct val="100000"/>
              </a:lnSpc>
              <a:spcBef>
                <a:spcPts val="0"/>
              </a:spcBef>
              <a:spcAft>
                <a:spcPts val="0"/>
              </a:spcAft>
              <a:buSzPts val="1400"/>
              <a:buNone/>
            </a:pPr>
            <a:r>
              <a:rPr lang="en-US"/>
              <a:t>DCC can be done with infants of all gestational ages and in all modes of delivery. (ACOG, 2017)</a:t>
            </a:r>
            <a:endParaRPr/>
          </a:p>
          <a:p>
            <a:pPr marL="0" lvl="0" indent="0" algn="l" rtl="0">
              <a:lnSpc>
                <a:spcPct val="100000"/>
              </a:lnSpc>
              <a:spcBef>
                <a:spcPts val="0"/>
              </a:spcBef>
              <a:spcAft>
                <a:spcPts val="0"/>
              </a:spcAft>
              <a:buSzPts val="1400"/>
              <a:buNone/>
            </a:pPr>
            <a:r>
              <a:rPr lang="en-US"/>
              <a:t>DCC should be the standard of care in all birth settings as it results in placental transfusion of blood into the newborn that facilitates transition to extrauterine life  (ACNM , 2014)</a:t>
            </a:r>
            <a:endParaRPr/>
          </a:p>
          <a:p>
            <a:pPr marL="0" lvl="0" indent="0" algn="l" rtl="0">
              <a:lnSpc>
                <a:spcPct val="100000"/>
              </a:lnSpc>
              <a:spcBef>
                <a:spcPts val="0"/>
              </a:spcBef>
              <a:spcAft>
                <a:spcPts val="0"/>
              </a:spcAft>
              <a:buSzPts val="1400"/>
              <a:buNone/>
            </a:pPr>
            <a:r>
              <a:rPr lang="en-US"/>
              <a:t>Umbilical cord milking can be used to accelerate placental transfusion when the clinical situation doesn’t allow a delay (Erickson-Owens et al., 2012; Katheria et al., 2017)</a:t>
            </a:r>
            <a:endParaRPr/>
          </a:p>
          <a:p>
            <a:pPr marL="0" lvl="0" indent="0" algn="l" rtl="0">
              <a:lnSpc>
                <a:spcPct val="100000"/>
              </a:lnSpc>
              <a:spcBef>
                <a:spcPts val="0"/>
              </a:spcBef>
              <a:spcAft>
                <a:spcPts val="0"/>
              </a:spcAft>
              <a:buSzPts val="1400"/>
              <a:buNone/>
            </a:pPr>
            <a:r>
              <a:rPr lang="en-US"/>
              <a:t>Delayed clamping leads to increased hemoglobin levels in the first several months of life (McDonald et al., 2014) and improved iron stores in the first 4-6 months for term infants (Andersson et al., 2011)</a:t>
            </a:r>
            <a:endParaRPr/>
          </a:p>
          <a:p>
            <a:pPr marL="0" lvl="0" indent="0" algn="l" rtl="0">
              <a:lnSpc>
                <a:spcPct val="100000"/>
              </a:lnSpc>
              <a:spcBef>
                <a:spcPts val="0"/>
              </a:spcBef>
              <a:spcAft>
                <a:spcPts val="0"/>
              </a:spcAft>
              <a:buSzPts val="1400"/>
              <a:buNone/>
            </a:pPr>
            <a:r>
              <a:rPr lang="en-US"/>
              <a:t>Delayed clamping increases transitional circulation, decreases the need for blood transfusion, lowers the incidence of necrotizing enterocolitis and intraventricular hemorrhage, and is associated with a 30% reduction in all-cause mortality for preterm infants.  (ACOG, 2017; Fogarty et al., 2017)</a:t>
            </a:r>
            <a:endParaRPr/>
          </a:p>
          <a:p>
            <a:pPr marL="0" lvl="0" indent="0" algn="l" rtl="0">
              <a:lnSpc>
                <a:spcPct val="100000"/>
              </a:lnSpc>
              <a:spcBef>
                <a:spcPts val="0"/>
              </a:spcBef>
              <a:spcAft>
                <a:spcPts val="0"/>
              </a:spcAft>
              <a:buSzPts val="1400"/>
              <a:buNone/>
            </a:pPr>
            <a:r>
              <a:rPr lang="en-US"/>
              <a:t>Placental transfusion may be most beneficial for neonates who require resuscitation.   (Katheria et al., 2017)</a:t>
            </a:r>
            <a:endParaRPr/>
          </a:p>
          <a:p>
            <a:pPr marL="0" lvl="0" indent="0" algn="l" rtl="0">
              <a:lnSpc>
                <a:spcPct val="100000"/>
              </a:lnSpc>
              <a:spcBef>
                <a:spcPts val="0"/>
              </a:spcBef>
              <a:spcAft>
                <a:spcPts val="0"/>
              </a:spcAft>
              <a:buSzPts val="1400"/>
              <a:buNone/>
            </a:pPr>
            <a:r>
              <a:rPr lang="en-US"/>
              <a:t>Hypovolemia from immediate clamping at birth may contribute to poor transition, hypovolemic shock, inflammatory cascade, hypoxic ischemic encephalopathy, seizures and death.   (Katheria et al., 2017)</a:t>
            </a:r>
            <a:endParaRPr/>
          </a:p>
          <a:p>
            <a:pPr marL="0" lvl="0" indent="0" algn="l" rtl="0">
              <a:lnSpc>
                <a:spcPct val="100000"/>
              </a:lnSpc>
              <a:spcBef>
                <a:spcPts val="0"/>
              </a:spcBef>
              <a:spcAft>
                <a:spcPts val="0"/>
              </a:spcAft>
              <a:buSzPts val="1400"/>
              <a:buNone/>
            </a:pPr>
            <a:r>
              <a:rPr lang="en-US"/>
              <a:t>The decision to clamp the cord is based on neonatal physiology.   (Hooper et al., 2016)</a:t>
            </a:r>
            <a:endParaRPr/>
          </a:p>
          <a:p>
            <a:pPr marL="0" lvl="0" indent="0" algn="l" rtl="0">
              <a:lnSpc>
                <a:spcPct val="100000"/>
              </a:lnSpc>
              <a:spcBef>
                <a:spcPts val="0"/>
              </a:spcBef>
              <a:spcAft>
                <a:spcPts val="0"/>
              </a:spcAft>
              <a:buSzPts val="1400"/>
              <a:buNone/>
            </a:pPr>
            <a:r>
              <a:rPr lang="en-US"/>
              <a:t>DCC resulted in increased birth weight, increased hemoglobin for up to 48 hours, and decreased iron deficiency for up to 6 months.   (McDonald, Middleton, Dowswell, &amp; Morris, 2013)</a:t>
            </a:r>
            <a:endParaRPr/>
          </a:p>
          <a:p>
            <a:pPr marL="0" lvl="0" indent="0" algn="l" rtl="0">
              <a:lnSpc>
                <a:spcPct val="100000"/>
              </a:lnSpc>
              <a:spcBef>
                <a:spcPts val="0"/>
              </a:spcBef>
              <a:spcAft>
                <a:spcPts val="0"/>
              </a:spcAft>
              <a:buSzPts val="1400"/>
              <a:buNone/>
            </a:pPr>
            <a:r>
              <a:rPr lang="en-US"/>
              <a:t>Delayed clamping improved neurodevelopmental outcomes in term infants at 4-years of age and preterm infants at 3.5-years of age. (Rabe et al., 2016; Andersson et al., 2015)</a:t>
            </a:r>
            <a:endParaRPr/>
          </a:p>
          <a:p>
            <a:pPr marL="0" lvl="0" indent="0" algn="l" rtl="0">
              <a:lnSpc>
                <a:spcPct val="100000"/>
              </a:lnSpc>
              <a:spcBef>
                <a:spcPts val="0"/>
              </a:spcBef>
              <a:spcAft>
                <a:spcPts val="0"/>
              </a:spcAft>
              <a:buSzPts val="1400"/>
              <a:buNone/>
            </a:pPr>
            <a:endParaRPr/>
          </a:p>
        </p:txBody>
      </p:sp>
      <p:sp>
        <p:nvSpPr>
          <p:cNvPr id="557" name="Google Shape;557;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Clinicians can help women use techniques associated with minimal intervention to achieve their labor and birth goals through interprofessional collaboration and shared decision making     (ACOG, 2017), (ACNM, 2012)</a:t>
            </a:r>
            <a:endParaRPr/>
          </a:p>
          <a:p>
            <a:pPr marL="0" lvl="0" indent="0" algn="l" rtl="0">
              <a:lnSpc>
                <a:spcPct val="100000"/>
              </a:lnSpc>
              <a:spcBef>
                <a:spcPts val="0"/>
              </a:spcBef>
              <a:spcAft>
                <a:spcPts val="0"/>
              </a:spcAft>
              <a:buSzPts val="1400"/>
              <a:buNone/>
            </a:pPr>
            <a:r>
              <a:rPr lang="en-US"/>
              <a:t>Low-intervention approaches should be considered for low-risk women in spontaneous labor       (ACOG, 2017) </a:t>
            </a:r>
            <a:endParaRPr/>
          </a:p>
          <a:p>
            <a:pPr marL="0" lvl="0" indent="0" algn="l" rtl="0">
              <a:lnSpc>
                <a:spcPct val="100000"/>
              </a:lnSpc>
              <a:spcBef>
                <a:spcPts val="0"/>
              </a:spcBef>
              <a:spcAft>
                <a:spcPts val="0"/>
              </a:spcAft>
              <a:buSzPts val="1400"/>
              <a:buNone/>
            </a:pPr>
            <a:r>
              <a:rPr lang="en-US"/>
              <a:t>Shared decision-making is an integral part of patient-centered care. Providing quality, evidence-based healthcare includes effective communication, ethical care, and patient autonomy in accepting or refusing recommended care plans based on evidence-based information and patient values, knowledge, experiences, and preferences.                          (Cox, 2014; ACNM, 2016)</a:t>
            </a:r>
            <a:endParaRPr/>
          </a:p>
          <a:p>
            <a:pPr marL="0" lvl="0" indent="0" algn="l" rtl="0">
              <a:lnSpc>
                <a:spcPct val="100000"/>
              </a:lnSpc>
              <a:spcBef>
                <a:spcPts val="0"/>
              </a:spcBef>
              <a:spcAft>
                <a:spcPts val="0"/>
              </a:spcAft>
              <a:buSzPts val="1400"/>
              <a:buNone/>
            </a:pPr>
            <a:r>
              <a:rPr lang="en-US"/>
              <a:t>Intrapartum care should support physiologic birth through the incorporation of practical, supportive evidence-based techniques into routine clinical care    (King &amp; Pinger, 2014)</a:t>
            </a:r>
            <a:endParaRPr/>
          </a:p>
          <a:p>
            <a:pPr marL="0" lvl="0" indent="0" algn="l" rtl="0">
              <a:lnSpc>
                <a:spcPct val="100000"/>
              </a:lnSpc>
              <a:spcBef>
                <a:spcPts val="0"/>
              </a:spcBef>
              <a:spcAft>
                <a:spcPts val="0"/>
              </a:spcAft>
              <a:buSzPts val="1400"/>
              <a:buNone/>
            </a:pPr>
            <a:r>
              <a:rPr lang="en-US"/>
              <a:t>Offering the use of nonpharmacologic methods of pain relief and collaborative interdisciplinary care improve health-related outcomes.      (King &amp; Pinger, 2014)</a:t>
            </a:r>
            <a:endParaRPr/>
          </a:p>
          <a:p>
            <a:pPr marL="0" lvl="0" indent="0" algn="l" rtl="0">
              <a:lnSpc>
                <a:spcPct val="100000"/>
              </a:lnSpc>
              <a:spcBef>
                <a:spcPts val="0"/>
              </a:spcBef>
              <a:spcAft>
                <a:spcPts val="0"/>
              </a:spcAft>
              <a:buSzPts val="1400"/>
              <a:buNone/>
            </a:pPr>
            <a:r>
              <a:rPr lang="en-US"/>
              <a:t>Shared decision-making encourages EBP, incorporates a woman’s values and preferences, and reduces the likelihood of malpractice liability.    (Cox, 2014)</a:t>
            </a:r>
            <a:endParaRPr/>
          </a:p>
          <a:p>
            <a:pPr marL="0" lvl="0" indent="0" algn="l" rtl="0">
              <a:lnSpc>
                <a:spcPct val="100000"/>
              </a:lnSpc>
              <a:spcBef>
                <a:spcPts val="0"/>
              </a:spcBef>
              <a:spcAft>
                <a:spcPts val="0"/>
              </a:spcAft>
              <a:buSzPts val="1400"/>
              <a:buNone/>
            </a:pPr>
            <a:r>
              <a:rPr lang="en-US"/>
              <a:t>Women believe it is important to know the side effects of obstetrical procedures before agreeing to them, yet those experiencing interventions often have poor knowledge about potential adverse effects.   (Declercq, Sakala, Corry &amp; Applebaum, 2007)</a:t>
            </a:r>
            <a:endParaRPr/>
          </a:p>
          <a:p>
            <a:pPr marL="0" lvl="0" indent="0" algn="l" rtl="0">
              <a:lnSpc>
                <a:spcPct val="100000"/>
              </a:lnSpc>
              <a:spcBef>
                <a:spcPts val="0"/>
              </a:spcBef>
              <a:spcAft>
                <a:spcPts val="0"/>
              </a:spcAft>
              <a:buSzPts val="1400"/>
              <a:buNone/>
            </a:pPr>
            <a:r>
              <a:rPr lang="en-US"/>
              <a:t>Many women indicate they felt overwhelmed, frightened, or weak during labor and birth.      (Declercq, Sakala, Corry &amp; Applebaum, 2007)</a:t>
            </a:r>
            <a:endParaRPr/>
          </a:p>
          <a:p>
            <a:pPr marL="0" lvl="0" indent="0" algn="l" rtl="0">
              <a:lnSpc>
                <a:spcPct val="100000"/>
              </a:lnSpc>
              <a:spcBef>
                <a:spcPts val="0"/>
              </a:spcBef>
              <a:spcAft>
                <a:spcPts val="0"/>
              </a:spcAft>
              <a:buSzPts val="1400"/>
              <a:buNone/>
            </a:pPr>
            <a:r>
              <a:rPr lang="en-US"/>
              <a:t>Indications cited for medically induced labor are often not supported by the best evidence.    (Declercq, Sakala, Corry &amp; Applebaum, 2007)</a:t>
            </a:r>
            <a:endParaRPr/>
          </a:p>
          <a:p>
            <a:pPr marL="0" lvl="0" indent="0" algn="l" rtl="0">
              <a:lnSpc>
                <a:spcPct val="100000"/>
              </a:lnSpc>
              <a:spcBef>
                <a:spcPts val="0"/>
              </a:spcBef>
              <a:spcAft>
                <a:spcPts val="0"/>
              </a:spcAft>
              <a:buSzPts val="1400"/>
              <a:buNone/>
            </a:pPr>
            <a:endParaRPr/>
          </a:p>
        </p:txBody>
      </p:sp>
      <p:sp>
        <p:nvSpPr>
          <p:cNvPr id="583" name="Google Shape;583;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1" name="Google Shape;60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Team-based care supports the Quadruple Aim of enhancing experience, improving health, increasing provider satisfaction, and decreasing costs of care.  (Bodenheimer &amp; Sinsky, 2014; Lyon, English &amp; Smith, 2018)</a:t>
            </a:r>
            <a:endParaRPr/>
          </a:p>
          <a:p>
            <a:pPr marL="0" lvl="0" indent="0" algn="l" rtl="0">
              <a:lnSpc>
                <a:spcPct val="100000"/>
              </a:lnSpc>
              <a:spcBef>
                <a:spcPts val="0"/>
              </a:spcBef>
              <a:spcAft>
                <a:spcPts val="0"/>
              </a:spcAft>
              <a:buSzPts val="1400"/>
              <a:buNone/>
            </a:pPr>
            <a:r>
              <a:rPr lang="en-US"/>
              <a:t>Collaboration is a critical aspect of team-based care and supports meaningful engagement of patients and families in care.    (ACOG, 2016)</a:t>
            </a:r>
            <a:endParaRPr/>
          </a:p>
          <a:p>
            <a:pPr marL="0" lvl="0" indent="0" algn="l" rtl="0">
              <a:lnSpc>
                <a:spcPct val="100000"/>
              </a:lnSpc>
              <a:spcBef>
                <a:spcPts val="0"/>
              </a:spcBef>
              <a:spcAft>
                <a:spcPts val="0"/>
              </a:spcAft>
              <a:buSzPts val="1400"/>
              <a:buNone/>
            </a:pPr>
            <a:r>
              <a:rPr lang="en-US"/>
              <a:t>To support team-based care, policies and approaches to collaboration should be established to best support provider experiences and expertise and foster professionalism and respect.      (Jennings et al., 2016) </a:t>
            </a:r>
            <a:endParaRPr/>
          </a:p>
          <a:p>
            <a:pPr marL="0" lvl="0" indent="0" algn="l" rtl="0">
              <a:lnSpc>
                <a:spcPct val="100000"/>
              </a:lnSpc>
              <a:spcBef>
                <a:spcPts val="0"/>
              </a:spcBef>
              <a:spcAft>
                <a:spcPts val="0"/>
              </a:spcAft>
              <a:buSzPts val="1400"/>
              <a:buNone/>
            </a:pPr>
            <a:r>
              <a:rPr lang="en-US"/>
              <a:t>Interprofessional collaboration can improve access to safe, quality maternity care in the United States.      (Avery, Montgomery &amp; Brandl-Salutz, 2012)</a:t>
            </a:r>
            <a:endParaRPr/>
          </a:p>
          <a:p>
            <a:pPr marL="0" lvl="0" indent="0" algn="l" rtl="0">
              <a:lnSpc>
                <a:spcPct val="100000"/>
              </a:lnSpc>
              <a:spcBef>
                <a:spcPts val="0"/>
              </a:spcBef>
              <a:spcAft>
                <a:spcPts val="0"/>
              </a:spcAft>
              <a:buSzPts val="1400"/>
              <a:buNone/>
            </a:pPr>
            <a:r>
              <a:rPr lang="en-US"/>
              <a:t>Interprofessional education for health care providers is being promoted as a sound basis for future collaborative practice (IPEC, 2011, IPEC 2016)</a:t>
            </a:r>
            <a:endParaRPr/>
          </a:p>
          <a:p>
            <a:pPr marL="0" lvl="0" indent="0" algn="l" rtl="0">
              <a:lnSpc>
                <a:spcPct val="100000"/>
              </a:lnSpc>
              <a:spcBef>
                <a:spcPts val="0"/>
              </a:spcBef>
              <a:spcAft>
                <a:spcPts val="0"/>
              </a:spcAft>
              <a:buSzPts val="1400"/>
              <a:buNone/>
            </a:pPr>
            <a:r>
              <a:rPr lang="en-US"/>
              <a:t>Team-based care supports the Quadruple Aim of enhancing experience, improving health, increasing provider satisfaction, and decreasing costs of care.  (Bodenheimer &amp; Sinsky, 2014; Lyon, English &amp; Smith, 2018)</a:t>
            </a:r>
            <a:endParaRPr/>
          </a:p>
          <a:p>
            <a:pPr marL="0" lvl="0" indent="0" algn="l" rtl="0">
              <a:lnSpc>
                <a:spcPct val="100000"/>
              </a:lnSpc>
              <a:spcBef>
                <a:spcPts val="0"/>
              </a:spcBef>
              <a:spcAft>
                <a:spcPts val="0"/>
              </a:spcAft>
              <a:buSzPts val="1400"/>
              <a:buNone/>
            </a:pPr>
            <a:r>
              <a:rPr lang="en-US"/>
              <a:t>Collaboration is a critical aspect of team-based care and supports meaningful engagement of patients and families in care.    (ACOG, 2016)</a:t>
            </a:r>
            <a:endParaRPr/>
          </a:p>
          <a:p>
            <a:pPr marL="0" lvl="0" indent="0" algn="l" rtl="0">
              <a:lnSpc>
                <a:spcPct val="100000"/>
              </a:lnSpc>
              <a:spcBef>
                <a:spcPts val="0"/>
              </a:spcBef>
              <a:spcAft>
                <a:spcPts val="0"/>
              </a:spcAft>
              <a:buSzPts val="1400"/>
              <a:buNone/>
            </a:pPr>
            <a:r>
              <a:rPr lang="en-US"/>
              <a:t>To support team-based care, policies and approaches to collaboration should be established to best support provider experiences and expertise and foster professionalism and respect.      (Jennings et al., 2016) </a:t>
            </a:r>
            <a:endParaRPr/>
          </a:p>
          <a:p>
            <a:pPr marL="0" lvl="0" indent="0" algn="l" rtl="0">
              <a:lnSpc>
                <a:spcPct val="100000"/>
              </a:lnSpc>
              <a:spcBef>
                <a:spcPts val="0"/>
              </a:spcBef>
              <a:spcAft>
                <a:spcPts val="0"/>
              </a:spcAft>
              <a:buSzPts val="1400"/>
              <a:buNone/>
            </a:pPr>
            <a:r>
              <a:rPr lang="en-US"/>
              <a:t>Team-based care improves efficiency and decreases healthcare costs.    (Smith, 2016)</a:t>
            </a:r>
            <a:endParaRPr/>
          </a:p>
          <a:p>
            <a:pPr marL="0" lvl="0" indent="0" algn="l" rtl="0">
              <a:lnSpc>
                <a:spcPct val="100000"/>
              </a:lnSpc>
              <a:spcBef>
                <a:spcPts val="0"/>
              </a:spcBef>
              <a:spcAft>
                <a:spcPts val="0"/>
              </a:spcAft>
              <a:buSzPts val="1400"/>
              <a:buNone/>
            </a:pPr>
            <a:r>
              <a:rPr lang="en-US"/>
              <a:t>Successful collaborative maternity care models include mutual respect and trust, and allow full scope midwifery practice.  (Smith, 2016)</a:t>
            </a:r>
            <a:endParaRPr/>
          </a:p>
          <a:p>
            <a:pPr marL="0" lvl="0" indent="0" algn="l" rtl="0">
              <a:lnSpc>
                <a:spcPct val="100000"/>
              </a:lnSpc>
              <a:spcBef>
                <a:spcPts val="0"/>
              </a:spcBef>
              <a:spcAft>
                <a:spcPts val="0"/>
              </a:spcAft>
              <a:buSzPts val="1400"/>
              <a:buNone/>
            </a:pPr>
            <a:r>
              <a:rPr lang="en-US"/>
              <a:t>Collaborative practice improves provider and client satisfaction and can lead to improved clinical outcomes.  (Avery, Montgomery &amp; Brandl-Salutz, 2012)</a:t>
            </a:r>
            <a:endParaRPr/>
          </a:p>
          <a:p>
            <a:pPr marL="0" lvl="0" indent="0" algn="l" rtl="0">
              <a:lnSpc>
                <a:spcPct val="100000"/>
              </a:lnSpc>
              <a:spcBef>
                <a:spcPts val="0"/>
              </a:spcBef>
              <a:spcAft>
                <a:spcPts val="0"/>
              </a:spcAft>
              <a:buSzPts val="1400"/>
              <a:buNone/>
            </a:pPr>
            <a:r>
              <a:rPr lang="en-US"/>
              <a:t>Interprofessional collaboration can improve access to safe, quality maternity care in the United States.   (Avery, Montgomery &amp; Brandl-Salutz, 2012)</a:t>
            </a:r>
            <a:endParaRPr/>
          </a:p>
          <a:p>
            <a:pPr marL="0" lvl="0" indent="0" algn="l" rtl="0">
              <a:lnSpc>
                <a:spcPct val="100000"/>
              </a:lnSpc>
              <a:spcBef>
                <a:spcPts val="0"/>
              </a:spcBef>
              <a:spcAft>
                <a:spcPts val="0"/>
              </a:spcAft>
              <a:buSzPts val="1400"/>
              <a:buNone/>
            </a:pPr>
            <a:endParaRPr/>
          </a:p>
        </p:txBody>
      </p:sp>
      <p:sp>
        <p:nvSpPr>
          <p:cNvPr id="608" name="Google Shape;608;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8" name="Google Shape;628;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body" idx="1"/>
          </p:nvPr>
        </p:nvSpPr>
        <p:spPr>
          <a:xfrm>
            <a:off x="838200" y="1058779"/>
            <a:ext cx="10515600" cy="511818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 name="Google Shape;17;p2" descr="A close up of a logo&#10;&#10;Description generated with very high confidence"/>
          <p:cNvPicPr preferRelativeResize="0"/>
          <p:nvPr/>
        </p:nvPicPr>
        <p:blipFill rotWithShape="1">
          <a:blip r:embed="rId2">
            <a:alphaModFix/>
          </a:blip>
          <a:srcRect/>
          <a:stretch/>
        </p:blipFill>
        <p:spPr>
          <a:xfrm>
            <a:off x="0" y="6000750"/>
            <a:ext cx="12192000" cy="857250"/>
          </a:xfrm>
          <a:prstGeom prst="rect">
            <a:avLst/>
          </a:prstGeom>
          <a:noFill/>
          <a:ln>
            <a:noFill/>
          </a:ln>
        </p:spPr>
      </p:pic>
      <p:sp>
        <p:nvSpPr>
          <p:cNvPr id="18" name="Google Shape;18;p2"/>
          <p:cNvSpPr txBox="1"/>
          <p:nvPr/>
        </p:nvSpPr>
        <p:spPr>
          <a:xfrm>
            <a:off x="3373899" y="6296265"/>
            <a:ext cx="6096000" cy="2308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FFFFFF"/>
                </a:solidFill>
                <a:latin typeface="Garamond"/>
                <a:ea typeface="Garamond"/>
                <a:cs typeface="Garamond"/>
                <a:sym typeface="Garamond"/>
              </a:rPr>
              <a:t>Copyright © 2019, American College of Nurse-Midwife Inc. All Rights Reserved</a:t>
            </a:r>
            <a:endParaRPr sz="900" b="0" i="0" u="none" strike="noStrike" cap="none" dirty="0">
              <a:solidFill>
                <a:schemeClr val="dk1"/>
              </a:solidFill>
              <a:latin typeface="Garamond"/>
              <a:ea typeface="Garamond"/>
              <a:cs typeface="Garamond"/>
              <a:sym typeface="Garamond"/>
            </a:endParaRPr>
          </a:p>
        </p:txBody>
      </p:sp>
      <p:pic>
        <p:nvPicPr>
          <p:cNvPr id="19" name="Google Shape;19;p2" descr="A close up of a logo&#10;&#10;Description generated with very high confidence"/>
          <p:cNvPicPr preferRelativeResize="0"/>
          <p:nvPr/>
        </p:nvPicPr>
        <p:blipFill rotWithShape="1">
          <a:blip r:embed="rId2">
            <a:alphaModFix/>
          </a:blip>
          <a:srcRect/>
          <a:stretch/>
        </p:blipFill>
        <p:spPr>
          <a:xfrm>
            <a:off x="0" y="0"/>
            <a:ext cx="12192000" cy="857250"/>
          </a:xfrm>
          <a:prstGeom prst="rect">
            <a:avLst/>
          </a:prstGeom>
          <a:noFill/>
          <a:ln>
            <a:noFill/>
          </a:ln>
        </p:spPr>
      </p:pic>
      <p:pic>
        <p:nvPicPr>
          <p:cNvPr id="20" name="Google Shape;20;p2" descr="A close up of a mans face&#10;&#10;Description generated with high confidence"/>
          <p:cNvPicPr preferRelativeResize="0"/>
          <p:nvPr/>
        </p:nvPicPr>
        <p:blipFill rotWithShape="1">
          <a:blip r:embed="rId3">
            <a:alphaModFix/>
          </a:blip>
          <a:srcRect/>
          <a:stretch/>
        </p:blipFill>
        <p:spPr>
          <a:xfrm>
            <a:off x="7571715" y="5356226"/>
            <a:ext cx="5044260" cy="1739503"/>
          </a:xfrm>
          <a:prstGeom prst="rect">
            <a:avLst/>
          </a:prstGeom>
          <a:noFill/>
          <a:ln>
            <a:noFill/>
          </a:ln>
        </p:spPr>
      </p:pic>
      <p:sp>
        <p:nvSpPr>
          <p:cNvPr id="21" name="Google Shape;21;p2"/>
          <p:cNvSpPr txBox="1">
            <a:spLocks noGrp="1"/>
          </p:cNvSpPr>
          <p:nvPr>
            <p:ph type="title"/>
          </p:nvPr>
        </p:nvSpPr>
        <p:spPr>
          <a:xfrm>
            <a:off x="1034716" y="1"/>
            <a:ext cx="10319084" cy="8572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Century Schoolbook"/>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609600" y="0"/>
            <a:ext cx="10972800" cy="127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5" name="Google Shape;75;p12"/>
          <p:cNvSpPr txBox="1">
            <a:spLocks noGrp="1"/>
          </p:cNvSpPr>
          <p:nvPr>
            <p:ph type="body" idx="1"/>
          </p:nvPr>
        </p:nvSpPr>
        <p:spPr>
          <a:xfrm>
            <a:off x="609600" y="2406760"/>
            <a:ext cx="5384800" cy="332851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6" name="Google Shape;76;p12"/>
          <p:cNvSpPr txBox="1">
            <a:spLocks noGrp="1"/>
          </p:cNvSpPr>
          <p:nvPr>
            <p:ph type="body" idx="2"/>
          </p:nvPr>
        </p:nvSpPr>
        <p:spPr>
          <a:xfrm>
            <a:off x="6197600" y="2406764"/>
            <a:ext cx="5384800" cy="318512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609600" y="1161286"/>
            <a:ext cx="10972800" cy="86654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9" name="Google Shape;79;p13"/>
          <p:cNvSpPr txBox="1">
            <a:spLocks noGrp="1"/>
          </p:cNvSpPr>
          <p:nvPr>
            <p:ph type="body" idx="1"/>
          </p:nvPr>
        </p:nvSpPr>
        <p:spPr>
          <a:xfrm>
            <a:off x="609600" y="2058731"/>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0" name="Google Shape;80;p13"/>
          <p:cNvSpPr txBox="1">
            <a:spLocks noGrp="1"/>
          </p:cNvSpPr>
          <p:nvPr>
            <p:ph type="body" idx="2"/>
          </p:nvPr>
        </p:nvSpPr>
        <p:spPr>
          <a:xfrm>
            <a:off x="609600" y="2698493"/>
            <a:ext cx="5386917" cy="2903637"/>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1" name="Google Shape;81;p13"/>
          <p:cNvSpPr txBox="1">
            <a:spLocks noGrp="1"/>
          </p:cNvSpPr>
          <p:nvPr>
            <p:ph type="body" idx="3"/>
          </p:nvPr>
        </p:nvSpPr>
        <p:spPr>
          <a:xfrm>
            <a:off x="6193370" y="2058731"/>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2" name="Google Shape;82;p13"/>
          <p:cNvSpPr txBox="1">
            <a:spLocks noGrp="1"/>
          </p:cNvSpPr>
          <p:nvPr>
            <p:ph type="body" idx="4"/>
          </p:nvPr>
        </p:nvSpPr>
        <p:spPr>
          <a:xfrm>
            <a:off x="6193370" y="2698493"/>
            <a:ext cx="5389033" cy="2903637"/>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609603" y="1153823"/>
            <a:ext cx="4011084"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5" name="Google Shape;85;p14"/>
          <p:cNvSpPr txBox="1">
            <a:spLocks noGrp="1"/>
          </p:cNvSpPr>
          <p:nvPr>
            <p:ph type="body" idx="1"/>
          </p:nvPr>
        </p:nvSpPr>
        <p:spPr>
          <a:xfrm>
            <a:off x="4766733" y="1153824"/>
            <a:ext cx="6815667" cy="4591688"/>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86" name="Google Shape;86;p14"/>
          <p:cNvSpPr txBox="1">
            <a:spLocks noGrp="1"/>
          </p:cNvSpPr>
          <p:nvPr>
            <p:ph type="body" idx="2"/>
          </p:nvPr>
        </p:nvSpPr>
        <p:spPr>
          <a:xfrm>
            <a:off x="609603" y="2315874"/>
            <a:ext cx="4011084" cy="342963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hart" type="chart">
  <p:cSld name="CHART">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609600" y="258418"/>
            <a:ext cx="10972800" cy="914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 name="Google Shape;90;p16"/>
          <p:cNvSpPr>
            <a:spLocks noGrp="1"/>
          </p:cNvSpPr>
          <p:nvPr>
            <p:ph type="chart" idx="2"/>
          </p:nvPr>
        </p:nvSpPr>
        <p:spPr>
          <a:xfrm>
            <a:off x="390939" y="2421836"/>
            <a:ext cx="10972800" cy="381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2355844" y="1633540"/>
            <a:ext cx="10264779"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entury Schoolboo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2324100" y="4589465"/>
            <a:ext cx="9023351"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 name="Google Shape;25;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pic>
        <p:nvPicPr>
          <p:cNvPr id="28" name="Google Shape;28;p3" descr="A close up of a logo&#10;&#10;Description generated with very high confidence"/>
          <p:cNvPicPr preferRelativeResize="0"/>
          <p:nvPr/>
        </p:nvPicPr>
        <p:blipFill rotWithShape="1">
          <a:blip r:embed="rId2">
            <a:alphaModFix/>
          </a:blip>
          <a:srcRect/>
          <a:stretch/>
        </p:blipFill>
        <p:spPr>
          <a:xfrm>
            <a:off x="-38102" y="5967415"/>
            <a:ext cx="12239627" cy="942975"/>
          </a:xfrm>
          <a:prstGeom prst="rect">
            <a:avLst/>
          </a:prstGeom>
          <a:noFill/>
          <a:ln>
            <a:noFill/>
          </a:ln>
        </p:spPr>
      </p:pic>
      <p:pic>
        <p:nvPicPr>
          <p:cNvPr id="29" name="Google Shape;29;p3" descr="A picture containing indoor, cake, photo&#10;&#10;Description generated with very high confidence"/>
          <p:cNvPicPr preferRelativeResize="0"/>
          <p:nvPr/>
        </p:nvPicPr>
        <p:blipFill rotWithShape="1">
          <a:blip r:embed="rId3">
            <a:alphaModFix/>
          </a:blip>
          <a:srcRect/>
          <a:stretch/>
        </p:blipFill>
        <p:spPr>
          <a:xfrm>
            <a:off x="-638176" y="14286"/>
            <a:ext cx="3288419" cy="6896100"/>
          </a:xfrm>
          <a:prstGeom prst="rect">
            <a:avLst/>
          </a:prstGeom>
          <a:noFill/>
          <a:ln>
            <a:noFill/>
          </a:ln>
        </p:spPr>
      </p:pic>
      <p:sp>
        <p:nvSpPr>
          <p:cNvPr id="30" name="Google Shape;30;p3"/>
          <p:cNvSpPr txBox="1"/>
          <p:nvPr/>
        </p:nvSpPr>
        <p:spPr>
          <a:xfrm>
            <a:off x="2755051" y="6356352"/>
            <a:ext cx="6381751" cy="2308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Garamond"/>
                <a:ea typeface="Garamond"/>
                <a:cs typeface="Garamond"/>
                <a:sym typeface="Garamond"/>
              </a:rPr>
              <a:t>Copyright © 2018, American College of Nurse-Midwife Inc. All Rights Reserved</a:t>
            </a:r>
            <a:endParaRPr sz="900" b="0" i="0" u="none" strike="noStrike" cap="none">
              <a:solidFill>
                <a:srgbClr val="FFFFFF"/>
              </a:solidFill>
              <a:latin typeface="Garamond"/>
              <a:ea typeface="Garamond"/>
              <a:cs typeface="Garamond"/>
              <a:sym typeface="Garamond"/>
            </a:endParaRPr>
          </a:p>
        </p:txBody>
      </p:sp>
      <p:pic>
        <p:nvPicPr>
          <p:cNvPr id="31" name="Google Shape;31;p3" descr="A close up of a mans face&#10;&#10;Description generated with high confidence"/>
          <p:cNvPicPr preferRelativeResize="0"/>
          <p:nvPr/>
        </p:nvPicPr>
        <p:blipFill rotWithShape="1">
          <a:blip r:embed="rId4">
            <a:alphaModFix/>
          </a:blip>
          <a:srcRect/>
          <a:stretch/>
        </p:blipFill>
        <p:spPr>
          <a:xfrm>
            <a:off x="7853252" y="5432826"/>
            <a:ext cx="4767371" cy="164425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sp>
        <p:nvSpPr>
          <p:cNvPr id="33" name="Google Shape;33;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entury Schoolboo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 name="Google Shape;35;p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pic>
        <p:nvPicPr>
          <p:cNvPr id="38" name="Google Shape;38;p4" descr="A close up of a logo&#10;&#10;Description generated with very high confidence"/>
          <p:cNvPicPr preferRelativeResize="0"/>
          <p:nvPr/>
        </p:nvPicPr>
        <p:blipFill rotWithShape="1">
          <a:blip r:embed="rId2">
            <a:alphaModFix/>
          </a:blip>
          <a:srcRect/>
          <a:stretch/>
        </p:blipFill>
        <p:spPr>
          <a:xfrm>
            <a:off x="-109330" y="5762622"/>
            <a:ext cx="12192000" cy="1095375"/>
          </a:xfrm>
          <a:prstGeom prst="rect">
            <a:avLst/>
          </a:prstGeom>
          <a:noFill/>
          <a:ln>
            <a:noFill/>
          </a:ln>
        </p:spPr>
      </p:pic>
      <p:sp>
        <p:nvSpPr>
          <p:cNvPr id="39" name="Google Shape;39;p4"/>
          <p:cNvSpPr txBox="1"/>
          <p:nvPr/>
        </p:nvSpPr>
        <p:spPr>
          <a:xfrm>
            <a:off x="3844214" y="6254286"/>
            <a:ext cx="6096000" cy="2308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Garamond"/>
                <a:ea typeface="Garamond"/>
                <a:cs typeface="Garamond"/>
                <a:sym typeface="Garamond"/>
              </a:rPr>
              <a:t>Copyright © 2018, American College of Nurse-Midwife Inc. All Rights Reserved</a:t>
            </a:r>
            <a:endParaRPr sz="900" b="0" i="0" u="none" strike="noStrike" cap="none">
              <a:solidFill>
                <a:schemeClr val="dk1"/>
              </a:solidFill>
              <a:latin typeface="Garamond"/>
              <a:ea typeface="Garamond"/>
              <a:cs typeface="Garamond"/>
              <a:sym typeface="Garamond"/>
            </a:endParaRPr>
          </a:p>
        </p:txBody>
      </p:sp>
      <p:pic>
        <p:nvPicPr>
          <p:cNvPr id="40" name="Google Shape;40;p4" descr="A close up of a mans face&#10;&#10;Description generated with high confidence"/>
          <p:cNvPicPr preferRelativeResize="0"/>
          <p:nvPr/>
        </p:nvPicPr>
        <p:blipFill rotWithShape="1">
          <a:blip r:embed="rId3">
            <a:alphaModFix/>
          </a:blip>
          <a:srcRect/>
          <a:stretch/>
        </p:blipFill>
        <p:spPr>
          <a:xfrm>
            <a:off x="7571715" y="5267326"/>
            <a:ext cx="5044260" cy="1739503"/>
          </a:xfrm>
          <a:prstGeom prst="rect">
            <a:avLst/>
          </a:prstGeom>
          <a:noFill/>
          <a:ln>
            <a:noFill/>
          </a:ln>
        </p:spPr>
      </p:pic>
      <p:pic>
        <p:nvPicPr>
          <p:cNvPr id="41" name="Google Shape;41;p4" descr="A picture containing indoor, window, photo&#10;&#10;Description generated with very high confidence"/>
          <p:cNvPicPr preferRelativeResize="0"/>
          <p:nvPr/>
        </p:nvPicPr>
        <p:blipFill rotWithShape="1">
          <a:blip r:embed="rId4">
            <a:alphaModFix/>
          </a:blip>
          <a:srcRect/>
          <a:stretch/>
        </p:blipFill>
        <p:spPr>
          <a:xfrm>
            <a:off x="-642635" y="-193118"/>
            <a:ext cx="3276600" cy="685809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
          <p:cNvSpPr txBox="1">
            <a:spLocks noGrp="1"/>
          </p:cNvSpPr>
          <p:nvPr>
            <p:ph type="body" idx="1"/>
          </p:nvPr>
        </p:nvSpPr>
        <p:spPr>
          <a:xfrm>
            <a:off x="609600" y="2406760"/>
            <a:ext cx="5384800" cy="332851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45" name="Google Shape;45;p5"/>
          <p:cNvSpPr txBox="1">
            <a:spLocks noGrp="1"/>
          </p:cNvSpPr>
          <p:nvPr>
            <p:ph type="body" idx="2"/>
          </p:nvPr>
        </p:nvSpPr>
        <p:spPr>
          <a:xfrm>
            <a:off x="6197600" y="2406764"/>
            <a:ext cx="5384800" cy="318512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58"/>
        <p:cNvGrpSpPr/>
        <p:nvPr/>
      </p:nvGrpSpPr>
      <p:grpSpPr>
        <a:xfrm>
          <a:off x="0" y="0"/>
          <a:ext cx="0" cy="0"/>
          <a:chOff x="0" y="0"/>
          <a:chExt cx="0" cy="0"/>
        </a:xfrm>
      </p:grpSpPr>
      <p:sp>
        <p:nvSpPr>
          <p:cNvPr id="59" name="Google Shape;59;p8"/>
          <p:cNvSpPr txBox="1">
            <a:spLocks noGrp="1"/>
          </p:cNvSpPr>
          <p:nvPr>
            <p:ph type="body" idx="1"/>
          </p:nvPr>
        </p:nvSpPr>
        <p:spPr>
          <a:xfrm>
            <a:off x="609600" y="277813"/>
            <a:ext cx="10972800" cy="585311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0" name="Google Shape;60;p8"/>
          <p:cNvSpPr txBox="1">
            <a:spLocks noGrp="1"/>
          </p:cNvSpPr>
          <p:nvPr>
            <p:ph type="dt" idx="10"/>
          </p:nvPr>
        </p:nvSpPr>
        <p:spPr>
          <a:xfrm>
            <a:off x="7721600" y="6404984"/>
            <a:ext cx="4059936" cy="36576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8"/>
          <p:cNvSpPr txBox="1">
            <a:spLocks noGrp="1"/>
          </p:cNvSpPr>
          <p:nvPr>
            <p:ph type="ftr" idx="11"/>
          </p:nvPr>
        </p:nvSpPr>
        <p:spPr>
          <a:xfrm>
            <a:off x="406400" y="6410848"/>
            <a:ext cx="4775200" cy="36576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8"/>
          <p:cNvSpPr txBox="1">
            <a:spLocks noGrp="1"/>
          </p:cNvSpPr>
          <p:nvPr>
            <p:ph type="sldNum" idx="12"/>
          </p:nvPr>
        </p:nvSpPr>
        <p:spPr>
          <a:xfrm>
            <a:off x="5791200" y="1040179"/>
            <a:ext cx="609600" cy="4413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9"/>
          <p:cNvSpPr txBox="1">
            <a:spLocks noGrp="1"/>
          </p:cNvSpPr>
          <p:nvPr>
            <p:ph type="ctrTitle"/>
          </p:nvPr>
        </p:nvSpPr>
        <p:spPr>
          <a:xfrm>
            <a:off x="914400" y="2130430"/>
            <a:ext cx="103632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5" name="Google Shape;65;p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609600" y="0"/>
            <a:ext cx="10972800" cy="127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8" name="Google Shape;68;p10"/>
          <p:cNvSpPr txBox="1">
            <a:spLocks noGrp="1"/>
          </p:cNvSpPr>
          <p:nvPr>
            <p:ph type="body" idx="1"/>
          </p:nvPr>
        </p:nvSpPr>
        <p:spPr>
          <a:xfrm>
            <a:off x="609600" y="2420941"/>
            <a:ext cx="10972800" cy="301942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pic>
        <p:nvPicPr>
          <p:cNvPr id="70" name="Google Shape;70;p11"/>
          <p:cNvPicPr preferRelativeResize="0"/>
          <p:nvPr/>
        </p:nvPicPr>
        <p:blipFill rotWithShape="1">
          <a:blip r:embed="rId2">
            <a:alphaModFix/>
          </a:blip>
          <a:srcRect/>
          <a:stretch/>
        </p:blipFill>
        <p:spPr>
          <a:xfrm>
            <a:off x="0" y="-87313"/>
            <a:ext cx="12192000" cy="2587626"/>
          </a:xfrm>
          <a:prstGeom prst="rect">
            <a:avLst/>
          </a:prstGeom>
          <a:noFill/>
          <a:ln>
            <a:noFill/>
          </a:ln>
        </p:spPr>
      </p:pic>
      <p:sp>
        <p:nvSpPr>
          <p:cNvPr id="71" name="Google Shape;71;p11"/>
          <p:cNvSpPr txBox="1">
            <a:spLocks noGrp="1"/>
          </p:cNvSpPr>
          <p:nvPr>
            <p:ph type="title"/>
          </p:nvPr>
        </p:nvSpPr>
        <p:spPr>
          <a:xfrm>
            <a:off x="963084" y="4114805"/>
            <a:ext cx="10363200" cy="16541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 name="Google Shape;72;p11"/>
          <p:cNvSpPr txBox="1">
            <a:spLocks noGrp="1"/>
          </p:cNvSpPr>
          <p:nvPr>
            <p:ph type="body" idx="1"/>
          </p:nvPr>
        </p:nvSpPr>
        <p:spPr>
          <a:xfrm>
            <a:off x="963084" y="2514601"/>
            <a:ext cx="10363200" cy="1524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5.pn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Schoolbook"/>
              <a:buNone/>
              <a:defRPr sz="4400" b="0" i="0" u="none" strike="noStrike" cap="none">
                <a:solidFill>
                  <a:schemeClr val="dk1"/>
                </a:solidFill>
                <a:latin typeface="Century Schoolbook"/>
                <a:ea typeface="Century Schoolbook"/>
                <a:cs typeface="Century Schoolbook"/>
                <a:sym typeface="Century Schoolboo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Schoolbook"/>
                <a:ea typeface="Century Schoolbook"/>
                <a:cs typeface="Century Schoolbook"/>
                <a:sym typeface="Century Schoolboo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Schoolbook"/>
                <a:ea typeface="Century Schoolbook"/>
                <a:cs typeface="Century Schoolbook"/>
                <a:sym typeface="Century Schoolbook"/>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Schoolbook"/>
                <a:ea typeface="Century Schoolbook"/>
                <a:cs typeface="Century Schoolbook"/>
                <a:sym typeface="Century Schoolbook"/>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Schoolbook"/>
                <a:ea typeface="Century Schoolbook"/>
                <a:cs typeface="Century Schoolbook"/>
                <a:sym typeface="Century Schoolbook"/>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Schoolbook"/>
                <a:ea typeface="Century Schoolbook"/>
                <a:cs typeface="Century Schoolbook"/>
                <a:sym typeface="Century Schoolboo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Schoolbook"/>
                <a:ea typeface="Century Schoolbook"/>
                <a:cs typeface="Century Schoolbook"/>
                <a:sym typeface="Century Schoolbook"/>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Schoolbook"/>
                <a:ea typeface="Century Schoolbook"/>
                <a:cs typeface="Century Schoolbook"/>
                <a:sym typeface="Century Schoolbook"/>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Schoolbook"/>
                <a:ea typeface="Century Schoolbook"/>
                <a:cs typeface="Century Schoolbook"/>
                <a:sym typeface="Century Schoolbook"/>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2" name="Google Shape;12;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Schoolbook"/>
                <a:ea typeface="Century Schoolbook"/>
                <a:cs typeface="Century Schoolbook"/>
                <a:sym typeface="Century Schoolboo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3" name="Google Shape;13;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Schoolbook"/>
                <a:ea typeface="Century Schoolbook"/>
                <a:cs typeface="Century Schoolbook"/>
                <a:sym typeface="Century Schoolboo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4" name="Google Shape;14;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7"/>
          <p:cNvPicPr preferRelativeResize="0"/>
          <p:nvPr/>
        </p:nvPicPr>
        <p:blipFill rotWithShape="1">
          <a:blip r:embed="rId11">
            <a:alphaModFix/>
          </a:blip>
          <a:srcRect b="13996"/>
          <a:stretch/>
        </p:blipFill>
        <p:spPr>
          <a:xfrm>
            <a:off x="0" y="5646738"/>
            <a:ext cx="12202584" cy="1219200"/>
          </a:xfrm>
          <a:prstGeom prst="rect">
            <a:avLst/>
          </a:prstGeom>
          <a:noFill/>
          <a:ln>
            <a:noFill/>
          </a:ln>
        </p:spPr>
      </p:pic>
      <p:sp>
        <p:nvSpPr>
          <p:cNvPr id="52" name="Google Shape;52;p7"/>
          <p:cNvSpPr txBox="1">
            <a:spLocks noGrp="1"/>
          </p:cNvSpPr>
          <p:nvPr>
            <p:ph type="title"/>
          </p:nvPr>
        </p:nvSpPr>
        <p:spPr>
          <a:xfrm>
            <a:off x="609600" y="0"/>
            <a:ext cx="10972800" cy="1270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rgbClr val="008C99"/>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rgbClr val="008C99"/>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rgbClr val="008C99"/>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rgbClr val="008C99"/>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rgbClr val="008C99"/>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rgbClr val="008C99"/>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rgbClr val="008C99"/>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rgbClr val="008C99"/>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rgbClr val="008C99"/>
                </a:solidFill>
                <a:latin typeface="Calibri"/>
                <a:ea typeface="Calibri"/>
                <a:cs typeface="Calibri"/>
                <a:sym typeface="Calibri"/>
              </a:defRPr>
            </a:lvl9pPr>
          </a:lstStyle>
          <a:p>
            <a:endParaRPr/>
          </a:p>
        </p:txBody>
      </p:sp>
      <p:sp>
        <p:nvSpPr>
          <p:cNvPr id="53" name="Google Shape;53;p7"/>
          <p:cNvSpPr txBox="1">
            <a:spLocks noGrp="1"/>
          </p:cNvSpPr>
          <p:nvPr>
            <p:ph type="body" idx="1"/>
          </p:nvPr>
        </p:nvSpPr>
        <p:spPr>
          <a:xfrm>
            <a:off x="609600" y="2420941"/>
            <a:ext cx="10972800" cy="30194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7"/>
          <p:cNvSpPr txBox="1"/>
          <p:nvPr/>
        </p:nvSpPr>
        <p:spPr>
          <a:xfrm>
            <a:off x="203202" y="6540503"/>
            <a:ext cx="5236633" cy="2000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1" u="none" strike="noStrike" cap="none">
                <a:solidFill>
                  <a:srgbClr val="FFFFFF"/>
                </a:solidFill>
                <a:latin typeface="Calibri"/>
                <a:ea typeface="Calibri"/>
                <a:cs typeface="Calibri"/>
                <a:sym typeface="Calibri"/>
              </a:rPr>
              <a:t>Copyright  © 2013 American College of Nurse-Midwives Inc.  All Rights Reserved</a:t>
            </a:r>
            <a:endParaRPr sz="1400" b="0" i="0" u="none" strike="noStrike" cap="none">
              <a:solidFill>
                <a:srgbClr val="000000"/>
              </a:solidFill>
              <a:latin typeface="Arial"/>
              <a:ea typeface="Arial"/>
              <a:cs typeface="Arial"/>
              <a:sym typeface="Arial"/>
            </a:endParaRPr>
          </a:p>
        </p:txBody>
      </p:sp>
      <p:pic>
        <p:nvPicPr>
          <p:cNvPr id="55" name="Google Shape;55;p7"/>
          <p:cNvPicPr preferRelativeResize="0"/>
          <p:nvPr/>
        </p:nvPicPr>
        <p:blipFill rotWithShape="1">
          <a:blip r:embed="rId12">
            <a:alphaModFix/>
          </a:blip>
          <a:srcRect/>
          <a:stretch/>
        </p:blipFill>
        <p:spPr>
          <a:xfrm>
            <a:off x="0" y="0"/>
            <a:ext cx="12202584" cy="1270000"/>
          </a:xfrm>
          <a:prstGeom prst="rect">
            <a:avLst/>
          </a:prstGeom>
          <a:noFill/>
          <a:ln>
            <a:noFill/>
          </a:ln>
        </p:spPr>
      </p:pic>
      <p:pic>
        <p:nvPicPr>
          <p:cNvPr id="56" name="Google Shape;56;p7"/>
          <p:cNvPicPr preferRelativeResize="0"/>
          <p:nvPr/>
        </p:nvPicPr>
        <p:blipFill rotWithShape="1">
          <a:blip r:embed="rId13">
            <a:alphaModFix/>
          </a:blip>
          <a:srcRect/>
          <a:stretch/>
        </p:blipFill>
        <p:spPr>
          <a:xfrm>
            <a:off x="3556001" y="3086100"/>
            <a:ext cx="5063067" cy="673100"/>
          </a:xfrm>
          <a:prstGeom prst="rect">
            <a:avLst/>
          </a:prstGeom>
          <a:noFill/>
          <a:ln>
            <a:noFill/>
          </a:ln>
        </p:spPr>
      </p:pic>
      <p:pic>
        <p:nvPicPr>
          <p:cNvPr id="57" name="Google Shape;57;p7"/>
          <p:cNvPicPr preferRelativeResize="0"/>
          <p:nvPr/>
        </p:nvPicPr>
        <p:blipFill rotWithShape="1">
          <a:blip r:embed="rId13">
            <a:alphaModFix/>
          </a:blip>
          <a:srcRect/>
          <a:stretch/>
        </p:blipFill>
        <p:spPr>
          <a:xfrm>
            <a:off x="6722533" y="6018213"/>
            <a:ext cx="5063067" cy="6731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hyperlink" Target="https://www.instagram.com/rushesandwav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838200" y="1"/>
            <a:ext cx="10515600" cy="86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entury Schoolbook"/>
              <a:buNone/>
            </a:pPr>
            <a:endParaRPr/>
          </a:p>
        </p:txBody>
      </p:sp>
      <p:sp>
        <p:nvSpPr>
          <p:cNvPr id="96" name="Google Shape;96;p17"/>
          <p:cNvSpPr txBox="1">
            <a:spLocks noGrp="1"/>
          </p:cNvSpPr>
          <p:nvPr>
            <p:ph type="body" idx="1"/>
          </p:nvPr>
        </p:nvSpPr>
        <p:spPr>
          <a:xfrm>
            <a:off x="838200" y="1427371"/>
            <a:ext cx="10515600" cy="497078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r>
              <a:rPr lang="en-US" sz="1800" dirty="0">
                <a:latin typeface="Arial"/>
                <a:ea typeface="Arial"/>
                <a:cs typeface="Arial"/>
                <a:sym typeface="Arial"/>
              </a:rPr>
              <a:t>All Contents © 2019 by the American College of Nurse-Midwives, Inc. (ACNM). This Presentation and its contents are proprietary products of the ACNM®. The existing content of the slides may not be altered in whole or in part without the express written permission of ACNM®. However, ACNM encourages users to add their own slides or delete slides in order to customize the Presentation for various audiences, so long as those alterations reflect the support of physiologic birth.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800"/>
              <a:buNone/>
            </a:pPr>
            <a:endParaRPr sz="1800" dirty="0">
              <a:latin typeface="Arial"/>
              <a:ea typeface="Arial"/>
              <a:cs typeface="Arial"/>
              <a:sym typeface="Arial"/>
            </a:endParaRPr>
          </a:p>
          <a:p>
            <a:pPr marL="0" lvl="0" indent="0" algn="l" rtl="0">
              <a:lnSpc>
                <a:spcPct val="100000"/>
              </a:lnSpc>
              <a:spcBef>
                <a:spcPts val="0"/>
              </a:spcBef>
              <a:spcAft>
                <a:spcPts val="0"/>
              </a:spcAft>
              <a:buClr>
                <a:schemeClr val="dk1"/>
              </a:buClr>
              <a:buSzPts val="1800"/>
              <a:buNone/>
            </a:pPr>
            <a:r>
              <a:rPr lang="en-US" sz="1800" dirty="0">
                <a:latin typeface="Arial"/>
                <a:ea typeface="Arial"/>
                <a:cs typeface="Arial"/>
                <a:sym typeface="Arial"/>
              </a:rPr>
              <a:t>ACNM grants users the limited non-exclusive right to present the Presentation for informational and educational purposes. The Presentation is based on peer-reviewed source materials. These source materials should be reviewed for a full and complete understanding of the information provided and any limitations thereto. ACNM ® expressly disclaims all warranties, expressed or implied, as to the accuracy of the source material.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800"/>
              <a:buNone/>
            </a:pPr>
            <a:endParaRPr sz="1800" dirty="0">
              <a:latin typeface="Arial"/>
              <a:ea typeface="Arial"/>
              <a:cs typeface="Arial"/>
              <a:sym typeface="Arial"/>
            </a:endParaRPr>
          </a:p>
          <a:p>
            <a:pPr marL="0" lvl="0" indent="0" algn="l" rtl="0">
              <a:lnSpc>
                <a:spcPct val="100000"/>
              </a:lnSpc>
              <a:spcBef>
                <a:spcPts val="0"/>
              </a:spcBef>
              <a:spcAft>
                <a:spcPts val="0"/>
              </a:spcAft>
              <a:buClr>
                <a:schemeClr val="dk1"/>
              </a:buClr>
              <a:buSzPts val="1800"/>
              <a:buNone/>
            </a:pPr>
            <a:r>
              <a:rPr lang="en-US" sz="1800" dirty="0">
                <a:latin typeface="Arial"/>
                <a:ea typeface="Arial"/>
                <a:cs typeface="Arial"/>
                <a:sym typeface="Arial"/>
              </a:rPr>
              <a:t>American College of Nurse-Midwives®, ACNM®, With Women, for a Lifetime®, and the American College of Nurse-Midwives logo are registered trademarks of the American College of Nurse-Midwives, Inc. </a:t>
            </a:r>
            <a:endParaRPr dirty="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7"/>
          <p:cNvSpPr txBox="1">
            <a:spLocks noGrp="1"/>
          </p:cNvSpPr>
          <p:nvPr>
            <p:ph type="body" idx="1"/>
          </p:nvPr>
        </p:nvSpPr>
        <p:spPr>
          <a:xfrm>
            <a:off x="748748" y="1185616"/>
            <a:ext cx="10986370" cy="49118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200">
                <a:latin typeface="Arial"/>
                <a:ea typeface="Arial"/>
                <a:cs typeface="Arial"/>
                <a:sym typeface="Arial"/>
              </a:rPr>
              <a:t>In 2016, there were 3,945,875 US births, of which:</a:t>
            </a:r>
            <a:endParaRPr>
              <a:latin typeface="Arial"/>
              <a:ea typeface="Arial"/>
              <a:cs typeface="Arial"/>
              <a:sym typeface="Arial"/>
            </a:endParaRPr>
          </a:p>
          <a:p>
            <a:pPr marL="1143000" lvl="2" indent="-228600" algn="l" rtl="0">
              <a:lnSpc>
                <a:spcPct val="100000"/>
              </a:lnSpc>
              <a:spcBef>
                <a:spcPts val="500"/>
              </a:spcBef>
              <a:spcAft>
                <a:spcPts val="0"/>
              </a:spcAft>
              <a:buClr>
                <a:schemeClr val="dk1"/>
              </a:buClr>
              <a:buSzPts val="2400"/>
              <a:buChar char="•"/>
            </a:pPr>
            <a:r>
              <a:rPr lang="en-US" sz="2400">
                <a:latin typeface="Arial"/>
                <a:ea typeface="Arial"/>
                <a:cs typeface="Arial"/>
                <a:sym typeface="Arial"/>
              </a:rPr>
              <a:t>Cesarean births =31.9%</a:t>
            </a:r>
            <a:endParaRPr>
              <a:latin typeface="Arial"/>
              <a:ea typeface="Arial"/>
              <a:cs typeface="Arial"/>
              <a:sym typeface="Arial"/>
            </a:endParaRPr>
          </a:p>
          <a:p>
            <a:pPr marL="1143000" lvl="2" indent="-228600" algn="l" rtl="0">
              <a:lnSpc>
                <a:spcPct val="100000"/>
              </a:lnSpc>
              <a:spcBef>
                <a:spcPts val="500"/>
              </a:spcBef>
              <a:spcAft>
                <a:spcPts val="0"/>
              </a:spcAft>
              <a:buClr>
                <a:schemeClr val="dk1"/>
              </a:buClr>
              <a:buSzPts val="2400"/>
              <a:buChar char="•"/>
            </a:pPr>
            <a:r>
              <a:rPr lang="en-US" sz="2400">
                <a:latin typeface="Arial"/>
                <a:ea typeface="Arial"/>
                <a:cs typeface="Arial"/>
                <a:sym typeface="Arial"/>
              </a:rPr>
              <a:t>Low birthweight = 8.17%</a:t>
            </a:r>
            <a:endParaRPr>
              <a:latin typeface="Arial"/>
              <a:ea typeface="Arial"/>
              <a:cs typeface="Arial"/>
              <a:sym typeface="Arial"/>
            </a:endParaRPr>
          </a:p>
          <a:p>
            <a:pPr marL="1143000" lvl="2" indent="-228600" algn="l" rtl="0">
              <a:lnSpc>
                <a:spcPct val="100000"/>
              </a:lnSpc>
              <a:spcBef>
                <a:spcPts val="500"/>
              </a:spcBef>
              <a:spcAft>
                <a:spcPts val="0"/>
              </a:spcAft>
              <a:buClr>
                <a:schemeClr val="dk1"/>
              </a:buClr>
              <a:buSzPts val="2400"/>
              <a:buChar char="•"/>
            </a:pPr>
            <a:r>
              <a:rPr lang="en-US" sz="2400">
                <a:latin typeface="Arial"/>
                <a:ea typeface="Arial"/>
                <a:cs typeface="Arial"/>
                <a:sym typeface="Arial"/>
              </a:rPr>
              <a:t>Preterm = 9.85% and increasing</a:t>
            </a:r>
            <a:endParaRPr>
              <a:latin typeface="Arial"/>
              <a:ea typeface="Arial"/>
              <a:cs typeface="Arial"/>
              <a:sym typeface="Arial"/>
            </a:endParaRPr>
          </a:p>
          <a:p>
            <a:pPr marL="1143000" lvl="2" indent="-228600" algn="l" rtl="0">
              <a:lnSpc>
                <a:spcPct val="100000"/>
              </a:lnSpc>
              <a:spcBef>
                <a:spcPts val="500"/>
              </a:spcBef>
              <a:spcAft>
                <a:spcPts val="0"/>
              </a:spcAft>
              <a:buClr>
                <a:schemeClr val="dk1"/>
              </a:buClr>
              <a:buSzPts val="2400"/>
              <a:buChar char="•"/>
            </a:pPr>
            <a:r>
              <a:rPr lang="en-US" sz="2400">
                <a:latin typeface="Arial"/>
                <a:ea typeface="Arial"/>
                <a:cs typeface="Arial"/>
                <a:sym typeface="Arial"/>
              </a:rPr>
              <a:t>Medicaid paid for almost 43% of births</a:t>
            </a:r>
            <a:endParaRPr>
              <a:latin typeface="Arial"/>
              <a:ea typeface="Arial"/>
              <a:cs typeface="Arial"/>
              <a:sym typeface="Arial"/>
            </a:endParaRPr>
          </a:p>
          <a:p>
            <a:pPr marL="685800" lvl="1" indent="-50800" algn="l" rtl="0">
              <a:lnSpc>
                <a:spcPct val="100000"/>
              </a:lnSpc>
              <a:spcBef>
                <a:spcPts val="500"/>
              </a:spcBef>
              <a:spcAft>
                <a:spcPts val="0"/>
              </a:spcAft>
              <a:buClr>
                <a:schemeClr val="dk1"/>
              </a:buClr>
              <a:buSzPts val="2800"/>
              <a:buNone/>
            </a:pPr>
            <a:endParaRPr sz="2800">
              <a:latin typeface="Arial"/>
              <a:ea typeface="Arial"/>
              <a:cs typeface="Arial"/>
              <a:sym typeface="Arial"/>
            </a:endParaRPr>
          </a:p>
          <a:p>
            <a:pPr marL="0" lvl="0" indent="0" algn="l" rtl="0">
              <a:lnSpc>
                <a:spcPct val="90000"/>
              </a:lnSpc>
              <a:spcBef>
                <a:spcPts val="1000"/>
              </a:spcBef>
              <a:spcAft>
                <a:spcPts val="0"/>
              </a:spcAft>
              <a:buClr>
                <a:schemeClr val="dk1"/>
              </a:buClr>
              <a:buSzPts val="3200"/>
              <a:buNone/>
            </a:pPr>
            <a:r>
              <a:rPr lang="en-US" sz="3200">
                <a:latin typeface="Arial"/>
                <a:ea typeface="Arial"/>
                <a:cs typeface="Arial"/>
                <a:sym typeface="Arial"/>
              </a:rPr>
              <a:t>In 2014, pregnancy-related maternal deaths were:</a:t>
            </a:r>
            <a:endParaRPr>
              <a:latin typeface="Arial"/>
              <a:ea typeface="Arial"/>
              <a:cs typeface="Arial"/>
              <a:sym typeface="Arial"/>
            </a:endParaRPr>
          </a:p>
          <a:p>
            <a:pPr marL="1143000" lvl="2" indent="-228600" algn="l" rtl="0">
              <a:lnSpc>
                <a:spcPct val="100000"/>
              </a:lnSpc>
              <a:spcBef>
                <a:spcPts val="500"/>
              </a:spcBef>
              <a:spcAft>
                <a:spcPts val="0"/>
              </a:spcAft>
              <a:buClr>
                <a:schemeClr val="dk1"/>
              </a:buClr>
              <a:buSzPts val="2400"/>
              <a:buChar char="•"/>
            </a:pPr>
            <a:r>
              <a:rPr lang="en-US" sz="2400">
                <a:latin typeface="Arial"/>
                <a:ea typeface="Arial"/>
                <a:cs typeface="Arial"/>
                <a:sym typeface="Arial"/>
              </a:rPr>
              <a:t>18/100,000 overall, but</a:t>
            </a:r>
            <a:endParaRPr>
              <a:latin typeface="Arial"/>
              <a:ea typeface="Arial"/>
              <a:cs typeface="Arial"/>
              <a:sym typeface="Arial"/>
            </a:endParaRPr>
          </a:p>
          <a:p>
            <a:pPr marL="1143000" lvl="2" indent="-228600" algn="l" rtl="0">
              <a:lnSpc>
                <a:spcPct val="100000"/>
              </a:lnSpc>
              <a:spcBef>
                <a:spcPts val="500"/>
              </a:spcBef>
              <a:spcAft>
                <a:spcPts val="0"/>
              </a:spcAft>
              <a:buClr>
                <a:schemeClr val="dk1"/>
              </a:buClr>
              <a:buSzPts val="2400"/>
              <a:buChar char="•"/>
            </a:pPr>
            <a:r>
              <a:rPr lang="en-US" sz="2400">
                <a:latin typeface="Arial"/>
                <a:ea typeface="Arial"/>
                <a:cs typeface="Arial"/>
                <a:sym typeface="Arial"/>
              </a:rPr>
              <a:t>40/100,000 for black women </a:t>
            </a:r>
            <a:endParaRPr>
              <a:latin typeface="Arial"/>
              <a:ea typeface="Arial"/>
              <a:cs typeface="Arial"/>
              <a:sym typeface="Arial"/>
            </a:endParaRPr>
          </a:p>
          <a:p>
            <a:pPr marL="685800" lvl="1" indent="-25400" algn="l" rtl="0">
              <a:lnSpc>
                <a:spcPct val="100000"/>
              </a:lnSpc>
              <a:spcBef>
                <a:spcPts val="500"/>
              </a:spcBef>
              <a:spcAft>
                <a:spcPts val="0"/>
              </a:spcAft>
              <a:buClr>
                <a:schemeClr val="dk1"/>
              </a:buClr>
              <a:buSzPts val="3200"/>
              <a:buNone/>
            </a:pPr>
            <a:endParaRPr sz="3200"/>
          </a:p>
        </p:txBody>
      </p:sp>
      <p:sp>
        <p:nvSpPr>
          <p:cNvPr id="172" name="Google Shape;172;p27"/>
          <p:cNvSpPr txBox="1"/>
          <p:nvPr/>
        </p:nvSpPr>
        <p:spPr>
          <a:xfrm>
            <a:off x="2126526" y="112784"/>
            <a:ext cx="7491046"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600" i="0" u="none" strike="noStrike" cap="none">
                <a:solidFill>
                  <a:schemeClr val="dk1"/>
                </a:solidFill>
              </a:rPr>
              <a:t>How are we doing?</a:t>
            </a:r>
            <a:endParaRPr sz="3600" i="0" u="none" strike="noStrike" cap="none">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a:spLocks noGrp="1"/>
          </p:cNvSpPr>
          <p:nvPr>
            <p:ph type="body" idx="1"/>
          </p:nvPr>
        </p:nvSpPr>
        <p:spPr>
          <a:xfrm>
            <a:off x="838200" y="1039660"/>
            <a:ext cx="10515600" cy="5137303"/>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dk1"/>
              </a:buClr>
              <a:buSzPts val="2400"/>
              <a:buNone/>
            </a:pPr>
            <a:endParaRPr/>
          </a:p>
        </p:txBody>
      </p:sp>
      <p:graphicFrame>
        <p:nvGraphicFramePr>
          <p:cNvPr id="178" name="Google Shape;178;p28"/>
          <p:cNvGraphicFramePr/>
          <p:nvPr/>
        </p:nvGraphicFramePr>
        <p:xfrm>
          <a:off x="1202500" y="1678488"/>
          <a:ext cx="3000000" cy="3000000"/>
        </p:xfrm>
        <a:graphic>
          <a:graphicData uri="http://schemas.openxmlformats.org/drawingml/2006/table">
            <a:tbl>
              <a:tblPr firstRow="1" bandRow="1">
                <a:noFill/>
                <a:tableStyleId>{97755B42-FDC4-4246-962A-9528BA94ED37}</a:tableStyleId>
              </a:tblPr>
              <a:tblGrid>
                <a:gridCol w="4440375">
                  <a:extLst>
                    <a:ext uri="{9D8B030D-6E8A-4147-A177-3AD203B41FA5}">
                      <a16:colId xmlns:a16="http://schemas.microsoft.com/office/drawing/2014/main" val="20000"/>
                    </a:ext>
                  </a:extLst>
                </a:gridCol>
                <a:gridCol w="4916575">
                  <a:extLst>
                    <a:ext uri="{9D8B030D-6E8A-4147-A177-3AD203B41FA5}">
                      <a16:colId xmlns:a16="http://schemas.microsoft.com/office/drawing/2014/main" val="20001"/>
                    </a:ext>
                  </a:extLst>
                </a:gridCol>
              </a:tblGrid>
              <a:tr h="6076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Cardiovascular disease 15.2%</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Arial"/>
                          <a:ea typeface="Arial"/>
                          <a:cs typeface="Arial"/>
                          <a:sym typeface="Arial"/>
                        </a:rPr>
                        <a:t>Non-cardiovascular medical 14.7&amp;</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506925">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Infection or sepsis 12.8%</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Hemorrhage, 11.5%.</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5868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Cardiomyopathy 10.3%</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Thrombotic pulmonary embolism 9.1%</a:t>
                      </a:r>
                      <a:endParaRPr sz="2400" b="1"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624975">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Cerebrovascular accidents 7.4%</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Hypertensive disorders 6.8%</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64235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Amniotic fluid embolism 5.5%</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Arial"/>
                          <a:ea typeface="Arial"/>
                          <a:cs typeface="Arial"/>
                          <a:sym typeface="Arial"/>
                        </a:rPr>
                        <a:t>Anesthesia complications 0.5%</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bl>
          </a:graphicData>
        </a:graphic>
      </p:graphicFrame>
      <p:sp>
        <p:nvSpPr>
          <p:cNvPr id="179" name="Google Shape;179;p28"/>
          <p:cNvSpPr/>
          <p:nvPr/>
        </p:nvSpPr>
        <p:spPr>
          <a:xfrm>
            <a:off x="470263" y="142849"/>
            <a:ext cx="11207931" cy="6463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3600" i="0" u="none" strike="noStrike" cap="none">
                <a:solidFill>
                  <a:srgbClr val="000000"/>
                </a:solidFill>
              </a:rPr>
              <a:t>Non-obstetric causes of maternal death</a:t>
            </a:r>
            <a:endParaRPr sz="3600" i="0" u="none" strike="noStrike" cap="none">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9"/>
          <p:cNvSpPr txBox="1">
            <a:spLocks noGrp="1"/>
          </p:cNvSpPr>
          <p:nvPr>
            <p:ph type="body" idx="1"/>
          </p:nvPr>
        </p:nvSpPr>
        <p:spPr>
          <a:xfrm>
            <a:off x="140677" y="1084217"/>
            <a:ext cx="6910754" cy="5046708"/>
          </a:xfrm>
          <a:prstGeom prst="rect">
            <a:avLst/>
          </a:prstGeom>
          <a:noFill/>
          <a:ln>
            <a:noFill/>
          </a:ln>
        </p:spPr>
        <p:txBody>
          <a:bodyPr spcFirstLastPara="1" wrap="square" lIns="91425" tIns="45700" rIns="91425" bIns="45700" anchor="t" anchorCtr="0">
            <a:noAutofit/>
          </a:bodyPr>
          <a:lstStyle/>
          <a:p>
            <a:pPr marL="342900" lvl="0" indent="-139700" algn="l" rtl="0">
              <a:lnSpc>
                <a:spcPct val="100000"/>
              </a:lnSpc>
              <a:spcBef>
                <a:spcPts val="0"/>
              </a:spcBef>
              <a:spcAft>
                <a:spcPts val="0"/>
              </a:spcAft>
              <a:buClr>
                <a:schemeClr val="dk1"/>
              </a:buClr>
              <a:buSzPts val="3200"/>
              <a:buNone/>
            </a:pPr>
            <a:endParaRPr/>
          </a:p>
          <a:p>
            <a:pPr marL="342900" lvl="0" indent="-139700" algn="l" rtl="0">
              <a:lnSpc>
                <a:spcPct val="100000"/>
              </a:lnSpc>
              <a:spcBef>
                <a:spcPts val="640"/>
              </a:spcBef>
              <a:spcAft>
                <a:spcPts val="0"/>
              </a:spcAft>
              <a:buClr>
                <a:schemeClr val="dk1"/>
              </a:buClr>
              <a:buSzPts val="3200"/>
              <a:buNone/>
            </a:pPr>
            <a:endParaRPr/>
          </a:p>
          <a:p>
            <a:pPr marL="0" lvl="0" indent="0" algn="ctr" rtl="0">
              <a:lnSpc>
                <a:spcPct val="100000"/>
              </a:lnSpc>
              <a:spcBef>
                <a:spcPts val="0"/>
              </a:spcBef>
              <a:spcAft>
                <a:spcPts val="0"/>
              </a:spcAft>
              <a:buClr>
                <a:schemeClr val="dk1"/>
              </a:buClr>
              <a:buSzPts val="3200"/>
              <a:buNone/>
            </a:pPr>
            <a:r>
              <a:rPr lang="en-US">
                <a:latin typeface="Arial"/>
                <a:ea typeface="Arial"/>
                <a:cs typeface="Arial"/>
                <a:sym typeface="Arial"/>
              </a:rPr>
              <a:t>“</a:t>
            </a:r>
            <a:r>
              <a:rPr lang="en-US" sz="3600">
                <a:latin typeface="Arial"/>
                <a:ea typeface="Arial"/>
                <a:cs typeface="Arial"/>
                <a:sym typeface="Arial"/>
              </a:rPr>
              <a:t>What works is not flashy, </a:t>
            </a:r>
            <a:endParaRPr>
              <a:latin typeface="Arial"/>
              <a:ea typeface="Arial"/>
              <a:cs typeface="Arial"/>
              <a:sym typeface="Arial"/>
            </a:endParaRPr>
          </a:p>
          <a:p>
            <a:pPr marL="0" lvl="0" indent="0" algn="ctr" rtl="0">
              <a:lnSpc>
                <a:spcPct val="100000"/>
              </a:lnSpc>
              <a:spcBef>
                <a:spcPts val="0"/>
              </a:spcBef>
              <a:spcAft>
                <a:spcPts val="0"/>
              </a:spcAft>
              <a:buClr>
                <a:schemeClr val="dk1"/>
              </a:buClr>
              <a:buSzPts val="3600"/>
              <a:buNone/>
            </a:pPr>
            <a:r>
              <a:rPr lang="en-US" sz="3600">
                <a:latin typeface="Arial"/>
                <a:ea typeface="Arial"/>
                <a:cs typeface="Arial"/>
                <a:sym typeface="Arial"/>
              </a:rPr>
              <a:t>  	not expensive, but it is human intensive.”</a:t>
            </a:r>
            <a:endParaRPr>
              <a:latin typeface="Arial"/>
              <a:ea typeface="Arial"/>
              <a:cs typeface="Arial"/>
              <a:sym typeface="Arial"/>
            </a:endParaRPr>
          </a:p>
          <a:p>
            <a:pPr marL="0" lvl="0" indent="0" algn="ctr" rtl="0">
              <a:lnSpc>
                <a:spcPct val="100000"/>
              </a:lnSpc>
              <a:spcBef>
                <a:spcPts val="640"/>
              </a:spcBef>
              <a:spcAft>
                <a:spcPts val="0"/>
              </a:spcAft>
              <a:buClr>
                <a:schemeClr val="dk1"/>
              </a:buClr>
              <a:buSzPts val="3200"/>
              <a:buNone/>
            </a:pPr>
            <a:r>
              <a:rPr lang="en-US">
                <a:latin typeface="Arial"/>
                <a:ea typeface="Arial"/>
                <a:cs typeface="Arial"/>
                <a:sym typeface="Arial"/>
              </a:rPr>
              <a:t>	</a:t>
            </a:r>
            <a:r>
              <a:rPr lang="en-US" sz="1600">
                <a:latin typeface="Arial"/>
                <a:ea typeface="Arial"/>
                <a:cs typeface="Arial"/>
                <a:sym typeface="Arial"/>
              </a:rPr>
              <a:t>Heidi Rinehart,  Amnesty International Interview, 2008</a:t>
            </a:r>
            <a:endParaRPr>
              <a:latin typeface="Arial"/>
              <a:ea typeface="Arial"/>
              <a:cs typeface="Arial"/>
              <a:sym typeface="Arial"/>
            </a:endParaRPr>
          </a:p>
        </p:txBody>
      </p:sp>
      <p:pic>
        <p:nvPicPr>
          <p:cNvPr id="186" name="Google Shape;186;p29"/>
          <p:cNvPicPr preferRelativeResize="0"/>
          <p:nvPr/>
        </p:nvPicPr>
        <p:blipFill rotWithShape="1">
          <a:blip r:embed="rId3">
            <a:alphaModFix/>
          </a:blip>
          <a:srcRect/>
          <a:stretch/>
        </p:blipFill>
        <p:spPr>
          <a:xfrm>
            <a:off x="7567865" y="1573016"/>
            <a:ext cx="2734056" cy="3563112"/>
          </a:xfrm>
          <a:prstGeom prst="rect">
            <a:avLst/>
          </a:prstGeom>
          <a:noFill/>
          <a:ln>
            <a:noFill/>
          </a:ln>
        </p:spPr>
      </p:pic>
      <p:sp>
        <p:nvSpPr>
          <p:cNvPr id="187" name="Google Shape;187;p29"/>
          <p:cNvSpPr/>
          <p:nvPr/>
        </p:nvSpPr>
        <p:spPr>
          <a:xfrm>
            <a:off x="8777356" y="5136128"/>
            <a:ext cx="631904"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iStock/Heavily Meditated Life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0"/>
          <p:cNvSpPr txBox="1">
            <a:spLocks noGrp="1"/>
          </p:cNvSpPr>
          <p:nvPr>
            <p:ph type="body" idx="1"/>
          </p:nvPr>
        </p:nvSpPr>
        <p:spPr>
          <a:xfrm>
            <a:off x="838200" y="1327759"/>
            <a:ext cx="10515600" cy="48492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latin typeface="Arial"/>
                <a:ea typeface="Arial"/>
                <a:cs typeface="Arial"/>
                <a:sym typeface="Arial"/>
              </a:rPr>
              <a:t>Research by Vedam and colleagues suggests that integrating midwives into pregnancy and birth care leads to:</a:t>
            </a: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000"/>
              <a:buNone/>
            </a:pPr>
            <a:endParaRPr sz="2000">
              <a:latin typeface="Arial"/>
              <a:ea typeface="Arial"/>
              <a:cs typeface="Arial"/>
              <a:sym typeface="Arial"/>
            </a:endParaRPr>
          </a:p>
          <a:p>
            <a:pPr marL="685800" lvl="1" indent="-228600" algn="l" rtl="0">
              <a:lnSpc>
                <a:spcPct val="100000"/>
              </a:lnSpc>
              <a:spcBef>
                <a:spcPts val="0"/>
              </a:spcBef>
              <a:spcAft>
                <a:spcPts val="0"/>
              </a:spcAft>
              <a:buClr>
                <a:schemeClr val="dk1"/>
              </a:buClr>
              <a:buSzPts val="2400"/>
              <a:buChar char="•"/>
            </a:pPr>
            <a:r>
              <a:rPr lang="en-US">
                <a:latin typeface="Arial"/>
                <a:ea typeface="Arial"/>
                <a:cs typeface="Arial"/>
                <a:sym typeface="Arial"/>
              </a:rPr>
              <a:t> Access to a full range of birth settings</a:t>
            </a:r>
            <a:endParaRPr>
              <a:latin typeface="Arial"/>
              <a:ea typeface="Arial"/>
              <a:cs typeface="Arial"/>
              <a:sym typeface="Arial"/>
            </a:endParaRPr>
          </a:p>
          <a:p>
            <a:pPr marL="228600" lvl="0" indent="-76200" algn="l" rtl="0">
              <a:lnSpc>
                <a:spcPct val="100000"/>
              </a:lnSpc>
              <a:spcBef>
                <a:spcPts val="0"/>
              </a:spcBef>
              <a:spcAft>
                <a:spcPts val="0"/>
              </a:spcAft>
              <a:buClr>
                <a:schemeClr val="dk1"/>
              </a:buClr>
              <a:buSzPts val="2400"/>
              <a:buNone/>
            </a:pPr>
            <a:endParaRPr sz="2400">
              <a:latin typeface="Arial"/>
              <a:ea typeface="Arial"/>
              <a:cs typeface="Arial"/>
              <a:sym typeface="Arial"/>
            </a:endParaRPr>
          </a:p>
          <a:p>
            <a:pPr marL="685800" lvl="1" indent="-228600" algn="l" rtl="0">
              <a:lnSpc>
                <a:spcPct val="100000"/>
              </a:lnSpc>
              <a:spcBef>
                <a:spcPts val="0"/>
              </a:spcBef>
              <a:spcAft>
                <a:spcPts val="0"/>
              </a:spcAft>
              <a:buClr>
                <a:schemeClr val="dk1"/>
              </a:buClr>
              <a:buSzPts val="2400"/>
              <a:buChar char="•"/>
            </a:pPr>
            <a:r>
              <a:rPr lang="en-US">
                <a:latin typeface="Arial"/>
                <a:ea typeface="Arial"/>
                <a:cs typeface="Arial"/>
                <a:sym typeface="Arial"/>
              </a:rPr>
              <a:t> Higher rates of physiologic birth, breastfeeding and vaginal births after cesarean</a:t>
            </a:r>
            <a:endParaRPr>
              <a:latin typeface="Arial"/>
              <a:ea typeface="Arial"/>
              <a:cs typeface="Arial"/>
              <a:sym typeface="Arial"/>
            </a:endParaRPr>
          </a:p>
          <a:p>
            <a:pPr marL="228600" lvl="0" indent="-76200" algn="l" rtl="0">
              <a:lnSpc>
                <a:spcPct val="100000"/>
              </a:lnSpc>
              <a:spcBef>
                <a:spcPts val="0"/>
              </a:spcBef>
              <a:spcAft>
                <a:spcPts val="0"/>
              </a:spcAft>
              <a:buClr>
                <a:schemeClr val="dk1"/>
              </a:buClr>
              <a:buSzPts val="2400"/>
              <a:buNone/>
            </a:pPr>
            <a:endParaRPr sz="2400">
              <a:latin typeface="Arial"/>
              <a:ea typeface="Arial"/>
              <a:cs typeface="Arial"/>
              <a:sym typeface="Arial"/>
            </a:endParaRPr>
          </a:p>
          <a:p>
            <a:pPr marL="685800" lvl="1" indent="-228600" algn="l" rtl="0">
              <a:lnSpc>
                <a:spcPct val="100000"/>
              </a:lnSpc>
              <a:spcBef>
                <a:spcPts val="0"/>
              </a:spcBef>
              <a:spcAft>
                <a:spcPts val="0"/>
              </a:spcAft>
              <a:buClr>
                <a:schemeClr val="dk1"/>
              </a:buClr>
              <a:buSzPts val="2400"/>
              <a:buChar char="•"/>
            </a:pPr>
            <a:r>
              <a:rPr lang="en-US">
                <a:latin typeface="Arial"/>
                <a:ea typeface="Arial"/>
                <a:cs typeface="Arial"/>
                <a:sym typeface="Arial"/>
              </a:rPr>
              <a:t> Decreased rates of obstetrical interventions </a:t>
            </a:r>
            <a:endParaRPr>
              <a:latin typeface="Arial"/>
              <a:ea typeface="Arial"/>
              <a:cs typeface="Arial"/>
              <a:sym typeface="Arial"/>
            </a:endParaRPr>
          </a:p>
          <a:p>
            <a:pPr marL="228600" lvl="0" indent="-76200" algn="l" rtl="0">
              <a:lnSpc>
                <a:spcPct val="100000"/>
              </a:lnSpc>
              <a:spcBef>
                <a:spcPts val="0"/>
              </a:spcBef>
              <a:spcAft>
                <a:spcPts val="0"/>
              </a:spcAft>
              <a:buClr>
                <a:schemeClr val="dk1"/>
              </a:buClr>
              <a:buSzPts val="2400"/>
              <a:buNone/>
            </a:pPr>
            <a:endParaRPr sz="2400">
              <a:latin typeface="Arial"/>
              <a:ea typeface="Arial"/>
              <a:cs typeface="Arial"/>
              <a:sym typeface="Arial"/>
            </a:endParaRPr>
          </a:p>
          <a:p>
            <a:pPr marL="685800" lvl="1" indent="-228600" algn="l" rtl="0">
              <a:lnSpc>
                <a:spcPct val="100000"/>
              </a:lnSpc>
              <a:spcBef>
                <a:spcPts val="0"/>
              </a:spcBef>
              <a:spcAft>
                <a:spcPts val="0"/>
              </a:spcAft>
              <a:buClr>
                <a:schemeClr val="dk1"/>
              </a:buClr>
              <a:buSzPts val="2400"/>
              <a:buChar char="•"/>
            </a:pPr>
            <a:r>
              <a:rPr lang="en-US">
                <a:latin typeface="Arial"/>
                <a:ea typeface="Arial"/>
                <a:cs typeface="Arial"/>
                <a:sym typeface="Arial"/>
              </a:rPr>
              <a:t> Fewer neonatal harms such as preterm birth, low birth weight, and neonatal death. (Vedam et al., 2018)</a:t>
            </a:r>
            <a:endParaRPr>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latin typeface="Arial"/>
              <a:ea typeface="Arial"/>
              <a:cs typeface="Arial"/>
              <a:sym typeface="Arial"/>
            </a:endParaRPr>
          </a:p>
        </p:txBody>
      </p:sp>
      <p:sp>
        <p:nvSpPr>
          <p:cNvPr id="193" name="Google Shape;193;p30"/>
          <p:cNvSpPr txBox="1">
            <a:spLocks noGrp="1"/>
          </p:cNvSpPr>
          <p:nvPr>
            <p:ph type="title"/>
          </p:nvPr>
        </p:nvSpPr>
        <p:spPr>
          <a:xfrm>
            <a:off x="1034716" y="1"/>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sz="3600">
                <a:latin typeface="Arial"/>
                <a:ea typeface="Arial"/>
                <a:cs typeface="Arial"/>
                <a:sym typeface="Arial"/>
              </a:rPr>
              <a:t>Integrating Midwifery - Led Care</a:t>
            </a:r>
            <a:endParaRPr sz="36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body" idx="1"/>
          </p:nvPr>
        </p:nvSpPr>
        <p:spPr>
          <a:xfrm>
            <a:off x="373011" y="1182142"/>
            <a:ext cx="5722989" cy="6048103"/>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2400"/>
              <a:buNone/>
            </a:pPr>
            <a:endParaRPr sz="2400"/>
          </a:p>
          <a:p>
            <a:pPr marL="0" lvl="0" indent="0" algn="l" rtl="0">
              <a:lnSpc>
                <a:spcPct val="100000"/>
              </a:lnSpc>
              <a:spcBef>
                <a:spcPts val="0"/>
              </a:spcBef>
              <a:spcAft>
                <a:spcPts val="0"/>
              </a:spcAft>
              <a:buClr>
                <a:schemeClr val="dk1"/>
              </a:buClr>
              <a:buSzPts val="2400"/>
              <a:buNone/>
            </a:pPr>
            <a:r>
              <a:rPr lang="en-US" sz="2400">
                <a:latin typeface="Arial"/>
                <a:ea typeface="Arial"/>
                <a:cs typeface="Arial"/>
                <a:sym typeface="Arial"/>
              </a:rPr>
              <a:t>Certified Nurse-Midwives and Certified Midwives provide independent care within our scope of practice, and work to create seamlessly integrated settings for consultation, collaborative care, and referral as needed </a:t>
            </a:r>
            <a:endParaRPr>
              <a:latin typeface="Arial"/>
              <a:ea typeface="Arial"/>
              <a:cs typeface="Arial"/>
              <a:sym typeface="Arial"/>
            </a:endParaRPr>
          </a:p>
          <a:p>
            <a:pPr marL="0" lvl="0" indent="0" algn="l" rtl="0">
              <a:lnSpc>
                <a:spcPct val="120000"/>
              </a:lnSpc>
              <a:spcBef>
                <a:spcPts val="1000"/>
              </a:spcBef>
              <a:spcAft>
                <a:spcPts val="0"/>
              </a:spcAft>
              <a:buClr>
                <a:schemeClr val="dk1"/>
              </a:buClr>
              <a:buSzPts val="2400"/>
              <a:buNone/>
            </a:pPr>
            <a:endParaRPr sz="2400">
              <a:latin typeface="Arial"/>
              <a:ea typeface="Arial"/>
              <a:cs typeface="Arial"/>
              <a:sym typeface="Arial"/>
            </a:endParaRPr>
          </a:p>
          <a:p>
            <a:pPr marL="0" lvl="0" indent="0" algn="l" rtl="0">
              <a:lnSpc>
                <a:spcPct val="100000"/>
              </a:lnSpc>
              <a:spcBef>
                <a:spcPts val="1000"/>
              </a:spcBef>
              <a:spcAft>
                <a:spcPts val="0"/>
              </a:spcAft>
              <a:buClr>
                <a:schemeClr val="dk1"/>
              </a:buClr>
              <a:buSzPts val="2400"/>
              <a:buNone/>
            </a:pPr>
            <a:r>
              <a:rPr lang="en-US" sz="2400">
                <a:latin typeface="Arial"/>
                <a:ea typeface="Arial"/>
                <a:cs typeface="Arial"/>
                <a:sym typeface="Arial"/>
              </a:rPr>
              <a:t>Individuals who practice in the midwifery model of care are specialists in normal birth </a:t>
            </a:r>
            <a:endParaRPr>
              <a:latin typeface="Arial"/>
              <a:ea typeface="Arial"/>
              <a:cs typeface="Arial"/>
              <a:sym typeface="Arial"/>
            </a:endParaRPr>
          </a:p>
        </p:txBody>
      </p:sp>
      <p:sp>
        <p:nvSpPr>
          <p:cNvPr id="200" name="Google Shape;200;p31"/>
          <p:cNvSpPr txBox="1">
            <a:spLocks noGrp="1"/>
          </p:cNvSpPr>
          <p:nvPr>
            <p:ph type="title"/>
          </p:nvPr>
        </p:nvSpPr>
        <p:spPr>
          <a:xfrm>
            <a:off x="1034716" y="1"/>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The Midwifery Model of Care</a:t>
            </a:r>
            <a:endParaRPr>
              <a:latin typeface="Arial"/>
              <a:ea typeface="Arial"/>
              <a:cs typeface="Arial"/>
              <a:sym typeface="Arial"/>
            </a:endParaRPr>
          </a:p>
        </p:txBody>
      </p:sp>
      <p:pic>
        <p:nvPicPr>
          <p:cNvPr id="201" name="Google Shape;201;p31" descr="A group of people looking at each other&#10;&#10;Description automatically generated"/>
          <p:cNvPicPr preferRelativeResize="0"/>
          <p:nvPr/>
        </p:nvPicPr>
        <p:blipFill rotWithShape="1">
          <a:blip r:embed="rId3">
            <a:alphaModFix/>
          </a:blip>
          <a:srcRect/>
          <a:stretch/>
        </p:blipFill>
        <p:spPr>
          <a:xfrm>
            <a:off x="6552623" y="1589808"/>
            <a:ext cx="4901530" cy="3264477"/>
          </a:xfrm>
          <a:prstGeom prst="rect">
            <a:avLst/>
          </a:prstGeom>
          <a:noFill/>
          <a:ln>
            <a:noFill/>
          </a:ln>
        </p:spPr>
      </p:pic>
      <p:sp>
        <p:nvSpPr>
          <p:cNvPr id="202" name="Google Shape;202;p31"/>
          <p:cNvSpPr/>
          <p:nvPr/>
        </p:nvSpPr>
        <p:spPr>
          <a:xfrm>
            <a:off x="9003388" y="4854285"/>
            <a:ext cx="450764"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iStock/Fatcamera</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body" idx="1"/>
          </p:nvPr>
        </p:nvSpPr>
        <p:spPr>
          <a:xfrm>
            <a:off x="567560" y="1216812"/>
            <a:ext cx="6605750" cy="4852911"/>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712"/>
              <a:buChar char="•"/>
            </a:pPr>
            <a:r>
              <a:rPr lang="en-US" sz="2712">
                <a:latin typeface="Arial"/>
                <a:ea typeface="Arial"/>
                <a:cs typeface="Arial"/>
                <a:sym typeface="Arial"/>
              </a:rPr>
              <a:t> Recognizes the woman as a unique individual in the context of her family and community</a:t>
            </a:r>
            <a:endParaRPr>
              <a:latin typeface="Arial"/>
              <a:ea typeface="Arial"/>
              <a:cs typeface="Arial"/>
              <a:sym typeface="Arial"/>
            </a:endParaRPr>
          </a:p>
          <a:p>
            <a:pPr marL="228600" lvl="0" indent="-56387" algn="l" rtl="0">
              <a:lnSpc>
                <a:spcPct val="100000"/>
              </a:lnSpc>
              <a:spcBef>
                <a:spcPts val="1000"/>
              </a:spcBef>
              <a:spcAft>
                <a:spcPts val="0"/>
              </a:spcAft>
              <a:buClr>
                <a:schemeClr val="dk1"/>
              </a:buClr>
              <a:buSzPts val="2712"/>
              <a:buNone/>
            </a:pPr>
            <a:endParaRPr sz="2712">
              <a:latin typeface="Arial"/>
              <a:ea typeface="Arial"/>
              <a:cs typeface="Arial"/>
              <a:sym typeface="Arial"/>
            </a:endParaRPr>
          </a:p>
          <a:p>
            <a:pPr marL="228600" lvl="0" indent="-228600" algn="l" rtl="0">
              <a:lnSpc>
                <a:spcPct val="100000"/>
              </a:lnSpc>
              <a:spcBef>
                <a:spcPts val="1000"/>
              </a:spcBef>
              <a:spcAft>
                <a:spcPts val="0"/>
              </a:spcAft>
              <a:buClr>
                <a:schemeClr val="dk1"/>
              </a:buClr>
              <a:buSzPts val="2712"/>
              <a:buChar char="•"/>
            </a:pPr>
            <a:r>
              <a:rPr lang="en-US" sz="2712">
                <a:latin typeface="Arial"/>
                <a:ea typeface="Arial"/>
                <a:cs typeface="Arial"/>
                <a:sym typeface="Arial"/>
              </a:rPr>
              <a:t> Supports and protects the normal physiologic process of labor and birth</a:t>
            </a:r>
            <a:endParaRPr>
              <a:latin typeface="Arial"/>
              <a:ea typeface="Arial"/>
              <a:cs typeface="Arial"/>
              <a:sym typeface="Arial"/>
            </a:endParaRPr>
          </a:p>
          <a:p>
            <a:pPr marL="228600" lvl="0" indent="-56387" algn="l" rtl="0">
              <a:lnSpc>
                <a:spcPct val="100000"/>
              </a:lnSpc>
              <a:spcBef>
                <a:spcPts val="1000"/>
              </a:spcBef>
              <a:spcAft>
                <a:spcPts val="0"/>
              </a:spcAft>
              <a:buClr>
                <a:schemeClr val="dk1"/>
              </a:buClr>
              <a:buSzPts val="2712"/>
              <a:buNone/>
            </a:pPr>
            <a:endParaRPr sz="2712">
              <a:latin typeface="Arial"/>
              <a:ea typeface="Arial"/>
              <a:cs typeface="Arial"/>
              <a:sym typeface="Arial"/>
            </a:endParaRPr>
          </a:p>
          <a:p>
            <a:pPr marL="228600" lvl="0" indent="-228600" algn="l" rtl="0">
              <a:lnSpc>
                <a:spcPct val="100000"/>
              </a:lnSpc>
              <a:spcBef>
                <a:spcPts val="1000"/>
              </a:spcBef>
              <a:spcAft>
                <a:spcPts val="0"/>
              </a:spcAft>
              <a:buClr>
                <a:schemeClr val="dk1"/>
              </a:buClr>
              <a:buSzPts val="2712"/>
              <a:buChar char="•"/>
            </a:pPr>
            <a:r>
              <a:rPr lang="en-US" sz="2712">
                <a:latin typeface="Arial"/>
                <a:ea typeface="Arial"/>
                <a:cs typeface="Arial"/>
                <a:sym typeface="Arial"/>
              </a:rPr>
              <a:t> Establishes the woman as an active partner in her own care</a:t>
            </a:r>
            <a:endParaRPr>
              <a:latin typeface="Arial"/>
              <a:ea typeface="Arial"/>
              <a:cs typeface="Arial"/>
              <a:sym typeface="Arial"/>
            </a:endParaRPr>
          </a:p>
          <a:p>
            <a:pPr marL="0" lvl="0" indent="0" algn="l" rtl="0">
              <a:lnSpc>
                <a:spcPct val="70000"/>
              </a:lnSpc>
              <a:spcBef>
                <a:spcPts val="1000"/>
              </a:spcBef>
              <a:spcAft>
                <a:spcPts val="0"/>
              </a:spcAft>
              <a:buClr>
                <a:schemeClr val="dk1"/>
              </a:buClr>
              <a:buSzPts val="813"/>
              <a:buNone/>
            </a:pPr>
            <a:r>
              <a:rPr lang="en-US" sz="813">
                <a:latin typeface="Arial"/>
                <a:ea typeface="Arial"/>
                <a:cs typeface="Arial"/>
                <a:sym typeface="Arial"/>
              </a:rPr>
              <a:t>	</a:t>
            </a:r>
            <a:r>
              <a:rPr lang="en-US" sz="1007">
                <a:latin typeface="Arial"/>
                <a:ea typeface="Arial"/>
                <a:cs typeface="Arial"/>
                <a:sym typeface="Arial"/>
              </a:rPr>
              <a:t>Rooks, 1999</a:t>
            </a:r>
            <a:endParaRPr>
              <a:latin typeface="Arial"/>
              <a:ea typeface="Arial"/>
              <a:cs typeface="Arial"/>
              <a:sym typeface="Arial"/>
            </a:endParaRPr>
          </a:p>
        </p:txBody>
      </p:sp>
      <p:sp>
        <p:nvSpPr>
          <p:cNvPr id="209" name="Google Shape;209;p32"/>
          <p:cNvSpPr txBox="1">
            <a:spLocks noGrp="1"/>
          </p:cNvSpPr>
          <p:nvPr>
            <p:ph type="title"/>
          </p:nvPr>
        </p:nvSpPr>
        <p:spPr>
          <a:xfrm>
            <a:off x="1034716" y="1"/>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The Midwifery Model of Care</a:t>
            </a:r>
            <a:endParaRPr>
              <a:latin typeface="Arial"/>
              <a:ea typeface="Arial"/>
              <a:cs typeface="Arial"/>
              <a:sym typeface="Arial"/>
            </a:endParaRPr>
          </a:p>
        </p:txBody>
      </p:sp>
      <p:pic>
        <p:nvPicPr>
          <p:cNvPr id="210" name="Google Shape;210;p32" descr="C:\Users\David\Pictures\Medical professionals team briefing - slide 64 (2).jpg"/>
          <p:cNvPicPr preferRelativeResize="0"/>
          <p:nvPr/>
        </p:nvPicPr>
        <p:blipFill rotWithShape="1">
          <a:blip r:embed="rId3">
            <a:alphaModFix/>
          </a:blip>
          <a:srcRect/>
          <a:stretch/>
        </p:blipFill>
        <p:spPr>
          <a:xfrm>
            <a:off x="8192588" y="1060688"/>
            <a:ext cx="3161212" cy="4736623"/>
          </a:xfrm>
          <a:prstGeom prst="rect">
            <a:avLst/>
          </a:prstGeom>
          <a:noFill/>
          <a:ln>
            <a:noFill/>
          </a:ln>
        </p:spPr>
      </p:pic>
      <p:sp>
        <p:nvSpPr>
          <p:cNvPr id="211" name="Google Shape;211;p32"/>
          <p:cNvSpPr/>
          <p:nvPr/>
        </p:nvSpPr>
        <p:spPr>
          <a:xfrm>
            <a:off x="9773194" y="5797311"/>
            <a:ext cx="511679"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 PeopleImages</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3"/>
          <p:cNvSpPr txBox="1">
            <a:spLocks noGrp="1"/>
          </p:cNvSpPr>
          <p:nvPr>
            <p:ph type="ctrTitle"/>
          </p:nvPr>
        </p:nvSpPr>
        <p:spPr>
          <a:xfrm>
            <a:off x="3070082" y="1214438"/>
            <a:ext cx="8037534"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Garamond"/>
              <a:buNone/>
            </a:pPr>
            <a:r>
              <a:rPr lang="en-US">
                <a:latin typeface="Arial"/>
                <a:ea typeface="Arial"/>
                <a:cs typeface="Arial"/>
                <a:sym typeface="Arial"/>
              </a:rPr>
              <a:t>The Pearls of Physiologic Birth</a:t>
            </a:r>
            <a:endParaRPr>
              <a:latin typeface="Arial"/>
              <a:ea typeface="Arial"/>
              <a:cs typeface="Arial"/>
              <a:sym typeface="Arial"/>
            </a:endParaRPr>
          </a:p>
        </p:txBody>
      </p:sp>
      <p:sp>
        <p:nvSpPr>
          <p:cNvPr id="217" name="Google Shape;217;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txBox="1">
            <a:spLocks noGrp="1"/>
          </p:cNvSpPr>
          <p:nvPr>
            <p:ph type="title"/>
          </p:nvPr>
        </p:nvSpPr>
        <p:spPr>
          <a:xfrm>
            <a:off x="2364962" y="193814"/>
            <a:ext cx="9661928" cy="406313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5400">
                <a:latin typeface="Arial"/>
                <a:ea typeface="Arial"/>
                <a:cs typeface="Arial"/>
                <a:sym typeface="Arial"/>
              </a:rPr>
              <a:t>Oral nutrition and hydration</a:t>
            </a:r>
            <a:br>
              <a:rPr lang="en-US" sz="5400">
                <a:latin typeface="Arial"/>
                <a:ea typeface="Arial"/>
                <a:cs typeface="Arial"/>
                <a:sym typeface="Arial"/>
              </a:rPr>
            </a:br>
            <a:r>
              <a:rPr lang="en-US" sz="5400">
                <a:latin typeface="Arial"/>
                <a:ea typeface="Arial"/>
                <a:cs typeface="Arial"/>
                <a:sym typeface="Arial"/>
              </a:rPr>
              <a:t>in labor are safe </a:t>
            </a:r>
            <a:br>
              <a:rPr lang="en-US" sz="5400">
                <a:latin typeface="Arial"/>
                <a:ea typeface="Arial"/>
                <a:cs typeface="Arial"/>
                <a:sym typeface="Arial"/>
              </a:rPr>
            </a:br>
            <a:r>
              <a:rPr lang="en-US" sz="5400">
                <a:latin typeface="Arial"/>
                <a:ea typeface="Arial"/>
                <a:cs typeface="Arial"/>
                <a:sym typeface="Arial"/>
              </a:rPr>
              <a:t>and optimize outcomes</a:t>
            </a:r>
            <a:endParaRPr>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body" idx="1"/>
          </p:nvPr>
        </p:nvSpPr>
        <p:spPr>
          <a:xfrm>
            <a:off x="474784" y="864688"/>
            <a:ext cx="6629399" cy="52070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590"/>
              <a:buNone/>
            </a:pPr>
            <a:endParaRPr sz="2590"/>
          </a:p>
          <a:p>
            <a:pPr marL="228600" lvl="0" indent="-228600" algn="l" rtl="0">
              <a:lnSpc>
                <a:spcPct val="100000"/>
              </a:lnSpc>
              <a:spcBef>
                <a:spcPts val="0"/>
              </a:spcBef>
              <a:spcAft>
                <a:spcPts val="0"/>
              </a:spcAft>
              <a:buClr>
                <a:schemeClr val="dk1"/>
              </a:buClr>
              <a:buSzPts val="2405"/>
              <a:buChar char="•"/>
            </a:pPr>
            <a:r>
              <a:rPr lang="en-US" sz="2405">
                <a:latin typeface="Garamond"/>
                <a:ea typeface="Garamond"/>
                <a:cs typeface="Garamond"/>
                <a:sym typeface="Garamond"/>
              </a:rPr>
              <a:t> </a:t>
            </a:r>
            <a:r>
              <a:rPr lang="en-US" sz="2405">
                <a:latin typeface="Arial"/>
                <a:ea typeface="Arial"/>
                <a:cs typeface="Arial"/>
                <a:sym typeface="Arial"/>
              </a:rPr>
              <a:t>Eating and drinking in labor are not associated with significant adverse outcomes </a:t>
            </a:r>
            <a:endParaRPr>
              <a:latin typeface="Arial"/>
              <a:ea typeface="Arial"/>
              <a:cs typeface="Arial"/>
              <a:sym typeface="Arial"/>
            </a:endParaRPr>
          </a:p>
          <a:p>
            <a:pPr marL="228600" lvl="0" indent="-75882" algn="l" rtl="0">
              <a:lnSpc>
                <a:spcPct val="100000"/>
              </a:lnSpc>
              <a:spcBef>
                <a:spcPts val="0"/>
              </a:spcBef>
              <a:spcAft>
                <a:spcPts val="0"/>
              </a:spcAft>
              <a:buClr>
                <a:schemeClr val="dk1"/>
              </a:buClr>
              <a:buSzPts val="2405"/>
              <a:buNone/>
            </a:pPr>
            <a:endParaRPr sz="2405">
              <a:latin typeface="Arial"/>
              <a:ea typeface="Arial"/>
              <a:cs typeface="Arial"/>
              <a:sym typeface="Arial"/>
            </a:endParaRPr>
          </a:p>
          <a:p>
            <a:pPr marL="228600" lvl="0" indent="-228600" algn="l" rtl="0">
              <a:lnSpc>
                <a:spcPct val="100000"/>
              </a:lnSpc>
              <a:spcBef>
                <a:spcPts val="0"/>
              </a:spcBef>
              <a:spcAft>
                <a:spcPts val="0"/>
              </a:spcAft>
              <a:buClr>
                <a:schemeClr val="dk1"/>
              </a:buClr>
              <a:buSzPts val="2405"/>
              <a:buChar char="•"/>
            </a:pPr>
            <a:r>
              <a:rPr lang="en-US" sz="2405">
                <a:latin typeface="Arial"/>
                <a:ea typeface="Arial"/>
                <a:cs typeface="Arial"/>
                <a:sym typeface="Arial"/>
              </a:rPr>
              <a:t> Nutritional intake in labor is associated with shorter labors</a:t>
            </a:r>
            <a:endParaRPr>
              <a:latin typeface="Arial"/>
              <a:ea typeface="Arial"/>
              <a:cs typeface="Arial"/>
              <a:sym typeface="Arial"/>
            </a:endParaRPr>
          </a:p>
          <a:p>
            <a:pPr marL="228600" lvl="0" indent="-75882" algn="l" rtl="0">
              <a:lnSpc>
                <a:spcPct val="100000"/>
              </a:lnSpc>
              <a:spcBef>
                <a:spcPts val="0"/>
              </a:spcBef>
              <a:spcAft>
                <a:spcPts val="0"/>
              </a:spcAft>
              <a:buClr>
                <a:schemeClr val="dk1"/>
              </a:buClr>
              <a:buSzPts val="2405"/>
              <a:buNone/>
            </a:pPr>
            <a:endParaRPr sz="2405">
              <a:latin typeface="Arial"/>
              <a:ea typeface="Arial"/>
              <a:cs typeface="Arial"/>
              <a:sym typeface="Arial"/>
            </a:endParaRPr>
          </a:p>
          <a:p>
            <a:pPr marL="228600" lvl="0" indent="-228600" algn="l" rtl="0">
              <a:lnSpc>
                <a:spcPct val="100000"/>
              </a:lnSpc>
              <a:spcBef>
                <a:spcPts val="0"/>
              </a:spcBef>
              <a:spcAft>
                <a:spcPts val="0"/>
              </a:spcAft>
              <a:buClr>
                <a:schemeClr val="dk1"/>
              </a:buClr>
              <a:buSzPts val="2405"/>
              <a:buChar char="•"/>
            </a:pPr>
            <a:r>
              <a:rPr lang="en-US" sz="2405">
                <a:latin typeface="Arial"/>
                <a:ea typeface="Arial"/>
                <a:cs typeface="Arial"/>
                <a:sym typeface="Arial"/>
              </a:rPr>
              <a:t> Oral hydration and eating provide comfort for laboring women</a:t>
            </a:r>
            <a:endParaRPr>
              <a:latin typeface="Arial"/>
              <a:ea typeface="Arial"/>
              <a:cs typeface="Arial"/>
              <a:sym typeface="Arial"/>
            </a:endParaRPr>
          </a:p>
          <a:p>
            <a:pPr marL="228600" lvl="0" indent="-75882" algn="l" rtl="0">
              <a:lnSpc>
                <a:spcPct val="100000"/>
              </a:lnSpc>
              <a:spcBef>
                <a:spcPts val="0"/>
              </a:spcBef>
              <a:spcAft>
                <a:spcPts val="0"/>
              </a:spcAft>
              <a:buClr>
                <a:schemeClr val="dk1"/>
              </a:buClr>
              <a:buSzPts val="2405"/>
              <a:buNone/>
            </a:pPr>
            <a:endParaRPr sz="2405">
              <a:latin typeface="Arial"/>
              <a:ea typeface="Arial"/>
              <a:cs typeface="Arial"/>
              <a:sym typeface="Arial"/>
            </a:endParaRPr>
          </a:p>
          <a:p>
            <a:pPr marL="228600" lvl="0" indent="-228600" algn="l" rtl="0">
              <a:lnSpc>
                <a:spcPct val="100000"/>
              </a:lnSpc>
              <a:spcBef>
                <a:spcPts val="0"/>
              </a:spcBef>
              <a:spcAft>
                <a:spcPts val="0"/>
              </a:spcAft>
              <a:buClr>
                <a:schemeClr val="dk1"/>
              </a:buClr>
              <a:buSzPts val="2405"/>
              <a:buChar char="•"/>
            </a:pPr>
            <a:r>
              <a:rPr lang="en-US" sz="2405">
                <a:latin typeface="Arial"/>
                <a:ea typeface="Arial"/>
                <a:cs typeface="Arial"/>
                <a:sym typeface="Arial"/>
              </a:rPr>
              <a:t> Due to advances in modern anesthesia, the risk of death from aspiration is extremely low and does not warrant restricting food and water intake for low-risk women</a:t>
            </a:r>
            <a:endParaRPr>
              <a:latin typeface="Arial"/>
              <a:ea typeface="Arial"/>
              <a:cs typeface="Arial"/>
              <a:sym typeface="Arial"/>
            </a:endParaRPr>
          </a:p>
          <a:p>
            <a:pPr marL="228600" lvl="0" indent="-64135" algn="l" rtl="0">
              <a:lnSpc>
                <a:spcPct val="80000"/>
              </a:lnSpc>
              <a:spcBef>
                <a:spcPts val="1000"/>
              </a:spcBef>
              <a:spcAft>
                <a:spcPts val="0"/>
              </a:spcAft>
              <a:buClr>
                <a:schemeClr val="dk1"/>
              </a:buClr>
              <a:buSzPts val="2590"/>
              <a:buNone/>
            </a:pPr>
            <a:endParaRPr sz="2590">
              <a:latin typeface="Arial"/>
              <a:ea typeface="Arial"/>
              <a:cs typeface="Arial"/>
              <a:sym typeface="Arial"/>
            </a:endParaRPr>
          </a:p>
        </p:txBody>
      </p:sp>
      <p:sp>
        <p:nvSpPr>
          <p:cNvPr id="230" name="Google Shape;230;p35"/>
          <p:cNvSpPr txBox="1">
            <a:spLocks noGrp="1"/>
          </p:cNvSpPr>
          <p:nvPr>
            <p:ph type="title"/>
          </p:nvPr>
        </p:nvSpPr>
        <p:spPr>
          <a:xfrm>
            <a:off x="2966835" y="317376"/>
            <a:ext cx="1021740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Garamond"/>
              <a:buNone/>
            </a:pPr>
            <a:r>
              <a:rPr lang="en-US" sz="3600">
                <a:latin typeface="Arial"/>
                <a:ea typeface="Arial"/>
                <a:cs typeface="Arial"/>
                <a:sym typeface="Arial"/>
              </a:rPr>
              <a:t>Oral Nutrition Evidence Summary</a:t>
            </a:r>
            <a:br>
              <a:rPr lang="en-US" sz="3600">
                <a:latin typeface="Arial"/>
                <a:ea typeface="Arial"/>
                <a:cs typeface="Arial"/>
                <a:sym typeface="Arial"/>
              </a:rPr>
            </a:br>
            <a:br>
              <a:rPr lang="en-US" sz="3600">
                <a:latin typeface="Garamond"/>
                <a:ea typeface="Garamond"/>
                <a:cs typeface="Garamond"/>
                <a:sym typeface="Garamond"/>
              </a:rPr>
            </a:br>
            <a:endParaRPr sz="3600">
              <a:latin typeface="Garamond"/>
              <a:ea typeface="Garamond"/>
              <a:cs typeface="Garamond"/>
              <a:sym typeface="Garamond"/>
            </a:endParaRPr>
          </a:p>
        </p:txBody>
      </p:sp>
      <p:pic>
        <p:nvPicPr>
          <p:cNvPr id="231" name="Google Shape;231;p35"/>
          <p:cNvPicPr preferRelativeResize="0"/>
          <p:nvPr/>
        </p:nvPicPr>
        <p:blipFill rotWithShape="1">
          <a:blip r:embed="rId3">
            <a:alphaModFix/>
          </a:blip>
          <a:srcRect/>
          <a:stretch/>
        </p:blipFill>
        <p:spPr>
          <a:xfrm>
            <a:off x="1705910" y="10194"/>
            <a:ext cx="1049337" cy="969963"/>
          </a:xfrm>
          <a:prstGeom prst="rect">
            <a:avLst/>
          </a:prstGeom>
          <a:noFill/>
          <a:ln>
            <a:noFill/>
          </a:ln>
        </p:spPr>
      </p:pic>
      <p:sp>
        <p:nvSpPr>
          <p:cNvPr id="232" name="Google Shape;232;p35"/>
          <p:cNvSpPr/>
          <p:nvPr/>
        </p:nvSpPr>
        <p:spPr>
          <a:xfrm>
            <a:off x="9039931" y="4803582"/>
            <a:ext cx="502061" cy="1846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iStock/chameleoneye</a:t>
            </a:r>
            <a:endParaRPr sz="300" b="0" i="0" u="none" strike="noStrike" cap="none">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chemeClr val="dk1"/>
              </a:solidFill>
              <a:latin typeface="Garamond"/>
              <a:ea typeface="Garamond"/>
              <a:cs typeface="Garamond"/>
              <a:sym typeface="Garamond"/>
            </a:endParaRPr>
          </a:p>
        </p:txBody>
      </p:sp>
      <p:pic>
        <p:nvPicPr>
          <p:cNvPr id="233" name="Google Shape;233;p35" descr="A person sitting on a bed&#10;&#10;Description automatically generated"/>
          <p:cNvPicPr preferRelativeResize="0"/>
          <p:nvPr/>
        </p:nvPicPr>
        <p:blipFill rotWithShape="1">
          <a:blip r:embed="rId4">
            <a:alphaModFix/>
          </a:blip>
          <a:srcRect/>
          <a:stretch/>
        </p:blipFill>
        <p:spPr>
          <a:xfrm>
            <a:off x="7315772" y="1719470"/>
            <a:ext cx="4419704" cy="30841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6"/>
          <p:cNvSpPr txBox="1">
            <a:spLocks noGrp="1"/>
          </p:cNvSpPr>
          <p:nvPr>
            <p:ph type="title"/>
          </p:nvPr>
        </p:nvSpPr>
        <p:spPr>
          <a:xfrm>
            <a:off x="465149" y="-430082"/>
            <a:ext cx="10210800" cy="13234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entury Schoolbook"/>
              <a:buNone/>
            </a:pPr>
            <a:br>
              <a:rPr lang="en-US" sz="4000"/>
            </a:br>
            <a:r>
              <a:rPr lang="en-US">
                <a:latin typeface="Arial"/>
                <a:ea typeface="Arial"/>
                <a:cs typeface="Arial"/>
                <a:sym typeface="Arial"/>
              </a:rPr>
              <a:t>Pearls in Action</a:t>
            </a:r>
            <a:endParaRPr>
              <a:latin typeface="Arial"/>
              <a:ea typeface="Arial"/>
              <a:cs typeface="Arial"/>
              <a:sym typeface="Arial"/>
            </a:endParaRPr>
          </a:p>
        </p:txBody>
      </p:sp>
      <p:sp>
        <p:nvSpPr>
          <p:cNvPr id="239" name="Google Shape;239;p36"/>
          <p:cNvSpPr txBox="1">
            <a:spLocks noGrp="1"/>
          </p:cNvSpPr>
          <p:nvPr>
            <p:ph type="body" idx="1"/>
          </p:nvPr>
        </p:nvSpPr>
        <p:spPr>
          <a:xfrm>
            <a:off x="1352549" y="1512277"/>
            <a:ext cx="10374301" cy="415473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3200">
                <a:latin typeface="Arial"/>
                <a:ea typeface="Arial"/>
                <a:cs typeface="Arial"/>
                <a:sym typeface="Arial"/>
              </a:rPr>
              <a:t>Encourage low-risk women to eat lightly in early labor and drink clear liquids throughout labor to promote hydration, provide nutrition, and give comfort</a:t>
            </a:r>
            <a:endParaRPr sz="3600">
              <a:latin typeface="Arial"/>
              <a:ea typeface="Arial"/>
              <a:cs typeface="Arial"/>
              <a:sym typeface="Arial"/>
            </a:endParaRPr>
          </a:p>
          <a:p>
            <a:pPr marL="0" lvl="0" indent="0" algn="l" rtl="0">
              <a:lnSpc>
                <a:spcPct val="100000"/>
              </a:lnSpc>
              <a:spcBef>
                <a:spcPts val="0"/>
              </a:spcBef>
              <a:spcAft>
                <a:spcPts val="0"/>
              </a:spcAft>
              <a:buClr>
                <a:schemeClr val="dk1"/>
              </a:buClr>
              <a:buSzPts val="3600"/>
              <a:buNone/>
            </a:pPr>
            <a:endParaRPr sz="3600">
              <a:latin typeface="Arial"/>
              <a:ea typeface="Arial"/>
              <a:cs typeface="Arial"/>
              <a:sym typeface="Arial"/>
            </a:endParaRPr>
          </a:p>
          <a:p>
            <a:pPr marL="0" lvl="0" indent="0" algn="l" rtl="0">
              <a:lnSpc>
                <a:spcPct val="100000"/>
              </a:lnSpc>
              <a:spcBef>
                <a:spcPts val="0"/>
              </a:spcBef>
              <a:spcAft>
                <a:spcPts val="0"/>
              </a:spcAft>
              <a:buClr>
                <a:schemeClr val="dk1"/>
              </a:buClr>
              <a:buSzPts val="3200"/>
              <a:buNone/>
            </a:pPr>
            <a:r>
              <a:rPr lang="en-US" sz="3200">
                <a:latin typeface="Arial"/>
                <a:ea typeface="Arial"/>
                <a:cs typeface="Arial"/>
                <a:sym typeface="Arial"/>
              </a:rPr>
              <a:t>Reserve intravenous fluids for at risk women and those unable to tolerate oral intake</a:t>
            </a:r>
            <a:endParaRPr>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p>
        </p:txBody>
      </p:sp>
      <p:pic>
        <p:nvPicPr>
          <p:cNvPr id="240" name="Google Shape;240;p36"/>
          <p:cNvPicPr preferRelativeResize="0"/>
          <p:nvPr/>
        </p:nvPicPr>
        <p:blipFill rotWithShape="1">
          <a:blip r:embed="rId3">
            <a:alphaModFix/>
          </a:blip>
          <a:srcRect/>
          <a:stretch/>
        </p:blipFill>
        <p:spPr>
          <a:xfrm>
            <a:off x="465149" y="1976576"/>
            <a:ext cx="729002" cy="673859"/>
          </a:xfrm>
          <a:prstGeom prst="rect">
            <a:avLst/>
          </a:prstGeom>
          <a:noFill/>
          <a:ln>
            <a:noFill/>
          </a:ln>
        </p:spPr>
      </p:pic>
      <p:pic>
        <p:nvPicPr>
          <p:cNvPr id="241" name="Google Shape;241;p36"/>
          <p:cNvPicPr preferRelativeResize="0"/>
          <p:nvPr/>
        </p:nvPicPr>
        <p:blipFill rotWithShape="1">
          <a:blip r:embed="rId3">
            <a:alphaModFix/>
          </a:blip>
          <a:srcRect/>
          <a:stretch/>
        </p:blipFill>
        <p:spPr>
          <a:xfrm>
            <a:off x="465149" y="3733611"/>
            <a:ext cx="729002" cy="6738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2550226" y="1664500"/>
            <a:ext cx="9453789"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ADCC"/>
              </a:buClr>
              <a:buSzPts val="4860"/>
              <a:buFont typeface="Garamond"/>
              <a:buNone/>
            </a:pPr>
            <a:r>
              <a:rPr lang="en-US" sz="4860" b="1">
                <a:solidFill>
                  <a:srgbClr val="1FADCC"/>
                </a:solidFill>
                <a:latin typeface="Arial"/>
                <a:ea typeface="Arial"/>
                <a:cs typeface="Arial"/>
                <a:sym typeface="Arial"/>
              </a:rPr>
              <a:t>Evidence Based Practice:</a:t>
            </a:r>
            <a:br>
              <a:rPr lang="en-US" sz="5400">
                <a:latin typeface="Arial"/>
                <a:ea typeface="Arial"/>
                <a:cs typeface="Arial"/>
                <a:sym typeface="Arial"/>
              </a:rPr>
            </a:br>
            <a:r>
              <a:rPr lang="en-US" sz="5400" b="1">
                <a:latin typeface="Arial"/>
                <a:ea typeface="Arial"/>
                <a:cs typeface="Arial"/>
                <a:sym typeface="Arial"/>
              </a:rPr>
              <a:t>The Pearls of Physiologic Birth</a:t>
            </a:r>
            <a:endParaRPr sz="5400">
              <a:latin typeface="Arial"/>
              <a:ea typeface="Arial"/>
              <a:cs typeface="Arial"/>
              <a:sym typeface="Arial"/>
            </a:endParaRPr>
          </a:p>
        </p:txBody>
      </p:sp>
      <p:sp>
        <p:nvSpPr>
          <p:cNvPr id="102" name="Google Shape;102;p18"/>
          <p:cNvSpPr txBox="1">
            <a:spLocks noGrp="1"/>
          </p:cNvSpPr>
          <p:nvPr>
            <p:ph type="body" idx="1"/>
          </p:nvPr>
        </p:nvSpPr>
        <p:spPr>
          <a:xfrm>
            <a:off x="2697371" y="4633496"/>
            <a:ext cx="9842500" cy="11620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09090"/>
              </a:buClr>
              <a:buSzPts val="2800"/>
              <a:buNone/>
            </a:pPr>
            <a:r>
              <a:rPr lang="en-US" sz="2800">
                <a:solidFill>
                  <a:srgbClr val="909090"/>
                </a:solidFill>
                <a:latin typeface="Arial"/>
                <a:ea typeface="Arial"/>
                <a:cs typeface="Arial"/>
                <a:sym typeface="Arial"/>
              </a:rPr>
              <a:t>Presented by the American College of Nurse-Midwives</a:t>
            </a:r>
            <a:endParaRPr>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7"/>
          <p:cNvSpPr txBox="1">
            <a:spLocks noGrp="1"/>
          </p:cNvSpPr>
          <p:nvPr>
            <p:ph type="title"/>
          </p:nvPr>
        </p:nvSpPr>
        <p:spPr>
          <a:xfrm>
            <a:off x="2355845" y="1257300"/>
            <a:ext cx="9836156" cy="246561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5400">
                <a:latin typeface="Arial"/>
                <a:ea typeface="Arial"/>
                <a:cs typeface="Arial"/>
                <a:sym typeface="Arial"/>
              </a:rPr>
              <a:t>Avoid routine </a:t>
            </a:r>
            <a:br>
              <a:rPr lang="en-US" sz="5400">
                <a:latin typeface="Arial"/>
                <a:ea typeface="Arial"/>
                <a:cs typeface="Arial"/>
                <a:sym typeface="Arial"/>
              </a:rPr>
            </a:br>
            <a:r>
              <a:rPr lang="en-US" sz="5400">
                <a:latin typeface="Arial"/>
                <a:ea typeface="Arial"/>
                <a:cs typeface="Arial"/>
                <a:sym typeface="Arial"/>
              </a:rPr>
              <a:t>intravenous fluids</a:t>
            </a:r>
            <a:endParaRPr>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8"/>
          <p:cNvSpPr txBox="1">
            <a:spLocks noGrp="1"/>
          </p:cNvSpPr>
          <p:nvPr>
            <p:ph type="title"/>
          </p:nvPr>
        </p:nvSpPr>
        <p:spPr>
          <a:xfrm>
            <a:off x="2262808" y="58373"/>
            <a:ext cx="10515600" cy="86118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aramond"/>
              <a:buNone/>
            </a:pPr>
            <a:r>
              <a:rPr lang="en-US" sz="4000">
                <a:latin typeface="Arial"/>
                <a:ea typeface="Arial"/>
                <a:cs typeface="Arial"/>
                <a:sym typeface="Arial"/>
              </a:rPr>
              <a:t>Intravenous Fluids Evidence Summary</a:t>
            </a:r>
            <a:endParaRPr>
              <a:latin typeface="Arial"/>
              <a:ea typeface="Arial"/>
              <a:cs typeface="Arial"/>
              <a:sym typeface="Arial"/>
            </a:endParaRPr>
          </a:p>
        </p:txBody>
      </p:sp>
      <p:sp>
        <p:nvSpPr>
          <p:cNvPr id="253" name="Google Shape;253;p38"/>
          <p:cNvSpPr txBox="1">
            <a:spLocks noGrp="1"/>
          </p:cNvSpPr>
          <p:nvPr>
            <p:ph type="body" idx="1"/>
          </p:nvPr>
        </p:nvSpPr>
        <p:spPr>
          <a:xfrm>
            <a:off x="1220177" y="1070748"/>
            <a:ext cx="9764482" cy="506214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5"/>
              <a:buChar char="•"/>
            </a:pPr>
            <a:r>
              <a:rPr lang="en-US" sz="2405">
                <a:latin typeface="Garamond"/>
                <a:ea typeface="Garamond"/>
                <a:cs typeface="Garamond"/>
                <a:sym typeface="Garamond"/>
              </a:rPr>
              <a:t> </a:t>
            </a:r>
            <a:r>
              <a:rPr lang="en-US" sz="2405">
                <a:latin typeface="Arial"/>
                <a:ea typeface="Arial"/>
                <a:cs typeface="Arial"/>
                <a:sym typeface="Arial"/>
              </a:rPr>
              <a:t>There is no evidence that routine use of intrapartum IV fluids improves outcomes in low risk women</a:t>
            </a:r>
            <a:endParaRPr>
              <a:latin typeface="Arial"/>
              <a:ea typeface="Arial"/>
              <a:cs typeface="Arial"/>
              <a:sym typeface="Arial"/>
            </a:endParaRPr>
          </a:p>
          <a:p>
            <a:pPr marL="228600" lvl="0" indent="-75882" algn="l" rtl="0">
              <a:lnSpc>
                <a:spcPct val="100000"/>
              </a:lnSpc>
              <a:spcBef>
                <a:spcPts val="0"/>
              </a:spcBef>
              <a:spcAft>
                <a:spcPts val="0"/>
              </a:spcAft>
              <a:buClr>
                <a:schemeClr val="dk1"/>
              </a:buClr>
              <a:buSzPts val="2405"/>
              <a:buNone/>
            </a:pPr>
            <a:endParaRPr sz="2405">
              <a:latin typeface="Arial"/>
              <a:ea typeface="Arial"/>
              <a:cs typeface="Arial"/>
              <a:sym typeface="Arial"/>
            </a:endParaRPr>
          </a:p>
          <a:p>
            <a:pPr marL="228600" lvl="0" indent="-228600" algn="l" rtl="0">
              <a:lnSpc>
                <a:spcPct val="100000"/>
              </a:lnSpc>
              <a:spcBef>
                <a:spcPts val="0"/>
              </a:spcBef>
              <a:spcAft>
                <a:spcPts val="0"/>
              </a:spcAft>
              <a:buClr>
                <a:schemeClr val="dk1"/>
              </a:buClr>
              <a:buSzPts val="2405"/>
              <a:buChar char="•"/>
            </a:pPr>
            <a:r>
              <a:rPr lang="en-US" sz="2405">
                <a:latin typeface="Arial"/>
                <a:ea typeface="Arial"/>
                <a:cs typeface="Arial"/>
                <a:sym typeface="Arial"/>
              </a:rPr>
              <a:t> IV hydration does not decrease cesarean section rates</a:t>
            </a:r>
            <a:endParaRPr>
              <a:latin typeface="Arial"/>
              <a:ea typeface="Arial"/>
              <a:cs typeface="Arial"/>
              <a:sym typeface="Arial"/>
            </a:endParaRPr>
          </a:p>
          <a:p>
            <a:pPr marL="228600" lvl="0" indent="-75882" algn="l" rtl="0">
              <a:lnSpc>
                <a:spcPct val="100000"/>
              </a:lnSpc>
              <a:spcBef>
                <a:spcPts val="0"/>
              </a:spcBef>
              <a:spcAft>
                <a:spcPts val="0"/>
              </a:spcAft>
              <a:buClr>
                <a:schemeClr val="dk1"/>
              </a:buClr>
              <a:buSzPts val="2405"/>
              <a:buNone/>
            </a:pPr>
            <a:endParaRPr sz="2405">
              <a:latin typeface="Arial"/>
              <a:ea typeface="Arial"/>
              <a:cs typeface="Arial"/>
              <a:sym typeface="Arial"/>
            </a:endParaRPr>
          </a:p>
          <a:p>
            <a:pPr marL="228600" lvl="0" indent="-228600" algn="l" rtl="0">
              <a:lnSpc>
                <a:spcPct val="100000"/>
              </a:lnSpc>
              <a:spcBef>
                <a:spcPts val="0"/>
              </a:spcBef>
              <a:spcAft>
                <a:spcPts val="0"/>
              </a:spcAft>
              <a:buClr>
                <a:schemeClr val="dk1"/>
              </a:buClr>
              <a:buSzPts val="2405"/>
              <a:buChar char="•"/>
            </a:pPr>
            <a:r>
              <a:rPr lang="en-US" sz="2405">
                <a:latin typeface="Arial"/>
                <a:ea typeface="Arial"/>
                <a:cs typeface="Arial"/>
                <a:sym typeface="Arial"/>
              </a:rPr>
              <a:t> IV fluid may reduce duration of labors, but has not been shown to decrease labor duration when access to oral fluid is unrestricted</a:t>
            </a:r>
            <a:endParaRPr>
              <a:latin typeface="Arial"/>
              <a:ea typeface="Arial"/>
              <a:cs typeface="Arial"/>
              <a:sym typeface="Arial"/>
            </a:endParaRPr>
          </a:p>
          <a:p>
            <a:pPr marL="228600" lvl="0" indent="-75882" algn="l" rtl="0">
              <a:lnSpc>
                <a:spcPct val="100000"/>
              </a:lnSpc>
              <a:spcBef>
                <a:spcPts val="0"/>
              </a:spcBef>
              <a:spcAft>
                <a:spcPts val="0"/>
              </a:spcAft>
              <a:buClr>
                <a:schemeClr val="dk1"/>
              </a:buClr>
              <a:buSzPts val="2405"/>
              <a:buNone/>
            </a:pPr>
            <a:endParaRPr sz="2405">
              <a:latin typeface="Arial"/>
              <a:ea typeface="Arial"/>
              <a:cs typeface="Arial"/>
              <a:sym typeface="Arial"/>
            </a:endParaRPr>
          </a:p>
          <a:p>
            <a:pPr marL="228600" lvl="0" indent="-228600" algn="l" rtl="0">
              <a:lnSpc>
                <a:spcPct val="100000"/>
              </a:lnSpc>
              <a:spcBef>
                <a:spcPts val="0"/>
              </a:spcBef>
              <a:spcAft>
                <a:spcPts val="0"/>
              </a:spcAft>
              <a:buClr>
                <a:schemeClr val="dk1"/>
              </a:buClr>
              <a:buSzPts val="2405"/>
              <a:buChar char="•"/>
            </a:pPr>
            <a:r>
              <a:rPr lang="en-US" sz="2405">
                <a:latin typeface="Arial"/>
                <a:ea typeface="Arial"/>
                <a:cs typeface="Arial"/>
                <a:sym typeface="Arial"/>
              </a:rPr>
              <a:t> Higher amounts of IV fluids are associated with higher rates of excess weight loss in breastfed newborns</a:t>
            </a:r>
            <a:endParaRPr>
              <a:latin typeface="Arial"/>
              <a:ea typeface="Arial"/>
              <a:cs typeface="Arial"/>
              <a:sym typeface="Arial"/>
            </a:endParaRPr>
          </a:p>
          <a:p>
            <a:pPr marL="228600" lvl="0" indent="-75882" algn="l" rtl="0">
              <a:lnSpc>
                <a:spcPct val="100000"/>
              </a:lnSpc>
              <a:spcBef>
                <a:spcPts val="0"/>
              </a:spcBef>
              <a:spcAft>
                <a:spcPts val="0"/>
              </a:spcAft>
              <a:buClr>
                <a:schemeClr val="dk1"/>
              </a:buClr>
              <a:buSzPts val="2405"/>
              <a:buNone/>
            </a:pPr>
            <a:endParaRPr sz="2405">
              <a:latin typeface="Arial"/>
              <a:ea typeface="Arial"/>
              <a:cs typeface="Arial"/>
              <a:sym typeface="Arial"/>
            </a:endParaRPr>
          </a:p>
          <a:p>
            <a:pPr marL="228600" lvl="0" indent="-228600" algn="l" rtl="0">
              <a:lnSpc>
                <a:spcPct val="100000"/>
              </a:lnSpc>
              <a:spcBef>
                <a:spcPts val="0"/>
              </a:spcBef>
              <a:spcAft>
                <a:spcPts val="0"/>
              </a:spcAft>
              <a:buClr>
                <a:schemeClr val="dk1"/>
              </a:buClr>
              <a:buSzPts val="2405"/>
              <a:buChar char="•"/>
            </a:pPr>
            <a:r>
              <a:rPr lang="en-US" sz="2405">
                <a:latin typeface="Arial"/>
                <a:ea typeface="Arial"/>
                <a:cs typeface="Arial"/>
                <a:sym typeface="Arial"/>
              </a:rPr>
              <a:t> Excessive IV fluids can cause anemia and lead to pulmonary edema in laboring women and infants</a:t>
            </a:r>
            <a:endParaRPr>
              <a:latin typeface="Arial"/>
              <a:ea typeface="Arial"/>
              <a:cs typeface="Arial"/>
              <a:sym typeface="Arial"/>
            </a:endParaRPr>
          </a:p>
          <a:p>
            <a:pPr marL="228600" lvl="0" indent="-64135" algn="l" rtl="0">
              <a:lnSpc>
                <a:spcPct val="80000"/>
              </a:lnSpc>
              <a:spcBef>
                <a:spcPts val="1000"/>
              </a:spcBef>
              <a:spcAft>
                <a:spcPts val="0"/>
              </a:spcAft>
              <a:buClr>
                <a:schemeClr val="dk1"/>
              </a:buClr>
              <a:buSzPts val="2590"/>
              <a:buNone/>
            </a:pPr>
            <a:endParaRPr sz="2590">
              <a:latin typeface="Arial"/>
              <a:ea typeface="Arial"/>
              <a:cs typeface="Arial"/>
              <a:sym typeface="Arial"/>
            </a:endParaRPr>
          </a:p>
        </p:txBody>
      </p:sp>
      <p:pic>
        <p:nvPicPr>
          <p:cNvPr id="254" name="Google Shape;254;p38"/>
          <p:cNvPicPr preferRelativeResize="0"/>
          <p:nvPr/>
        </p:nvPicPr>
        <p:blipFill rotWithShape="1">
          <a:blip r:embed="rId3">
            <a:alphaModFix/>
          </a:blip>
          <a:srcRect/>
          <a:stretch/>
        </p:blipFill>
        <p:spPr>
          <a:xfrm>
            <a:off x="1303555" y="80197"/>
            <a:ext cx="927100" cy="8611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9"/>
          <p:cNvSpPr txBox="1">
            <a:spLocks noGrp="1"/>
          </p:cNvSpPr>
          <p:nvPr>
            <p:ph type="body" idx="1"/>
          </p:nvPr>
        </p:nvSpPr>
        <p:spPr>
          <a:xfrm>
            <a:off x="1169036" y="428626"/>
            <a:ext cx="10582930" cy="511818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a:p>
            <a:pPr marL="0" lvl="0" indent="0" algn="l" rtl="0">
              <a:lnSpc>
                <a:spcPct val="100000"/>
              </a:lnSpc>
              <a:spcBef>
                <a:spcPts val="0"/>
              </a:spcBef>
              <a:spcAft>
                <a:spcPts val="0"/>
              </a:spcAft>
              <a:buClr>
                <a:schemeClr val="dk1"/>
              </a:buClr>
              <a:buSzPts val="3200"/>
              <a:buNone/>
            </a:pPr>
            <a:r>
              <a:rPr lang="en-US" sz="3200">
                <a:latin typeface="Arial"/>
                <a:ea typeface="Arial"/>
                <a:cs typeface="Arial"/>
                <a:sym typeface="Arial"/>
              </a:rPr>
              <a:t>Reserve the use of IV fluids for women with a higher risk of intrapartum complications, who are unable to maintain adequate oral intake, or who require continuous IV access (e.g. epidural, HIV, etc.)</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3200"/>
              <a:buNone/>
            </a:pPr>
            <a:endParaRPr sz="3200">
              <a:latin typeface="Arial"/>
              <a:ea typeface="Arial"/>
              <a:cs typeface="Arial"/>
              <a:sym typeface="Arial"/>
            </a:endParaRPr>
          </a:p>
          <a:p>
            <a:pPr marL="0" lvl="0" indent="0" algn="l" rtl="0">
              <a:lnSpc>
                <a:spcPct val="100000"/>
              </a:lnSpc>
              <a:spcBef>
                <a:spcPts val="0"/>
              </a:spcBef>
              <a:spcAft>
                <a:spcPts val="0"/>
              </a:spcAft>
              <a:buClr>
                <a:schemeClr val="dk1"/>
              </a:buClr>
              <a:buSzPts val="3200"/>
              <a:buNone/>
            </a:pPr>
            <a:r>
              <a:rPr lang="en-US" sz="3200">
                <a:latin typeface="Arial"/>
                <a:ea typeface="Arial"/>
                <a:cs typeface="Arial"/>
                <a:sym typeface="Arial"/>
              </a:rPr>
              <a:t>Use saline locks when intermittent IV access is desired (i.e. for those requiring GBS prophylaxis)</a:t>
            </a:r>
            <a:endParaRPr>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latin typeface="Arial"/>
              <a:ea typeface="Arial"/>
              <a:cs typeface="Arial"/>
              <a:sym typeface="Arial"/>
            </a:endParaRPr>
          </a:p>
        </p:txBody>
      </p:sp>
      <p:sp>
        <p:nvSpPr>
          <p:cNvPr id="260" name="Google Shape;260;p39"/>
          <p:cNvSpPr txBox="1">
            <a:spLocks noGrp="1"/>
          </p:cNvSpPr>
          <p:nvPr>
            <p:ph type="title"/>
          </p:nvPr>
        </p:nvSpPr>
        <p:spPr>
          <a:xfrm>
            <a:off x="1034716" y="1"/>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Pearls in Action</a:t>
            </a:r>
            <a:endParaRPr>
              <a:latin typeface="Arial"/>
              <a:ea typeface="Arial"/>
              <a:cs typeface="Arial"/>
              <a:sym typeface="Arial"/>
            </a:endParaRPr>
          </a:p>
        </p:txBody>
      </p:sp>
      <p:pic>
        <p:nvPicPr>
          <p:cNvPr id="261" name="Google Shape;261;p39"/>
          <p:cNvPicPr preferRelativeResize="0"/>
          <p:nvPr/>
        </p:nvPicPr>
        <p:blipFill rotWithShape="1">
          <a:blip r:embed="rId3">
            <a:alphaModFix/>
          </a:blip>
          <a:srcRect/>
          <a:stretch/>
        </p:blipFill>
        <p:spPr>
          <a:xfrm>
            <a:off x="440034" y="2037521"/>
            <a:ext cx="729002" cy="673859"/>
          </a:xfrm>
          <a:prstGeom prst="rect">
            <a:avLst/>
          </a:prstGeom>
          <a:noFill/>
          <a:ln>
            <a:noFill/>
          </a:ln>
        </p:spPr>
      </p:pic>
      <p:pic>
        <p:nvPicPr>
          <p:cNvPr id="262" name="Google Shape;262;p39"/>
          <p:cNvPicPr preferRelativeResize="0"/>
          <p:nvPr/>
        </p:nvPicPr>
        <p:blipFill rotWithShape="1">
          <a:blip r:embed="rId3">
            <a:alphaModFix/>
          </a:blip>
          <a:srcRect/>
          <a:stretch/>
        </p:blipFill>
        <p:spPr>
          <a:xfrm>
            <a:off x="440034" y="4125688"/>
            <a:ext cx="729002" cy="67385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0"/>
          <p:cNvSpPr txBox="1">
            <a:spLocks noGrp="1"/>
          </p:cNvSpPr>
          <p:nvPr>
            <p:ph type="title"/>
          </p:nvPr>
        </p:nvSpPr>
        <p:spPr>
          <a:xfrm>
            <a:off x="2324100" y="465514"/>
            <a:ext cx="9589928" cy="431942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5400">
                <a:latin typeface="Arial"/>
                <a:ea typeface="Arial"/>
                <a:cs typeface="Arial"/>
                <a:sym typeface="Arial"/>
              </a:rPr>
              <a:t>Intermittent auscultation </a:t>
            </a:r>
            <a:br>
              <a:rPr lang="en-US" sz="5400">
                <a:latin typeface="Arial"/>
                <a:ea typeface="Arial"/>
                <a:cs typeface="Arial"/>
                <a:sym typeface="Arial"/>
              </a:rPr>
            </a:br>
            <a:r>
              <a:rPr lang="en-US" sz="5400">
                <a:latin typeface="Arial"/>
                <a:ea typeface="Arial"/>
                <a:cs typeface="Arial"/>
                <a:sym typeface="Arial"/>
              </a:rPr>
              <a:t>is safe and should be the </a:t>
            </a:r>
            <a:br>
              <a:rPr lang="en-US" sz="5400">
                <a:latin typeface="Arial"/>
                <a:ea typeface="Arial"/>
                <a:cs typeface="Arial"/>
                <a:sym typeface="Arial"/>
              </a:rPr>
            </a:br>
            <a:r>
              <a:rPr lang="en-US" sz="5400">
                <a:latin typeface="Arial"/>
                <a:ea typeface="Arial"/>
                <a:cs typeface="Arial"/>
                <a:sym typeface="Arial"/>
              </a:rPr>
              <a:t>standard of care </a:t>
            </a:r>
            <a:br>
              <a:rPr lang="en-US" sz="5400">
                <a:latin typeface="Arial"/>
                <a:ea typeface="Arial"/>
                <a:cs typeface="Arial"/>
                <a:sym typeface="Arial"/>
              </a:rPr>
            </a:br>
            <a:r>
              <a:rPr lang="en-US" sz="5400">
                <a:latin typeface="Arial"/>
                <a:ea typeface="Arial"/>
                <a:cs typeface="Arial"/>
                <a:sym typeface="Arial"/>
              </a:rPr>
              <a:t>for low-risk women</a:t>
            </a:r>
            <a:endParaRPr>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1"/>
          <p:cNvSpPr txBox="1">
            <a:spLocks noGrp="1"/>
          </p:cNvSpPr>
          <p:nvPr>
            <p:ph type="body" idx="1"/>
          </p:nvPr>
        </p:nvSpPr>
        <p:spPr>
          <a:xfrm>
            <a:off x="199964" y="1217753"/>
            <a:ext cx="6365631" cy="511293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latin typeface="Arial"/>
                <a:ea typeface="Arial"/>
                <a:cs typeface="Arial"/>
                <a:sym typeface="Arial"/>
              </a:rPr>
              <a:t> Using CEFM does not reduce the rates of perinatal mortality or cerebral palsy in low-risk women</a:t>
            </a:r>
            <a:endParaRPr>
              <a:latin typeface="Arial"/>
              <a:ea typeface="Arial"/>
              <a:cs typeface="Arial"/>
              <a:sym typeface="Arial"/>
            </a:endParaRPr>
          </a:p>
          <a:p>
            <a:pPr marL="228600" lvl="0" indent="-5080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228600" lvl="0" indent="-228600" algn="l" rtl="0">
              <a:lnSpc>
                <a:spcPct val="100000"/>
              </a:lnSpc>
              <a:spcBef>
                <a:spcPts val="0"/>
              </a:spcBef>
              <a:spcAft>
                <a:spcPts val="0"/>
              </a:spcAft>
              <a:buClr>
                <a:schemeClr val="dk1"/>
              </a:buClr>
              <a:buSzPts val="2800"/>
              <a:buChar char="•"/>
            </a:pPr>
            <a:r>
              <a:rPr lang="en-US">
                <a:latin typeface="Arial"/>
                <a:ea typeface="Arial"/>
                <a:cs typeface="Arial"/>
                <a:sym typeface="Arial"/>
              </a:rPr>
              <a:t> CEFM is associated with increased rates of CS and operative vaginal deliveries</a:t>
            </a:r>
            <a:endParaRPr>
              <a:latin typeface="Arial"/>
              <a:ea typeface="Arial"/>
              <a:cs typeface="Arial"/>
              <a:sym typeface="Arial"/>
            </a:endParaRPr>
          </a:p>
          <a:p>
            <a:pPr marL="228600" lvl="0" indent="-5080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228600" lvl="0" indent="-228600" algn="l" rtl="0">
              <a:lnSpc>
                <a:spcPct val="100000"/>
              </a:lnSpc>
              <a:spcBef>
                <a:spcPts val="0"/>
              </a:spcBef>
              <a:spcAft>
                <a:spcPts val="0"/>
              </a:spcAft>
              <a:buClr>
                <a:schemeClr val="dk1"/>
              </a:buClr>
              <a:buSzPts val="2800"/>
              <a:buChar char="•"/>
            </a:pPr>
            <a:r>
              <a:rPr lang="en-US">
                <a:latin typeface="Arial"/>
                <a:ea typeface="Arial"/>
                <a:cs typeface="Arial"/>
                <a:sym typeface="Arial"/>
              </a:rPr>
              <a:t> Intermittent auscultation (IA) is the preferred method for monitoring low-risk, spontaneous labors</a:t>
            </a:r>
            <a:endParaRPr>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p>
        </p:txBody>
      </p:sp>
      <p:pic>
        <p:nvPicPr>
          <p:cNvPr id="274" name="Google Shape;274;p41"/>
          <p:cNvPicPr preferRelativeResize="0"/>
          <p:nvPr/>
        </p:nvPicPr>
        <p:blipFill rotWithShape="1">
          <a:blip r:embed="rId3">
            <a:alphaModFix/>
          </a:blip>
          <a:srcRect/>
          <a:stretch/>
        </p:blipFill>
        <p:spPr>
          <a:xfrm>
            <a:off x="650452" y="96723"/>
            <a:ext cx="927100" cy="861180"/>
          </a:xfrm>
          <a:prstGeom prst="rect">
            <a:avLst/>
          </a:prstGeom>
          <a:noFill/>
          <a:ln>
            <a:noFill/>
          </a:ln>
        </p:spPr>
      </p:pic>
      <p:sp>
        <p:nvSpPr>
          <p:cNvPr id="275" name="Google Shape;275;p41"/>
          <p:cNvSpPr/>
          <p:nvPr/>
        </p:nvSpPr>
        <p:spPr>
          <a:xfrm>
            <a:off x="1577552" y="179822"/>
            <a:ext cx="11276991" cy="6463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000"/>
              <a:buFont typeface="Arial"/>
              <a:buNone/>
            </a:pPr>
            <a:r>
              <a:rPr lang="en-US" sz="3600" i="0" u="none" strike="noStrike" cap="none">
                <a:solidFill>
                  <a:srgbClr val="000000"/>
                </a:solidFill>
              </a:rPr>
              <a:t>Intermittent Auscultation Evidence Summary</a:t>
            </a:r>
            <a:endParaRPr sz="3600" i="0" u="none" strike="noStrike" cap="none">
              <a:solidFill>
                <a:srgbClr val="000000"/>
              </a:solidFill>
            </a:endParaRPr>
          </a:p>
        </p:txBody>
      </p:sp>
      <p:pic>
        <p:nvPicPr>
          <p:cNvPr id="276" name="Google Shape;276;p41"/>
          <p:cNvPicPr preferRelativeResize="0"/>
          <p:nvPr/>
        </p:nvPicPr>
        <p:blipFill rotWithShape="1">
          <a:blip r:embed="rId4">
            <a:alphaModFix/>
          </a:blip>
          <a:srcRect/>
          <a:stretch/>
        </p:blipFill>
        <p:spPr>
          <a:xfrm>
            <a:off x="7216048" y="1410158"/>
            <a:ext cx="4117206" cy="4045761"/>
          </a:xfrm>
          <a:prstGeom prst="rect">
            <a:avLst/>
          </a:prstGeom>
          <a:noFill/>
          <a:ln>
            <a:noFill/>
          </a:ln>
        </p:spPr>
      </p:pic>
      <p:sp>
        <p:nvSpPr>
          <p:cNvPr id="277" name="Google Shape;277;p41"/>
          <p:cNvSpPr/>
          <p:nvPr/>
        </p:nvSpPr>
        <p:spPr>
          <a:xfrm>
            <a:off x="9099811" y="5447842"/>
            <a:ext cx="570990"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Photo by Melody Yazdani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2"/>
          <p:cNvSpPr txBox="1">
            <a:spLocks noGrp="1"/>
          </p:cNvSpPr>
          <p:nvPr>
            <p:ph type="body" idx="1"/>
          </p:nvPr>
        </p:nvSpPr>
        <p:spPr>
          <a:xfrm>
            <a:off x="1009800" y="797717"/>
            <a:ext cx="5597700" cy="52626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2720"/>
              <a:buNone/>
            </a:pPr>
            <a:endParaRPr sz="2720"/>
          </a:p>
          <a:p>
            <a:pPr marL="0" lvl="0" indent="0" algn="l" rtl="0">
              <a:lnSpc>
                <a:spcPct val="100000"/>
              </a:lnSpc>
              <a:spcBef>
                <a:spcPts val="0"/>
              </a:spcBef>
              <a:spcAft>
                <a:spcPts val="0"/>
              </a:spcAft>
              <a:buClr>
                <a:schemeClr val="dk1"/>
              </a:buClr>
              <a:buSzPts val="2550"/>
              <a:buNone/>
            </a:pPr>
            <a:r>
              <a:rPr lang="en-US" sz="2550">
                <a:latin typeface="Arial"/>
                <a:ea typeface="Arial"/>
                <a:cs typeface="Arial"/>
                <a:sym typeface="Arial"/>
              </a:rPr>
              <a:t>Intermittent monitoring or auscultation of the fetal heart rate is standard practice for the fetuses of low-risk women in labor</a:t>
            </a:r>
            <a:endParaRPr sz="2550">
              <a:latin typeface="Arial"/>
              <a:ea typeface="Arial"/>
              <a:cs typeface="Arial"/>
              <a:sym typeface="Arial"/>
            </a:endParaRPr>
          </a:p>
          <a:p>
            <a:pPr marL="0" lvl="0" indent="0" algn="l" rtl="0">
              <a:lnSpc>
                <a:spcPct val="100000"/>
              </a:lnSpc>
              <a:spcBef>
                <a:spcPts val="1000"/>
              </a:spcBef>
              <a:spcAft>
                <a:spcPts val="0"/>
              </a:spcAft>
              <a:buClr>
                <a:schemeClr val="dk1"/>
              </a:buClr>
              <a:buSzPts val="2550"/>
              <a:buNone/>
            </a:pPr>
            <a:r>
              <a:rPr lang="en-US" sz="2550">
                <a:latin typeface="Arial"/>
                <a:ea typeface="Arial"/>
                <a:cs typeface="Arial"/>
                <a:sym typeface="Arial"/>
              </a:rPr>
              <a:t>Patient education includes the safety and benefits of intermittent monitoring </a:t>
            </a:r>
            <a:endParaRPr sz="2550">
              <a:latin typeface="Arial"/>
              <a:ea typeface="Arial"/>
              <a:cs typeface="Arial"/>
              <a:sym typeface="Arial"/>
            </a:endParaRPr>
          </a:p>
          <a:p>
            <a:pPr marL="0" lvl="0" indent="0" algn="l" rtl="0">
              <a:lnSpc>
                <a:spcPct val="100000"/>
              </a:lnSpc>
              <a:spcBef>
                <a:spcPts val="1000"/>
              </a:spcBef>
              <a:spcAft>
                <a:spcPts val="0"/>
              </a:spcAft>
              <a:buClr>
                <a:schemeClr val="dk1"/>
              </a:buClr>
              <a:buSzPts val="2550"/>
              <a:buNone/>
            </a:pPr>
            <a:r>
              <a:rPr lang="en-US" sz="2550">
                <a:latin typeface="Arial"/>
                <a:ea typeface="Arial"/>
                <a:cs typeface="Arial"/>
                <a:sym typeface="Arial"/>
              </a:rPr>
              <a:t>Staff education includes that FHR can be auscultated while women are walking, standing, on the toilet, and in the shower or in the tub</a:t>
            </a:r>
            <a:endParaRPr>
              <a:latin typeface="Arial"/>
              <a:ea typeface="Arial"/>
              <a:cs typeface="Arial"/>
              <a:sym typeface="Arial"/>
            </a:endParaRPr>
          </a:p>
          <a:p>
            <a:pPr marL="228600" lvl="0" indent="-77470" algn="l" rtl="0">
              <a:lnSpc>
                <a:spcPct val="70000"/>
              </a:lnSpc>
              <a:spcBef>
                <a:spcPts val="1000"/>
              </a:spcBef>
              <a:spcAft>
                <a:spcPts val="0"/>
              </a:spcAft>
              <a:buClr>
                <a:schemeClr val="dk1"/>
              </a:buClr>
              <a:buSzPts val="2380"/>
              <a:buNone/>
            </a:pPr>
            <a:endParaRPr sz="2380">
              <a:latin typeface="Arial"/>
              <a:ea typeface="Arial"/>
              <a:cs typeface="Arial"/>
              <a:sym typeface="Arial"/>
            </a:endParaRPr>
          </a:p>
        </p:txBody>
      </p:sp>
      <p:sp>
        <p:nvSpPr>
          <p:cNvPr id="284" name="Google Shape;284;p42"/>
          <p:cNvSpPr txBox="1">
            <a:spLocks noGrp="1"/>
          </p:cNvSpPr>
          <p:nvPr>
            <p:ph type="title"/>
          </p:nvPr>
        </p:nvSpPr>
        <p:spPr>
          <a:xfrm>
            <a:off x="1009791" y="1"/>
            <a:ext cx="10319100" cy="85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Pearls in Action</a:t>
            </a:r>
            <a:endParaRPr>
              <a:latin typeface="Arial"/>
              <a:ea typeface="Arial"/>
              <a:cs typeface="Arial"/>
              <a:sym typeface="Arial"/>
            </a:endParaRPr>
          </a:p>
        </p:txBody>
      </p:sp>
      <p:pic>
        <p:nvPicPr>
          <p:cNvPr id="285" name="Google Shape;285;p42"/>
          <p:cNvPicPr preferRelativeResize="0"/>
          <p:nvPr/>
        </p:nvPicPr>
        <p:blipFill rotWithShape="1">
          <a:blip r:embed="rId3">
            <a:alphaModFix/>
          </a:blip>
          <a:srcRect/>
          <a:stretch/>
        </p:blipFill>
        <p:spPr>
          <a:xfrm>
            <a:off x="189953" y="1377873"/>
            <a:ext cx="729002" cy="673859"/>
          </a:xfrm>
          <a:prstGeom prst="rect">
            <a:avLst/>
          </a:prstGeom>
          <a:noFill/>
          <a:ln>
            <a:noFill/>
          </a:ln>
        </p:spPr>
      </p:pic>
      <p:pic>
        <p:nvPicPr>
          <p:cNvPr id="286" name="Google Shape;286;p42"/>
          <p:cNvPicPr preferRelativeResize="0"/>
          <p:nvPr/>
        </p:nvPicPr>
        <p:blipFill rotWithShape="1">
          <a:blip r:embed="rId3">
            <a:alphaModFix/>
          </a:blip>
          <a:srcRect/>
          <a:stretch/>
        </p:blipFill>
        <p:spPr>
          <a:xfrm>
            <a:off x="129428" y="2755132"/>
            <a:ext cx="729002" cy="673859"/>
          </a:xfrm>
          <a:prstGeom prst="rect">
            <a:avLst/>
          </a:prstGeom>
          <a:noFill/>
          <a:ln>
            <a:noFill/>
          </a:ln>
        </p:spPr>
      </p:pic>
      <p:pic>
        <p:nvPicPr>
          <p:cNvPr id="287" name="Google Shape;287;p42"/>
          <p:cNvPicPr preferRelativeResize="0"/>
          <p:nvPr/>
        </p:nvPicPr>
        <p:blipFill rotWithShape="1">
          <a:blip r:embed="rId3">
            <a:alphaModFix/>
          </a:blip>
          <a:srcRect/>
          <a:stretch/>
        </p:blipFill>
        <p:spPr>
          <a:xfrm>
            <a:off x="189953" y="4264594"/>
            <a:ext cx="729002" cy="673859"/>
          </a:xfrm>
          <a:prstGeom prst="rect">
            <a:avLst/>
          </a:prstGeom>
          <a:noFill/>
          <a:ln>
            <a:noFill/>
          </a:ln>
        </p:spPr>
      </p:pic>
      <p:pic>
        <p:nvPicPr>
          <p:cNvPr id="288" name="Google Shape;288;p42"/>
          <p:cNvPicPr preferRelativeResize="0"/>
          <p:nvPr/>
        </p:nvPicPr>
        <p:blipFill rotWithShape="1">
          <a:blip r:embed="rId4">
            <a:alphaModFix/>
          </a:blip>
          <a:srcRect/>
          <a:stretch/>
        </p:blipFill>
        <p:spPr>
          <a:xfrm>
            <a:off x="6879137" y="1239708"/>
            <a:ext cx="4449763" cy="4114800"/>
          </a:xfrm>
          <a:prstGeom prst="rect">
            <a:avLst/>
          </a:prstGeom>
          <a:noFill/>
          <a:ln>
            <a:noFill/>
          </a:ln>
        </p:spPr>
      </p:pic>
      <p:sp>
        <p:nvSpPr>
          <p:cNvPr id="289" name="Google Shape;289;p42"/>
          <p:cNvSpPr/>
          <p:nvPr/>
        </p:nvSpPr>
        <p:spPr>
          <a:xfrm>
            <a:off x="9032716" y="5351371"/>
            <a:ext cx="526106"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iStock/Martin Prescott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3"/>
          <p:cNvSpPr txBox="1">
            <a:spLocks noGrp="1"/>
          </p:cNvSpPr>
          <p:nvPr>
            <p:ph type="title"/>
          </p:nvPr>
        </p:nvSpPr>
        <p:spPr>
          <a:xfrm>
            <a:off x="2355845" y="1014154"/>
            <a:ext cx="9714236" cy="352026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5400">
                <a:latin typeface="Arial"/>
                <a:ea typeface="Arial"/>
                <a:cs typeface="Arial"/>
                <a:sym typeface="Arial"/>
              </a:rPr>
              <a:t>Ambulation and </a:t>
            </a:r>
            <a:br>
              <a:rPr lang="en-US" sz="5400">
                <a:latin typeface="Arial"/>
                <a:ea typeface="Arial"/>
                <a:cs typeface="Arial"/>
                <a:sym typeface="Arial"/>
              </a:rPr>
            </a:br>
            <a:r>
              <a:rPr lang="en-US" sz="5400">
                <a:latin typeface="Arial"/>
                <a:ea typeface="Arial"/>
                <a:cs typeface="Arial"/>
                <a:sym typeface="Arial"/>
              </a:rPr>
              <a:t>freedom of movement facilitate labor progress </a:t>
            </a:r>
            <a:endParaRPr>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4"/>
          <p:cNvSpPr txBox="1">
            <a:spLocks noGrp="1"/>
          </p:cNvSpPr>
          <p:nvPr>
            <p:ph type="body" idx="1"/>
          </p:nvPr>
        </p:nvSpPr>
        <p:spPr>
          <a:xfrm>
            <a:off x="423949" y="1214103"/>
            <a:ext cx="5790239" cy="512188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1860"/>
              <a:buChar char="•"/>
            </a:pPr>
            <a:r>
              <a:rPr lang="en-US" sz="1860">
                <a:latin typeface="Garamond"/>
                <a:ea typeface="Garamond"/>
                <a:cs typeface="Garamond"/>
                <a:sym typeface="Garamond"/>
              </a:rPr>
              <a:t> </a:t>
            </a:r>
            <a:r>
              <a:rPr lang="en-US" sz="1860">
                <a:latin typeface="Arial"/>
                <a:ea typeface="Arial"/>
                <a:cs typeface="Arial"/>
                <a:sym typeface="Arial"/>
              </a:rPr>
              <a:t>Mobility in labor supports the physiological birth process </a:t>
            </a:r>
            <a:endParaRPr sz="1860">
              <a:latin typeface="Arial"/>
              <a:ea typeface="Arial"/>
              <a:cs typeface="Arial"/>
              <a:sym typeface="Arial"/>
            </a:endParaRPr>
          </a:p>
          <a:p>
            <a:pPr marL="228600" lvl="0" indent="-228600" algn="l" rtl="0">
              <a:lnSpc>
                <a:spcPct val="100000"/>
              </a:lnSpc>
              <a:spcBef>
                <a:spcPts val="1000"/>
              </a:spcBef>
              <a:spcAft>
                <a:spcPts val="0"/>
              </a:spcAft>
              <a:buClr>
                <a:schemeClr val="dk1"/>
              </a:buClr>
              <a:buSzPts val="1860"/>
              <a:buChar char="•"/>
            </a:pPr>
            <a:r>
              <a:rPr lang="en-US" sz="1860">
                <a:latin typeface="Arial"/>
                <a:ea typeface="Arial"/>
                <a:cs typeface="Arial"/>
                <a:sym typeface="Arial"/>
              </a:rPr>
              <a:t> Upright positioning and mobility are associated with decreased use of pain medications and risk of CS, less epidural use, and fewer NICU admissions</a:t>
            </a:r>
            <a:endParaRPr sz="1860">
              <a:latin typeface="Arial"/>
              <a:ea typeface="Arial"/>
              <a:cs typeface="Arial"/>
              <a:sym typeface="Arial"/>
            </a:endParaRPr>
          </a:p>
          <a:p>
            <a:pPr marL="228600" lvl="0" indent="-228600" algn="l" rtl="0">
              <a:lnSpc>
                <a:spcPct val="100000"/>
              </a:lnSpc>
              <a:spcBef>
                <a:spcPts val="1000"/>
              </a:spcBef>
              <a:spcAft>
                <a:spcPts val="0"/>
              </a:spcAft>
              <a:buClr>
                <a:schemeClr val="dk1"/>
              </a:buClr>
              <a:buSzPts val="1860"/>
              <a:buChar char="•"/>
            </a:pPr>
            <a:r>
              <a:rPr lang="en-US" sz="1860">
                <a:latin typeface="Arial"/>
                <a:ea typeface="Arial"/>
                <a:cs typeface="Arial"/>
                <a:sym typeface="Arial"/>
              </a:rPr>
              <a:t> Mobility in labor is associated with shortened first stage of labor</a:t>
            </a:r>
            <a:endParaRPr sz="1860">
              <a:latin typeface="Arial"/>
              <a:ea typeface="Arial"/>
              <a:cs typeface="Arial"/>
              <a:sym typeface="Arial"/>
            </a:endParaRPr>
          </a:p>
          <a:p>
            <a:pPr marL="228600" lvl="0" indent="-228600" algn="l" rtl="0">
              <a:lnSpc>
                <a:spcPct val="100000"/>
              </a:lnSpc>
              <a:spcBef>
                <a:spcPts val="1000"/>
              </a:spcBef>
              <a:spcAft>
                <a:spcPts val="0"/>
              </a:spcAft>
              <a:buClr>
                <a:schemeClr val="dk1"/>
              </a:buClr>
              <a:buSzPts val="1860"/>
              <a:buChar char="•"/>
            </a:pPr>
            <a:r>
              <a:rPr lang="en-US" sz="1860">
                <a:latin typeface="Arial"/>
                <a:ea typeface="Arial"/>
                <a:cs typeface="Arial"/>
                <a:sym typeface="Arial"/>
              </a:rPr>
              <a:t> Upright positioning during second stage is associated with less operative vaginal deliveries, fewer episiotomies, and decreased abnormal fetal heart rate patterns</a:t>
            </a:r>
            <a:endParaRPr sz="1860">
              <a:latin typeface="Arial"/>
              <a:ea typeface="Arial"/>
              <a:cs typeface="Arial"/>
              <a:sym typeface="Arial"/>
            </a:endParaRPr>
          </a:p>
          <a:p>
            <a:pPr marL="228600" lvl="0" indent="-228600" algn="l" rtl="0">
              <a:lnSpc>
                <a:spcPct val="100000"/>
              </a:lnSpc>
              <a:spcBef>
                <a:spcPts val="1000"/>
              </a:spcBef>
              <a:spcAft>
                <a:spcPts val="0"/>
              </a:spcAft>
              <a:buClr>
                <a:schemeClr val="dk1"/>
              </a:buClr>
              <a:buSzPts val="1860"/>
              <a:buChar char="•"/>
            </a:pPr>
            <a:r>
              <a:rPr lang="en-US" sz="1860">
                <a:latin typeface="Arial"/>
                <a:ea typeface="Arial"/>
                <a:cs typeface="Arial"/>
                <a:sym typeface="Arial"/>
              </a:rPr>
              <a:t> Hands and knees position is helpful for back pain and supporting fetal rotation during labor</a:t>
            </a:r>
            <a:endParaRPr>
              <a:latin typeface="Arial"/>
              <a:ea typeface="Arial"/>
              <a:cs typeface="Arial"/>
              <a:sym typeface="Arial"/>
            </a:endParaRPr>
          </a:p>
          <a:p>
            <a:pPr marL="228600" lvl="0" indent="-90804" algn="l" rtl="0">
              <a:lnSpc>
                <a:spcPct val="70000"/>
              </a:lnSpc>
              <a:spcBef>
                <a:spcPts val="1000"/>
              </a:spcBef>
              <a:spcAft>
                <a:spcPts val="1000"/>
              </a:spcAft>
              <a:buClr>
                <a:schemeClr val="dk1"/>
              </a:buClr>
              <a:buSzPts val="2170"/>
              <a:buNone/>
            </a:pPr>
            <a:endParaRPr sz="2170">
              <a:latin typeface="Arial"/>
              <a:ea typeface="Arial"/>
              <a:cs typeface="Arial"/>
              <a:sym typeface="Arial"/>
            </a:endParaRPr>
          </a:p>
        </p:txBody>
      </p:sp>
      <p:pic>
        <p:nvPicPr>
          <p:cNvPr id="301" name="Google Shape;301;p44"/>
          <p:cNvPicPr preferRelativeResize="0"/>
          <p:nvPr/>
        </p:nvPicPr>
        <p:blipFill rotWithShape="1">
          <a:blip r:embed="rId3">
            <a:alphaModFix/>
          </a:blip>
          <a:srcRect/>
          <a:stretch/>
        </p:blipFill>
        <p:spPr>
          <a:xfrm>
            <a:off x="2004646" y="107429"/>
            <a:ext cx="847898" cy="815315"/>
          </a:xfrm>
          <a:prstGeom prst="rect">
            <a:avLst/>
          </a:prstGeom>
          <a:noFill/>
          <a:ln>
            <a:noFill/>
          </a:ln>
        </p:spPr>
      </p:pic>
      <p:sp>
        <p:nvSpPr>
          <p:cNvPr id="302" name="Google Shape;302;p44"/>
          <p:cNvSpPr/>
          <p:nvPr/>
        </p:nvSpPr>
        <p:spPr>
          <a:xfrm>
            <a:off x="2852544" y="107429"/>
            <a:ext cx="9949537"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i="0" u="none" strike="noStrike" cap="none">
                <a:solidFill>
                  <a:srgbClr val="000000"/>
                </a:solidFill>
              </a:rPr>
              <a:t>Movement Evidence Summary</a:t>
            </a:r>
            <a:endParaRPr sz="3600" i="0" u="none" strike="noStrike" cap="none">
              <a:solidFill>
                <a:schemeClr val="dk1"/>
              </a:solidFill>
            </a:endParaRPr>
          </a:p>
        </p:txBody>
      </p:sp>
      <p:pic>
        <p:nvPicPr>
          <p:cNvPr id="303" name="Google Shape;303;p44"/>
          <p:cNvPicPr preferRelativeResize="0"/>
          <p:nvPr/>
        </p:nvPicPr>
        <p:blipFill rotWithShape="1">
          <a:blip r:embed="rId4">
            <a:alphaModFix/>
          </a:blip>
          <a:srcRect/>
          <a:stretch/>
        </p:blipFill>
        <p:spPr>
          <a:xfrm>
            <a:off x="6817360" y="1549400"/>
            <a:ext cx="4815840" cy="3759200"/>
          </a:xfrm>
          <a:prstGeom prst="rect">
            <a:avLst/>
          </a:prstGeom>
          <a:noFill/>
          <a:ln>
            <a:noFill/>
          </a:ln>
        </p:spPr>
      </p:pic>
      <p:sp>
        <p:nvSpPr>
          <p:cNvPr id="304" name="Google Shape;304;p44"/>
          <p:cNvSpPr/>
          <p:nvPr/>
        </p:nvSpPr>
        <p:spPr>
          <a:xfrm>
            <a:off x="9086333" y="5308600"/>
            <a:ext cx="484428"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iStock/RealCreation</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5"/>
          <p:cNvSpPr txBox="1">
            <a:spLocks noGrp="1"/>
          </p:cNvSpPr>
          <p:nvPr>
            <p:ph type="body" idx="1"/>
          </p:nvPr>
        </p:nvSpPr>
        <p:spPr>
          <a:xfrm>
            <a:off x="1229741" y="1029271"/>
            <a:ext cx="6432600" cy="510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sz="2000">
                <a:latin typeface="Arial"/>
                <a:ea typeface="Arial"/>
                <a:cs typeface="Arial"/>
                <a:sym typeface="Arial"/>
              </a:rPr>
              <a:t>Best practice supports the provision of care out of the bed whenever possible during labor</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000"/>
              <a:buNone/>
            </a:pPr>
            <a:endParaRPr sz="2000">
              <a:latin typeface="Arial"/>
              <a:ea typeface="Arial"/>
              <a:cs typeface="Arial"/>
              <a:sym typeface="Arial"/>
            </a:endParaRPr>
          </a:p>
          <a:p>
            <a:pPr marL="0" lvl="0" indent="0" algn="l" rtl="0">
              <a:lnSpc>
                <a:spcPct val="100000"/>
              </a:lnSpc>
              <a:spcBef>
                <a:spcPts val="0"/>
              </a:spcBef>
              <a:spcAft>
                <a:spcPts val="0"/>
              </a:spcAft>
              <a:buClr>
                <a:schemeClr val="dk1"/>
              </a:buClr>
              <a:buSzPts val="2000"/>
              <a:buNone/>
            </a:pPr>
            <a:r>
              <a:rPr lang="en-US" sz="2000">
                <a:latin typeface="Arial"/>
                <a:ea typeface="Arial"/>
                <a:cs typeface="Arial"/>
                <a:sym typeface="Arial"/>
              </a:rPr>
              <a:t>Both intermittent auscultation and nonpharmacological pain relief support freedom of movement for low risk laboring women</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000"/>
              <a:buNone/>
            </a:pPr>
            <a:endParaRPr sz="2000">
              <a:latin typeface="Arial"/>
              <a:ea typeface="Arial"/>
              <a:cs typeface="Arial"/>
              <a:sym typeface="Arial"/>
            </a:endParaRPr>
          </a:p>
          <a:p>
            <a:pPr marL="0" lvl="0" indent="0" algn="l" rtl="0">
              <a:lnSpc>
                <a:spcPct val="100000"/>
              </a:lnSpc>
              <a:spcBef>
                <a:spcPts val="0"/>
              </a:spcBef>
              <a:spcAft>
                <a:spcPts val="0"/>
              </a:spcAft>
              <a:buClr>
                <a:schemeClr val="dk1"/>
              </a:buClr>
              <a:buSzPts val="2000"/>
              <a:buNone/>
            </a:pPr>
            <a:r>
              <a:rPr lang="en-US" sz="2000">
                <a:latin typeface="Arial"/>
                <a:ea typeface="Arial"/>
                <a:cs typeface="Arial"/>
                <a:sym typeface="Arial"/>
              </a:rPr>
              <a:t>Continuous one-to-one support promotes more frequent position changes in labor </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000"/>
              <a:buNone/>
            </a:pPr>
            <a:endParaRPr sz="2000">
              <a:latin typeface="Arial"/>
              <a:ea typeface="Arial"/>
              <a:cs typeface="Arial"/>
              <a:sym typeface="Arial"/>
            </a:endParaRPr>
          </a:p>
          <a:p>
            <a:pPr marL="0" lvl="0" indent="0" algn="l" rtl="0">
              <a:lnSpc>
                <a:spcPct val="100000"/>
              </a:lnSpc>
              <a:spcBef>
                <a:spcPts val="0"/>
              </a:spcBef>
              <a:spcAft>
                <a:spcPts val="0"/>
              </a:spcAft>
              <a:buClr>
                <a:schemeClr val="dk1"/>
              </a:buClr>
              <a:buSzPts val="2000"/>
              <a:buNone/>
            </a:pPr>
            <a:r>
              <a:rPr lang="en-US" sz="2000">
                <a:latin typeface="Arial"/>
                <a:ea typeface="Arial"/>
                <a:cs typeface="Arial"/>
                <a:sym typeface="Arial"/>
              </a:rPr>
              <a:t>Laboring on the toilet when desired may help women feel safe, have privacy, and relax </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000"/>
              <a:buNone/>
            </a:pPr>
            <a:endParaRPr sz="2000">
              <a:latin typeface="Arial"/>
              <a:ea typeface="Arial"/>
              <a:cs typeface="Arial"/>
              <a:sym typeface="Arial"/>
            </a:endParaRPr>
          </a:p>
          <a:p>
            <a:pPr marL="0" lvl="0" indent="0" algn="l" rtl="0">
              <a:lnSpc>
                <a:spcPct val="100000"/>
              </a:lnSpc>
              <a:spcBef>
                <a:spcPts val="0"/>
              </a:spcBef>
              <a:spcAft>
                <a:spcPts val="0"/>
              </a:spcAft>
              <a:buClr>
                <a:schemeClr val="dk1"/>
              </a:buClr>
              <a:buSzPts val="2000"/>
              <a:buNone/>
            </a:pPr>
            <a:r>
              <a:rPr lang="en-US" sz="2000">
                <a:latin typeface="Arial"/>
                <a:ea typeface="Arial"/>
                <a:cs typeface="Arial"/>
                <a:sym typeface="Arial"/>
              </a:rPr>
              <a:t>Hands and knees position can relieve back pain and help rotate the fetus from  OP position</a:t>
            </a:r>
            <a:endParaRPr>
              <a:latin typeface="Arial"/>
              <a:ea typeface="Arial"/>
              <a:cs typeface="Arial"/>
              <a:sym typeface="Arial"/>
            </a:endParaRPr>
          </a:p>
        </p:txBody>
      </p:sp>
      <p:sp>
        <p:nvSpPr>
          <p:cNvPr id="310" name="Google Shape;310;p45"/>
          <p:cNvSpPr txBox="1">
            <a:spLocks noGrp="1"/>
          </p:cNvSpPr>
          <p:nvPr>
            <p:ph type="title"/>
          </p:nvPr>
        </p:nvSpPr>
        <p:spPr>
          <a:xfrm>
            <a:off x="650567" y="29623"/>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Pearls in Action</a:t>
            </a:r>
            <a:endParaRPr>
              <a:latin typeface="Arial"/>
              <a:ea typeface="Arial"/>
              <a:cs typeface="Arial"/>
              <a:sym typeface="Arial"/>
            </a:endParaRPr>
          </a:p>
        </p:txBody>
      </p:sp>
      <p:pic>
        <p:nvPicPr>
          <p:cNvPr id="311" name="Google Shape;311;p45"/>
          <p:cNvPicPr preferRelativeResize="0"/>
          <p:nvPr/>
        </p:nvPicPr>
        <p:blipFill rotWithShape="1">
          <a:blip r:embed="rId3">
            <a:alphaModFix/>
          </a:blip>
          <a:srcRect/>
          <a:stretch/>
        </p:blipFill>
        <p:spPr>
          <a:xfrm>
            <a:off x="500758" y="1168899"/>
            <a:ext cx="729002" cy="673859"/>
          </a:xfrm>
          <a:prstGeom prst="rect">
            <a:avLst/>
          </a:prstGeom>
          <a:noFill/>
          <a:ln>
            <a:noFill/>
          </a:ln>
        </p:spPr>
      </p:pic>
      <p:pic>
        <p:nvPicPr>
          <p:cNvPr id="312" name="Google Shape;312;p45"/>
          <p:cNvPicPr preferRelativeResize="0"/>
          <p:nvPr/>
        </p:nvPicPr>
        <p:blipFill rotWithShape="1">
          <a:blip r:embed="rId3">
            <a:alphaModFix/>
          </a:blip>
          <a:srcRect/>
          <a:stretch/>
        </p:blipFill>
        <p:spPr>
          <a:xfrm>
            <a:off x="500758" y="2135674"/>
            <a:ext cx="729002" cy="673859"/>
          </a:xfrm>
          <a:prstGeom prst="rect">
            <a:avLst/>
          </a:prstGeom>
          <a:noFill/>
          <a:ln>
            <a:noFill/>
          </a:ln>
        </p:spPr>
      </p:pic>
      <p:pic>
        <p:nvPicPr>
          <p:cNvPr id="313" name="Google Shape;313;p45"/>
          <p:cNvPicPr preferRelativeResize="0"/>
          <p:nvPr/>
        </p:nvPicPr>
        <p:blipFill rotWithShape="1">
          <a:blip r:embed="rId3">
            <a:alphaModFix/>
          </a:blip>
          <a:srcRect/>
          <a:stretch/>
        </p:blipFill>
        <p:spPr>
          <a:xfrm>
            <a:off x="483057" y="3246113"/>
            <a:ext cx="729002" cy="673859"/>
          </a:xfrm>
          <a:prstGeom prst="rect">
            <a:avLst/>
          </a:prstGeom>
          <a:noFill/>
          <a:ln>
            <a:noFill/>
          </a:ln>
        </p:spPr>
      </p:pic>
      <p:pic>
        <p:nvPicPr>
          <p:cNvPr id="314" name="Google Shape;314;p45"/>
          <p:cNvPicPr preferRelativeResize="0"/>
          <p:nvPr/>
        </p:nvPicPr>
        <p:blipFill rotWithShape="1">
          <a:blip r:embed="rId3">
            <a:alphaModFix/>
          </a:blip>
          <a:srcRect/>
          <a:stretch/>
        </p:blipFill>
        <p:spPr>
          <a:xfrm>
            <a:off x="483057" y="4156587"/>
            <a:ext cx="729002" cy="673859"/>
          </a:xfrm>
          <a:prstGeom prst="rect">
            <a:avLst/>
          </a:prstGeom>
          <a:noFill/>
          <a:ln>
            <a:noFill/>
          </a:ln>
        </p:spPr>
      </p:pic>
      <p:pic>
        <p:nvPicPr>
          <p:cNvPr id="315" name="Google Shape;315;p45"/>
          <p:cNvPicPr preferRelativeResize="0"/>
          <p:nvPr/>
        </p:nvPicPr>
        <p:blipFill rotWithShape="1">
          <a:blip r:embed="rId3">
            <a:alphaModFix/>
          </a:blip>
          <a:srcRect/>
          <a:stretch/>
        </p:blipFill>
        <p:spPr>
          <a:xfrm>
            <a:off x="500758" y="5071909"/>
            <a:ext cx="729002" cy="673859"/>
          </a:xfrm>
          <a:prstGeom prst="rect">
            <a:avLst/>
          </a:prstGeom>
          <a:noFill/>
          <a:ln>
            <a:noFill/>
          </a:ln>
        </p:spPr>
      </p:pic>
      <p:pic>
        <p:nvPicPr>
          <p:cNvPr id="316" name="Google Shape;316;p45"/>
          <p:cNvPicPr preferRelativeResize="0"/>
          <p:nvPr/>
        </p:nvPicPr>
        <p:blipFill rotWithShape="1">
          <a:blip r:embed="rId4">
            <a:alphaModFix/>
          </a:blip>
          <a:srcRect/>
          <a:stretch/>
        </p:blipFill>
        <p:spPr>
          <a:xfrm>
            <a:off x="8402790" y="989785"/>
            <a:ext cx="3102310" cy="4634315"/>
          </a:xfrm>
          <a:prstGeom prst="rect">
            <a:avLst/>
          </a:prstGeom>
          <a:noFill/>
          <a:ln>
            <a:noFill/>
          </a:ln>
        </p:spPr>
      </p:pic>
      <p:sp>
        <p:nvSpPr>
          <p:cNvPr id="317" name="Google Shape;317;p45"/>
          <p:cNvSpPr/>
          <p:nvPr/>
        </p:nvSpPr>
        <p:spPr>
          <a:xfrm>
            <a:off x="9844615" y="5625699"/>
            <a:ext cx="570990"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Photo by Melody Yazdani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6"/>
          <p:cNvSpPr txBox="1">
            <a:spLocks noGrp="1"/>
          </p:cNvSpPr>
          <p:nvPr>
            <p:ph type="title"/>
          </p:nvPr>
        </p:nvSpPr>
        <p:spPr>
          <a:xfrm>
            <a:off x="2355845" y="1672046"/>
            <a:ext cx="9836156" cy="370985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Century Schoolbook"/>
              <a:buNone/>
            </a:pPr>
            <a:br>
              <a:rPr lang="en-US" sz="5400"/>
            </a:br>
            <a:br>
              <a:rPr lang="en-US" sz="5400"/>
            </a:br>
            <a:r>
              <a:rPr lang="en-US" sz="5400">
                <a:latin typeface="Arial"/>
                <a:ea typeface="Arial"/>
                <a:cs typeface="Arial"/>
                <a:sym typeface="Arial"/>
              </a:rPr>
              <a:t>Continuous labor support </a:t>
            </a:r>
            <a:endParaRPr sz="5400">
              <a:latin typeface="Arial"/>
              <a:ea typeface="Arial"/>
              <a:cs typeface="Arial"/>
              <a:sym typeface="Arial"/>
            </a:endParaRPr>
          </a:p>
          <a:p>
            <a:pPr marL="0" lvl="0" indent="0" algn="ctr" rtl="0">
              <a:lnSpc>
                <a:spcPct val="90000"/>
              </a:lnSpc>
              <a:spcBef>
                <a:spcPts val="0"/>
              </a:spcBef>
              <a:spcAft>
                <a:spcPts val="0"/>
              </a:spcAft>
              <a:buClr>
                <a:schemeClr val="dk1"/>
              </a:buClr>
              <a:buSzPts val="5400"/>
              <a:buFont typeface="Century Schoolbook"/>
              <a:buNone/>
            </a:pPr>
            <a:r>
              <a:rPr lang="en-US" sz="5400">
                <a:latin typeface="Arial"/>
                <a:ea typeface="Arial"/>
                <a:cs typeface="Arial"/>
                <a:sym typeface="Arial"/>
              </a:rPr>
              <a:t>should be </a:t>
            </a:r>
            <a:br>
              <a:rPr lang="en-US" sz="5400">
                <a:latin typeface="Arial"/>
                <a:ea typeface="Arial"/>
                <a:cs typeface="Arial"/>
                <a:sym typeface="Arial"/>
              </a:rPr>
            </a:br>
            <a:r>
              <a:rPr lang="en-US" sz="5400">
                <a:latin typeface="Arial"/>
                <a:ea typeface="Arial"/>
                <a:cs typeface="Arial"/>
                <a:sym typeface="Arial"/>
              </a:rPr>
              <a:t>the standard of care </a:t>
            </a:r>
            <a:br>
              <a:rPr lang="en-US" sz="5400">
                <a:latin typeface="Arial"/>
                <a:ea typeface="Arial"/>
                <a:cs typeface="Arial"/>
                <a:sym typeface="Arial"/>
              </a:rPr>
            </a:br>
            <a:r>
              <a:rPr lang="en-US" sz="5400">
                <a:latin typeface="Arial"/>
                <a:ea typeface="Arial"/>
                <a:cs typeface="Arial"/>
                <a:sym typeface="Arial"/>
              </a:rPr>
              <a:t>for all women</a:t>
            </a:r>
            <a:br>
              <a:rPr lang="en-US" sz="5400">
                <a:latin typeface="Arial"/>
                <a:ea typeface="Arial"/>
                <a:cs typeface="Arial"/>
                <a:sym typeface="Arial"/>
              </a:rPr>
            </a:br>
            <a:endParaRPr sz="54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229701" y="-4"/>
            <a:ext cx="10473900" cy="80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Women</a:t>
            </a:r>
            <a:r>
              <a:rPr lang="en-US" sz="4400">
                <a:latin typeface="Arial"/>
                <a:ea typeface="Arial"/>
                <a:cs typeface="Arial"/>
                <a:sym typeface="Arial"/>
              </a:rPr>
              <a:t> </a:t>
            </a:r>
            <a:endParaRPr>
              <a:latin typeface="Arial"/>
              <a:ea typeface="Arial"/>
              <a:cs typeface="Arial"/>
              <a:sym typeface="Arial"/>
            </a:endParaRPr>
          </a:p>
        </p:txBody>
      </p:sp>
      <p:sp>
        <p:nvSpPr>
          <p:cNvPr id="116" name="Google Shape;116;p20"/>
          <p:cNvSpPr txBox="1">
            <a:spLocks noGrp="1"/>
          </p:cNvSpPr>
          <p:nvPr>
            <p:ph type="body" idx="1"/>
          </p:nvPr>
        </p:nvSpPr>
        <p:spPr>
          <a:xfrm>
            <a:off x="838201" y="1023187"/>
            <a:ext cx="5346700" cy="4811625"/>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Clr>
                <a:schemeClr val="dk1"/>
              </a:buClr>
              <a:buSzPts val="3600"/>
              <a:buNone/>
            </a:pPr>
            <a:endParaRPr sz="3600"/>
          </a:p>
          <a:p>
            <a:pPr marL="228600" lvl="0" indent="-228600" algn="l" rtl="0">
              <a:lnSpc>
                <a:spcPct val="90000"/>
              </a:lnSpc>
              <a:spcBef>
                <a:spcPts val="1000"/>
              </a:spcBef>
              <a:spcAft>
                <a:spcPts val="0"/>
              </a:spcAft>
              <a:buClr>
                <a:schemeClr val="dk1"/>
              </a:buClr>
              <a:buSzPts val="3600"/>
              <a:buChar char="•"/>
            </a:pPr>
            <a:r>
              <a:rPr lang="en-US" sz="3600">
                <a:latin typeface="Garamond"/>
                <a:ea typeface="Garamond"/>
                <a:cs typeface="Garamond"/>
                <a:sym typeface="Garamond"/>
              </a:rPr>
              <a:t> </a:t>
            </a:r>
            <a:r>
              <a:rPr lang="en-US" sz="3600">
                <a:latin typeface="Arial"/>
                <a:ea typeface="Arial"/>
                <a:cs typeface="Arial"/>
                <a:sym typeface="Arial"/>
              </a:rPr>
              <a:t>Have the innate capacity to give birth</a:t>
            </a:r>
            <a:endParaRPr>
              <a:latin typeface="Arial"/>
              <a:ea typeface="Arial"/>
              <a:cs typeface="Arial"/>
              <a:sym typeface="Arial"/>
            </a:endParaRPr>
          </a:p>
          <a:p>
            <a:pPr marL="228600" lvl="0" indent="0" algn="l" rtl="0">
              <a:lnSpc>
                <a:spcPct val="90000"/>
              </a:lnSpc>
              <a:spcBef>
                <a:spcPts val="1000"/>
              </a:spcBef>
              <a:spcAft>
                <a:spcPts val="0"/>
              </a:spcAft>
              <a:buClr>
                <a:schemeClr val="dk1"/>
              </a:buClr>
              <a:buSzPts val="3600"/>
              <a:buNone/>
            </a:pPr>
            <a:endParaRPr sz="3600">
              <a:latin typeface="Arial"/>
              <a:ea typeface="Arial"/>
              <a:cs typeface="Arial"/>
              <a:sym typeface="Arial"/>
            </a:endParaRPr>
          </a:p>
          <a:p>
            <a:pPr marL="228600" lvl="0" indent="-228600" algn="l" rtl="0">
              <a:lnSpc>
                <a:spcPct val="90000"/>
              </a:lnSpc>
              <a:spcBef>
                <a:spcPts val="1000"/>
              </a:spcBef>
              <a:spcAft>
                <a:spcPts val="0"/>
              </a:spcAft>
              <a:buClr>
                <a:schemeClr val="dk1"/>
              </a:buClr>
              <a:buSzPts val="3600"/>
              <a:buChar char="•"/>
            </a:pPr>
            <a:r>
              <a:rPr lang="en-US" sz="3600">
                <a:latin typeface="Arial"/>
                <a:ea typeface="Arial"/>
                <a:cs typeface="Arial"/>
                <a:sym typeface="Arial"/>
              </a:rPr>
              <a:t> Remember their birth experiences for their entire lives</a:t>
            </a:r>
            <a:endParaRPr>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p>
        </p:txBody>
      </p:sp>
      <p:pic>
        <p:nvPicPr>
          <p:cNvPr id="117" name="Google Shape;117;p20"/>
          <p:cNvPicPr preferRelativeResize="0"/>
          <p:nvPr/>
        </p:nvPicPr>
        <p:blipFill rotWithShape="1">
          <a:blip r:embed="rId3">
            <a:alphaModFix/>
          </a:blip>
          <a:srcRect/>
          <a:stretch/>
        </p:blipFill>
        <p:spPr>
          <a:xfrm>
            <a:off x="7424382" y="1365336"/>
            <a:ext cx="2975212" cy="4011882"/>
          </a:xfrm>
          <a:prstGeom prst="rect">
            <a:avLst/>
          </a:prstGeom>
          <a:noFill/>
          <a:ln>
            <a:noFill/>
          </a:ln>
        </p:spPr>
      </p:pic>
      <p:sp>
        <p:nvSpPr>
          <p:cNvPr id="118" name="Google Shape;118;p20"/>
          <p:cNvSpPr txBox="1"/>
          <p:nvPr/>
        </p:nvSpPr>
        <p:spPr>
          <a:xfrm>
            <a:off x="8666613" y="5354165"/>
            <a:ext cx="3230880"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iStock/myrrha</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7"/>
          <p:cNvSpPr txBox="1">
            <a:spLocks noGrp="1"/>
          </p:cNvSpPr>
          <p:nvPr>
            <p:ph type="body" idx="1"/>
          </p:nvPr>
        </p:nvSpPr>
        <p:spPr>
          <a:xfrm>
            <a:off x="509954" y="792377"/>
            <a:ext cx="6189784" cy="53471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a:p>
          <a:p>
            <a:pPr marL="228600" lvl="0" indent="-228600" algn="l" rtl="0">
              <a:lnSpc>
                <a:spcPct val="100000"/>
              </a:lnSpc>
              <a:spcBef>
                <a:spcPts val="0"/>
              </a:spcBef>
              <a:spcAft>
                <a:spcPts val="0"/>
              </a:spcAft>
              <a:buClr>
                <a:schemeClr val="dk1"/>
              </a:buClr>
              <a:buSzPts val="2400"/>
              <a:buChar char="•"/>
            </a:pPr>
            <a:r>
              <a:rPr lang="en-US" sz="2400">
                <a:latin typeface="Garamond"/>
                <a:ea typeface="Garamond"/>
                <a:cs typeface="Garamond"/>
                <a:sym typeface="Garamond"/>
              </a:rPr>
              <a:t> </a:t>
            </a:r>
            <a:r>
              <a:rPr lang="en-US" sz="2400">
                <a:latin typeface="Arial"/>
                <a:ea typeface="Arial"/>
                <a:cs typeface="Arial"/>
                <a:sym typeface="Arial"/>
              </a:rPr>
              <a:t>Using doulas and one-on-one nursing care provides emotional support, comfort, and advocacy in labor</a:t>
            </a:r>
            <a:endParaRPr>
              <a:latin typeface="Arial"/>
              <a:ea typeface="Arial"/>
              <a:cs typeface="Arial"/>
              <a:sym typeface="Arial"/>
            </a:endParaRPr>
          </a:p>
          <a:p>
            <a:pPr marL="228600" lvl="0" indent="-76200" algn="l" rtl="0">
              <a:lnSpc>
                <a:spcPct val="100000"/>
              </a:lnSpc>
              <a:spcBef>
                <a:spcPts val="0"/>
              </a:spcBef>
              <a:spcAft>
                <a:spcPts val="0"/>
              </a:spcAft>
              <a:buClr>
                <a:schemeClr val="dk1"/>
              </a:buClr>
              <a:buSzPts val="2400"/>
              <a:buNone/>
            </a:pPr>
            <a:endParaRPr sz="2400">
              <a:latin typeface="Arial"/>
              <a:ea typeface="Arial"/>
              <a:cs typeface="Arial"/>
              <a:sym typeface="Arial"/>
            </a:endParaRPr>
          </a:p>
          <a:p>
            <a:pPr marL="228600" lvl="0" indent="-228600" algn="l" rtl="0">
              <a:lnSpc>
                <a:spcPct val="100000"/>
              </a:lnSpc>
              <a:spcBef>
                <a:spcPts val="0"/>
              </a:spcBef>
              <a:spcAft>
                <a:spcPts val="0"/>
              </a:spcAft>
              <a:buClr>
                <a:schemeClr val="dk1"/>
              </a:buClr>
              <a:buSzPts val="2400"/>
              <a:buChar char="•"/>
            </a:pPr>
            <a:r>
              <a:rPr lang="en-US" sz="2400">
                <a:latin typeface="Arial"/>
                <a:ea typeface="Arial"/>
                <a:cs typeface="Arial"/>
                <a:sym typeface="Arial"/>
              </a:rPr>
              <a:t> Continuous one-on-one support in labor is associated with decreased use of pain medication, fewer cesarean and operative deliveries, and shorter labors</a:t>
            </a:r>
            <a:endParaRPr>
              <a:latin typeface="Arial"/>
              <a:ea typeface="Arial"/>
              <a:cs typeface="Arial"/>
              <a:sym typeface="Arial"/>
            </a:endParaRPr>
          </a:p>
          <a:p>
            <a:pPr marL="228600" lvl="0" indent="-76200" algn="l" rtl="0">
              <a:lnSpc>
                <a:spcPct val="100000"/>
              </a:lnSpc>
              <a:spcBef>
                <a:spcPts val="0"/>
              </a:spcBef>
              <a:spcAft>
                <a:spcPts val="0"/>
              </a:spcAft>
              <a:buClr>
                <a:schemeClr val="dk1"/>
              </a:buClr>
              <a:buSzPts val="2400"/>
              <a:buNone/>
            </a:pPr>
            <a:endParaRPr sz="2400">
              <a:latin typeface="Arial"/>
              <a:ea typeface="Arial"/>
              <a:cs typeface="Arial"/>
              <a:sym typeface="Arial"/>
            </a:endParaRPr>
          </a:p>
          <a:p>
            <a:pPr marL="228600" lvl="0" indent="-228600" algn="l" rtl="0">
              <a:lnSpc>
                <a:spcPct val="100000"/>
              </a:lnSpc>
              <a:spcBef>
                <a:spcPts val="0"/>
              </a:spcBef>
              <a:spcAft>
                <a:spcPts val="0"/>
              </a:spcAft>
              <a:buClr>
                <a:schemeClr val="dk1"/>
              </a:buClr>
              <a:buSzPts val="2400"/>
              <a:buChar char="•"/>
            </a:pPr>
            <a:r>
              <a:rPr lang="en-US" sz="2400">
                <a:latin typeface="Arial"/>
                <a:ea typeface="Arial"/>
                <a:cs typeface="Arial"/>
                <a:sym typeface="Arial"/>
              </a:rPr>
              <a:t> Women with continuous labor support report fewer negative birth experiences</a:t>
            </a: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endParaRPr>
              <a:latin typeface="Arial"/>
              <a:ea typeface="Arial"/>
              <a:cs typeface="Arial"/>
              <a:sym typeface="Arial"/>
            </a:endParaRPr>
          </a:p>
        </p:txBody>
      </p:sp>
      <p:pic>
        <p:nvPicPr>
          <p:cNvPr id="329" name="Google Shape;329;p47"/>
          <p:cNvPicPr preferRelativeResize="0"/>
          <p:nvPr/>
        </p:nvPicPr>
        <p:blipFill rotWithShape="1">
          <a:blip r:embed="rId3">
            <a:alphaModFix/>
          </a:blip>
          <a:srcRect/>
          <a:stretch/>
        </p:blipFill>
        <p:spPr>
          <a:xfrm>
            <a:off x="1588915" y="67867"/>
            <a:ext cx="847898" cy="815315"/>
          </a:xfrm>
          <a:prstGeom prst="rect">
            <a:avLst/>
          </a:prstGeom>
          <a:noFill/>
          <a:ln>
            <a:noFill/>
          </a:ln>
        </p:spPr>
      </p:pic>
      <p:sp>
        <p:nvSpPr>
          <p:cNvPr id="330" name="Google Shape;330;p47"/>
          <p:cNvSpPr/>
          <p:nvPr/>
        </p:nvSpPr>
        <p:spPr>
          <a:xfrm>
            <a:off x="2436813" y="67867"/>
            <a:ext cx="10764837"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i="0" u="none" strike="noStrike" cap="none">
                <a:solidFill>
                  <a:srgbClr val="000000"/>
                </a:solidFill>
              </a:rPr>
              <a:t>Labor Support Evidence Summary</a:t>
            </a:r>
            <a:endParaRPr sz="3600" i="0" u="none" strike="noStrike" cap="none">
              <a:solidFill>
                <a:schemeClr val="dk1"/>
              </a:solidFill>
            </a:endParaRPr>
          </a:p>
        </p:txBody>
      </p:sp>
      <p:sp>
        <p:nvSpPr>
          <p:cNvPr id="331" name="Google Shape;331;p47"/>
          <p:cNvSpPr/>
          <p:nvPr/>
        </p:nvSpPr>
        <p:spPr>
          <a:xfrm>
            <a:off x="8918846" y="4995863"/>
            <a:ext cx="494046"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iStock/staticnak1983</a:t>
            </a:r>
            <a:endParaRPr sz="1400" b="0" i="0" u="none" strike="noStrike" cap="none">
              <a:solidFill>
                <a:srgbClr val="000000"/>
              </a:solidFill>
              <a:latin typeface="Arial"/>
              <a:ea typeface="Arial"/>
              <a:cs typeface="Arial"/>
              <a:sym typeface="Arial"/>
            </a:endParaRPr>
          </a:p>
        </p:txBody>
      </p:sp>
      <p:pic>
        <p:nvPicPr>
          <p:cNvPr id="332" name="Google Shape;332;p47" descr="A picture containing person, girl, woman, indoor&#10;&#10;Description automatically generated"/>
          <p:cNvPicPr preferRelativeResize="0"/>
          <p:nvPr/>
        </p:nvPicPr>
        <p:blipFill rotWithShape="1">
          <a:blip r:embed="rId4">
            <a:alphaModFix/>
          </a:blip>
          <a:srcRect/>
          <a:stretch/>
        </p:blipFill>
        <p:spPr>
          <a:xfrm>
            <a:off x="6496601" y="1431235"/>
            <a:ext cx="5338535" cy="356462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8"/>
          <p:cNvSpPr txBox="1">
            <a:spLocks noGrp="1"/>
          </p:cNvSpPr>
          <p:nvPr>
            <p:ph type="body" idx="1"/>
          </p:nvPr>
        </p:nvSpPr>
        <p:spPr>
          <a:xfrm>
            <a:off x="1490080" y="1032316"/>
            <a:ext cx="8945700" cy="47934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600"/>
              <a:buNone/>
            </a:pPr>
            <a:r>
              <a:rPr lang="en-US" sz="2600">
                <a:latin typeface="Arial"/>
                <a:ea typeface="Arial"/>
                <a:cs typeface="Arial"/>
                <a:sym typeface="Arial"/>
              </a:rPr>
              <a:t>Offer women access to expert labor support professionals such as doulas, and encourage women to seek their support during labor</a:t>
            </a:r>
            <a:endParaRPr>
              <a:latin typeface="Arial"/>
              <a:ea typeface="Arial"/>
              <a:cs typeface="Arial"/>
              <a:sym typeface="Arial"/>
            </a:endParaRPr>
          </a:p>
          <a:p>
            <a:pPr marL="0" lvl="0" indent="0" algn="l" rtl="0">
              <a:lnSpc>
                <a:spcPct val="80000"/>
              </a:lnSpc>
              <a:spcBef>
                <a:spcPts val="1000"/>
              </a:spcBef>
              <a:spcAft>
                <a:spcPts val="0"/>
              </a:spcAft>
              <a:buClr>
                <a:schemeClr val="dk1"/>
              </a:buClr>
              <a:buSzPts val="2600"/>
              <a:buNone/>
            </a:pPr>
            <a:endParaRPr sz="2600">
              <a:latin typeface="Arial"/>
              <a:ea typeface="Arial"/>
              <a:cs typeface="Arial"/>
              <a:sym typeface="Arial"/>
            </a:endParaRPr>
          </a:p>
          <a:p>
            <a:pPr marL="0" lvl="0" indent="0" algn="l" rtl="0">
              <a:lnSpc>
                <a:spcPct val="80000"/>
              </a:lnSpc>
              <a:spcBef>
                <a:spcPts val="1000"/>
              </a:spcBef>
              <a:spcAft>
                <a:spcPts val="0"/>
              </a:spcAft>
              <a:buClr>
                <a:schemeClr val="dk1"/>
              </a:buClr>
              <a:buSzPts val="2600"/>
              <a:buNone/>
            </a:pPr>
            <a:r>
              <a:rPr lang="en-US" sz="2600">
                <a:latin typeface="Arial"/>
                <a:ea typeface="Arial"/>
                <a:cs typeface="Arial"/>
                <a:sym typeface="Arial"/>
              </a:rPr>
              <a:t>Whenever possible, provide one-on-one nursing care as the standard for women in labor</a:t>
            </a:r>
            <a:endParaRPr>
              <a:latin typeface="Arial"/>
              <a:ea typeface="Arial"/>
              <a:cs typeface="Arial"/>
              <a:sym typeface="Arial"/>
            </a:endParaRPr>
          </a:p>
          <a:p>
            <a:pPr marL="0" lvl="0" indent="0" algn="l" rtl="0">
              <a:lnSpc>
                <a:spcPct val="80000"/>
              </a:lnSpc>
              <a:spcBef>
                <a:spcPts val="1000"/>
              </a:spcBef>
              <a:spcAft>
                <a:spcPts val="0"/>
              </a:spcAft>
              <a:buClr>
                <a:schemeClr val="dk1"/>
              </a:buClr>
              <a:buSzPts val="2600"/>
              <a:buNone/>
            </a:pPr>
            <a:endParaRPr sz="2600">
              <a:latin typeface="Arial"/>
              <a:ea typeface="Arial"/>
              <a:cs typeface="Arial"/>
              <a:sym typeface="Arial"/>
            </a:endParaRPr>
          </a:p>
          <a:p>
            <a:pPr marL="0" lvl="0" indent="0" algn="l" rtl="0">
              <a:lnSpc>
                <a:spcPct val="80000"/>
              </a:lnSpc>
              <a:spcBef>
                <a:spcPts val="1000"/>
              </a:spcBef>
              <a:spcAft>
                <a:spcPts val="0"/>
              </a:spcAft>
              <a:buClr>
                <a:schemeClr val="dk1"/>
              </a:buClr>
              <a:buSzPts val="2600"/>
              <a:buNone/>
            </a:pPr>
            <a:r>
              <a:rPr lang="en-US" sz="2600">
                <a:latin typeface="Arial"/>
                <a:ea typeface="Arial"/>
                <a:cs typeface="Arial"/>
                <a:sym typeface="Arial"/>
              </a:rPr>
              <a:t>Educate families about the evidence recommending continuous labor support</a:t>
            </a:r>
            <a:endParaRPr>
              <a:latin typeface="Arial"/>
              <a:ea typeface="Arial"/>
              <a:cs typeface="Arial"/>
              <a:sym typeface="Arial"/>
            </a:endParaRPr>
          </a:p>
          <a:p>
            <a:pPr marL="0" lvl="0" indent="0" algn="l" rtl="0">
              <a:lnSpc>
                <a:spcPct val="80000"/>
              </a:lnSpc>
              <a:spcBef>
                <a:spcPts val="1000"/>
              </a:spcBef>
              <a:spcAft>
                <a:spcPts val="0"/>
              </a:spcAft>
              <a:buClr>
                <a:schemeClr val="dk1"/>
              </a:buClr>
              <a:buSzPts val="2600"/>
              <a:buNone/>
            </a:pPr>
            <a:endParaRPr sz="2600">
              <a:latin typeface="Arial"/>
              <a:ea typeface="Arial"/>
              <a:cs typeface="Arial"/>
              <a:sym typeface="Arial"/>
            </a:endParaRPr>
          </a:p>
          <a:p>
            <a:pPr marL="0" lvl="0" indent="0" algn="l" rtl="0">
              <a:lnSpc>
                <a:spcPct val="80000"/>
              </a:lnSpc>
              <a:spcBef>
                <a:spcPts val="1000"/>
              </a:spcBef>
              <a:spcAft>
                <a:spcPts val="0"/>
              </a:spcAft>
              <a:buClr>
                <a:schemeClr val="dk1"/>
              </a:buClr>
              <a:buSzPts val="2600"/>
              <a:buNone/>
            </a:pPr>
            <a:r>
              <a:rPr lang="en-US" sz="2600">
                <a:latin typeface="Arial"/>
                <a:ea typeface="Arial"/>
                <a:cs typeface="Arial"/>
                <a:sym typeface="Arial"/>
              </a:rPr>
              <a:t>Supportive care during labor includes continuous emotional support, use of comfort measures, providing accurate information, and advocating for the laboring woman</a:t>
            </a:r>
            <a:endParaRPr>
              <a:latin typeface="Arial"/>
              <a:ea typeface="Arial"/>
              <a:cs typeface="Arial"/>
              <a:sym typeface="Arial"/>
            </a:endParaRPr>
          </a:p>
          <a:p>
            <a:pPr marL="228600" lvl="0" indent="-50800" algn="l" rtl="0">
              <a:lnSpc>
                <a:spcPct val="80000"/>
              </a:lnSpc>
              <a:spcBef>
                <a:spcPts val="1000"/>
              </a:spcBef>
              <a:spcAft>
                <a:spcPts val="0"/>
              </a:spcAft>
              <a:buClr>
                <a:schemeClr val="dk1"/>
              </a:buClr>
              <a:buSzPts val="2800"/>
              <a:buNone/>
            </a:pPr>
            <a:endParaRPr/>
          </a:p>
        </p:txBody>
      </p:sp>
      <p:sp>
        <p:nvSpPr>
          <p:cNvPr id="338" name="Google Shape;338;p48"/>
          <p:cNvSpPr txBox="1">
            <a:spLocks noGrp="1"/>
          </p:cNvSpPr>
          <p:nvPr>
            <p:ph type="title"/>
          </p:nvPr>
        </p:nvSpPr>
        <p:spPr>
          <a:xfrm>
            <a:off x="803366" y="1"/>
            <a:ext cx="10319100" cy="85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Pearls in Action</a:t>
            </a:r>
            <a:endParaRPr>
              <a:latin typeface="Arial"/>
              <a:ea typeface="Arial"/>
              <a:cs typeface="Arial"/>
              <a:sym typeface="Arial"/>
            </a:endParaRPr>
          </a:p>
        </p:txBody>
      </p:sp>
      <p:pic>
        <p:nvPicPr>
          <p:cNvPr id="339" name="Google Shape;339;p48"/>
          <p:cNvPicPr preferRelativeResize="0"/>
          <p:nvPr/>
        </p:nvPicPr>
        <p:blipFill rotWithShape="1">
          <a:blip r:embed="rId3">
            <a:alphaModFix/>
          </a:blip>
          <a:srcRect/>
          <a:stretch/>
        </p:blipFill>
        <p:spPr>
          <a:xfrm>
            <a:off x="670215" y="1102235"/>
            <a:ext cx="729002" cy="673859"/>
          </a:xfrm>
          <a:prstGeom prst="rect">
            <a:avLst/>
          </a:prstGeom>
          <a:noFill/>
          <a:ln>
            <a:noFill/>
          </a:ln>
        </p:spPr>
      </p:pic>
      <p:pic>
        <p:nvPicPr>
          <p:cNvPr id="340" name="Google Shape;340;p48"/>
          <p:cNvPicPr preferRelativeResize="0"/>
          <p:nvPr/>
        </p:nvPicPr>
        <p:blipFill rotWithShape="1">
          <a:blip r:embed="rId3">
            <a:alphaModFix/>
          </a:blip>
          <a:srcRect/>
          <a:stretch/>
        </p:blipFill>
        <p:spPr>
          <a:xfrm>
            <a:off x="670215" y="2278651"/>
            <a:ext cx="729002" cy="673859"/>
          </a:xfrm>
          <a:prstGeom prst="rect">
            <a:avLst/>
          </a:prstGeom>
          <a:noFill/>
          <a:ln>
            <a:noFill/>
          </a:ln>
        </p:spPr>
      </p:pic>
      <p:pic>
        <p:nvPicPr>
          <p:cNvPr id="341" name="Google Shape;341;p48"/>
          <p:cNvPicPr preferRelativeResize="0"/>
          <p:nvPr/>
        </p:nvPicPr>
        <p:blipFill rotWithShape="1">
          <a:blip r:embed="rId3">
            <a:alphaModFix/>
          </a:blip>
          <a:srcRect/>
          <a:stretch/>
        </p:blipFill>
        <p:spPr>
          <a:xfrm>
            <a:off x="670215" y="3489202"/>
            <a:ext cx="729002" cy="673859"/>
          </a:xfrm>
          <a:prstGeom prst="rect">
            <a:avLst/>
          </a:prstGeom>
          <a:noFill/>
          <a:ln>
            <a:noFill/>
          </a:ln>
        </p:spPr>
      </p:pic>
      <p:pic>
        <p:nvPicPr>
          <p:cNvPr id="342" name="Google Shape;342;p48"/>
          <p:cNvPicPr preferRelativeResize="0"/>
          <p:nvPr/>
        </p:nvPicPr>
        <p:blipFill rotWithShape="1">
          <a:blip r:embed="rId3">
            <a:alphaModFix/>
          </a:blip>
          <a:srcRect/>
          <a:stretch/>
        </p:blipFill>
        <p:spPr>
          <a:xfrm>
            <a:off x="670215" y="4744976"/>
            <a:ext cx="729002" cy="67385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9"/>
          <p:cNvSpPr txBox="1">
            <a:spLocks noGrp="1"/>
          </p:cNvSpPr>
          <p:nvPr>
            <p:ph type="title"/>
          </p:nvPr>
        </p:nvSpPr>
        <p:spPr>
          <a:xfrm>
            <a:off x="2451735" y="1656401"/>
            <a:ext cx="9591673" cy="256267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5400">
                <a:latin typeface="Arial"/>
                <a:ea typeface="Arial"/>
                <a:cs typeface="Arial"/>
                <a:sym typeface="Arial"/>
              </a:rPr>
              <a:t>Do not rupture membranes routinely</a:t>
            </a:r>
            <a:endParaRPr>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0"/>
          <p:cNvSpPr txBox="1">
            <a:spLocks noGrp="1"/>
          </p:cNvSpPr>
          <p:nvPr>
            <p:ph type="body" idx="1"/>
          </p:nvPr>
        </p:nvSpPr>
        <p:spPr>
          <a:xfrm>
            <a:off x="921356" y="1265648"/>
            <a:ext cx="10230328" cy="463010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600"/>
              <a:buChar char="•"/>
            </a:pPr>
            <a:r>
              <a:rPr lang="en-US" sz="2600">
                <a:latin typeface="Garamond"/>
                <a:ea typeface="Garamond"/>
                <a:cs typeface="Garamond"/>
                <a:sym typeface="Garamond"/>
              </a:rPr>
              <a:t> </a:t>
            </a:r>
            <a:r>
              <a:rPr lang="en-US" sz="2400">
                <a:latin typeface="Arial"/>
                <a:ea typeface="Arial"/>
                <a:cs typeface="Arial"/>
                <a:sym typeface="Arial"/>
              </a:rPr>
              <a:t>Evidence does not support routinely rupturing the membranes during spontaneous labors of healthy women</a:t>
            </a:r>
            <a:endParaRPr sz="2400">
              <a:latin typeface="Arial"/>
              <a:ea typeface="Arial"/>
              <a:cs typeface="Arial"/>
              <a:sym typeface="Arial"/>
            </a:endParaRPr>
          </a:p>
          <a:p>
            <a:pPr marL="228600" lvl="0" indent="-63500" algn="l" rtl="0">
              <a:lnSpc>
                <a:spcPct val="100000"/>
              </a:lnSpc>
              <a:spcBef>
                <a:spcPts val="0"/>
              </a:spcBef>
              <a:spcAft>
                <a:spcPts val="0"/>
              </a:spcAft>
              <a:buClr>
                <a:schemeClr val="dk1"/>
              </a:buClr>
              <a:buSzPts val="2600"/>
              <a:buNone/>
            </a:pPr>
            <a:endParaRPr sz="2400">
              <a:latin typeface="Arial"/>
              <a:ea typeface="Arial"/>
              <a:cs typeface="Arial"/>
              <a:sym typeface="Arial"/>
            </a:endParaRPr>
          </a:p>
          <a:p>
            <a:pPr marL="228600" lvl="0" indent="-215900" algn="l" rtl="0">
              <a:lnSpc>
                <a:spcPct val="100000"/>
              </a:lnSpc>
              <a:spcBef>
                <a:spcPts val="0"/>
              </a:spcBef>
              <a:spcAft>
                <a:spcPts val="0"/>
              </a:spcAft>
              <a:buClr>
                <a:schemeClr val="dk1"/>
              </a:buClr>
              <a:buSzPts val="2400"/>
              <a:buChar char="•"/>
            </a:pPr>
            <a:r>
              <a:rPr lang="en-US" sz="2400">
                <a:latin typeface="Arial"/>
                <a:ea typeface="Arial"/>
                <a:cs typeface="Arial"/>
                <a:sym typeface="Arial"/>
              </a:rPr>
              <a:t> The majority of women will experience the spontaneous rupture of the membranes as the fetus descends into the pelvis, if not before</a:t>
            </a:r>
            <a:endParaRPr sz="2400">
              <a:latin typeface="Arial"/>
              <a:ea typeface="Arial"/>
              <a:cs typeface="Arial"/>
              <a:sym typeface="Arial"/>
            </a:endParaRPr>
          </a:p>
          <a:p>
            <a:pPr marL="228600" lvl="0" indent="-63500" algn="l" rtl="0">
              <a:lnSpc>
                <a:spcPct val="100000"/>
              </a:lnSpc>
              <a:spcBef>
                <a:spcPts val="0"/>
              </a:spcBef>
              <a:spcAft>
                <a:spcPts val="0"/>
              </a:spcAft>
              <a:buClr>
                <a:schemeClr val="dk1"/>
              </a:buClr>
              <a:buSzPts val="2600"/>
              <a:buNone/>
            </a:pPr>
            <a:endParaRPr sz="2400">
              <a:latin typeface="Arial"/>
              <a:ea typeface="Arial"/>
              <a:cs typeface="Arial"/>
              <a:sym typeface="Arial"/>
            </a:endParaRPr>
          </a:p>
          <a:p>
            <a:pPr marL="228600" lvl="0" indent="-215900" algn="l" rtl="0">
              <a:lnSpc>
                <a:spcPct val="100000"/>
              </a:lnSpc>
              <a:spcBef>
                <a:spcPts val="0"/>
              </a:spcBef>
              <a:spcAft>
                <a:spcPts val="0"/>
              </a:spcAft>
              <a:buClr>
                <a:schemeClr val="dk1"/>
              </a:buClr>
              <a:buSzPts val="2400"/>
              <a:buChar char="•"/>
            </a:pPr>
            <a:r>
              <a:rPr lang="en-US" sz="2400">
                <a:latin typeface="Arial"/>
                <a:ea typeface="Arial"/>
                <a:cs typeface="Arial"/>
                <a:sym typeface="Arial"/>
              </a:rPr>
              <a:t> AROM is not consistently associated with shorter duration of the first stage of labor</a:t>
            </a:r>
            <a:endParaRPr sz="2400">
              <a:latin typeface="Arial"/>
              <a:ea typeface="Arial"/>
              <a:cs typeface="Arial"/>
              <a:sym typeface="Arial"/>
            </a:endParaRPr>
          </a:p>
          <a:p>
            <a:pPr marL="228600" lvl="0" indent="-63500" algn="l" rtl="0">
              <a:lnSpc>
                <a:spcPct val="100000"/>
              </a:lnSpc>
              <a:spcBef>
                <a:spcPts val="0"/>
              </a:spcBef>
              <a:spcAft>
                <a:spcPts val="0"/>
              </a:spcAft>
              <a:buClr>
                <a:schemeClr val="dk1"/>
              </a:buClr>
              <a:buSzPts val="2600"/>
              <a:buNone/>
            </a:pPr>
            <a:endParaRPr sz="2400">
              <a:latin typeface="Arial"/>
              <a:ea typeface="Arial"/>
              <a:cs typeface="Arial"/>
              <a:sym typeface="Arial"/>
            </a:endParaRPr>
          </a:p>
          <a:p>
            <a:pPr marL="228600" lvl="0" indent="-228600" algn="l" rtl="0">
              <a:lnSpc>
                <a:spcPct val="100000"/>
              </a:lnSpc>
              <a:spcBef>
                <a:spcPts val="0"/>
              </a:spcBef>
              <a:spcAft>
                <a:spcPts val="0"/>
              </a:spcAft>
              <a:buClr>
                <a:schemeClr val="dk1"/>
              </a:buClr>
              <a:buSzPts val="2600"/>
              <a:buChar char="•"/>
            </a:pPr>
            <a:r>
              <a:rPr lang="en-US" sz="2400">
                <a:latin typeface="Arial"/>
                <a:ea typeface="Arial"/>
                <a:cs typeface="Arial"/>
                <a:sym typeface="Arial"/>
              </a:rPr>
              <a:t> AROM is associated with increased risk of umbilical cord prolapse and fetal heart rate abnormalities, as well as a possible increased risk of cesarean birth</a:t>
            </a:r>
            <a:endParaRPr sz="2400">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latin typeface="Arial"/>
              <a:ea typeface="Arial"/>
              <a:cs typeface="Arial"/>
              <a:sym typeface="Arial"/>
            </a:endParaRPr>
          </a:p>
        </p:txBody>
      </p:sp>
      <p:sp>
        <p:nvSpPr>
          <p:cNvPr id="354" name="Google Shape;354;p50"/>
          <p:cNvSpPr txBox="1">
            <a:spLocks noGrp="1"/>
          </p:cNvSpPr>
          <p:nvPr>
            <p:ph type="title"/>
          </p:nvPr>
        </p:nvSpPr>
        <p:spPr>
          <a:xfrm>
            <a:off x="2285328" y="-1"/>
            <a:ext cx="10230328" cy="9155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aramond"/>
              <a:buNone/>
            </a:pPr>
            <a:r>
              <a:rPr lang="en-US" sz="3600">
                <a:latin typeface="Arial"/>
                <a:ea typeface="Arial"/>
                <a:cs typeface="Arial"/>
                <a:sym typeface="Arial"/>
              </a:rPr>
              <a:t>Intact Membranes Evidence Summary</a:t>
            </a:r>
            <a:endParaRPr sz="3600">
              <a:latin typeface="Arial"/>
              <a:ea typeface="Arial"/>
              <a:cs typeface="Arial"/>
              <a:sym typeface="Arial"/>
            </a:endParaRPr>
          </a:p>
        </p:txBody>
      </p:sp>
      <p:pic>
        <p:nvPicPr>
          <p:cNvPr id="355" name="Google Shape;355;p50"/>
          <p:cNvPicPr preferRelativeResize="0"/>
          <p:nvPr/>
        </p:nvPicPr>
        <p:blipFill rotWithShape="1">
          <a:blip r:embed="rId3">
            <a:alphaModFix/>
          </a:blip>
          <a:srcRect/>
          <a:stretch/>
        </p:blipFill>
        <p:spPr>
          <a:xfrm>
            <a:off x="1240882" y="50103"/>
            <a:ext cx="847898" cy="81531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1"/>
          <p:cNvSpPr txBox="1">
            <a:spLocks noGrp="1"/>
          </p:cNvSpPr>
          <p:nvPr>
            <p:ph type="body" idx="1"/>
          </p:nvPr>
        </p:nvSpPr>
        <p:spPr>
          <a:xfrm>
            <a:off x="838200" y="1058779"/>
            <a:ext cx="5154976" cy="5118184"/>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latin typeface="Arial"/>
                <a:ea typeface="Arial"/>
                <a:cs typeface="Arial"/>
                <a:sym typeface="Arial"/>
              </a:rPr>
              <a:t>Reserve amniotomy for abnormal labor requiring internal monitoring.</a:t>
            </a:r>
            <a:r>
              <a:rPr lang="en-US">
                <a:latin typeface="Garamond"/>
                <a:ea typeface="Garamond"/>
                <a:cs typeface="Garamond"/>
                <a:sym typeface="Garamond"/>
              </a:rPr>
              <a:t> </a:t>
            </a: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361" name="Google Shape;361;p51"/>
          <p:cNvSpPr txBox="1">
            <a:spLocks noGrp="1"/>
          </p:cNvSpPr>
          <p:nvPr>
            <p:ph type="title"/>
          </p:nvPr>
        </p:nvSpPr>
        <p:spPr>
          <a:xfrm>
            <a:off x="1034716" y="1"/>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entury Schoolbook"/>
              <a:buNone/>
            </a:pPr>
            <a:br>
              <a:rPr lang="en-US" sz="3600"/>
            </a:br>
            <a:r>
              <a:rPr lang="en-US" sz="3600">
                <a:latin typeface="Arial"/>
                <a:ea typeface="Arial"/>
                <a:cs typeface="Arial"/>
                <a:sym typeface="Arial"/>
              </a:rPr>
              <a:t>Pearls in Action</a:t>
            </a:r>
            <a:br>
              <a:rPr lang="en-US" sz="3600"/>
            </a:br>
            <a:endParaRPr sz="3600"/>
          </a:p>
        </p:txBody>
      </p:sp>
      <p:pic>
        <p:nvPicPr>
          <p:cNvPr id="362" name="Google Shape;362;p51"/>
          <p:cNvPicPr preferRelativeResize="0"/>
          <p:nvPr/>
        </p:nvPicPr>
        <p:blipFill rotWithShape="1">
          <a:blip r:embed="rId3">
            <a:alphaModFix/>
          </a:blip>
          <a:srcRect/>
          <a:stretch/>
        </p:blipFill>
        <p:spPr>
          <a:xfrm>
            <a:off x="109198" y="2755141"/>
            <a:ext cx="729002" cy="673859"/>
          </a:xfrm>
          <a:prstGeom prst="rect">
            <a:avLst/>
          </a:prstGeom>
          <a:noFill/>
          <a:ln>
            <a:noFill/>
          </a:ln>
        </p:spPr>
      </p:pic>
      <p:pic>
        <p:nvPicPr>
          <p:cNvPr id="363" name="Google Shape;363;p51"/>
          <p:cNvPicPr preferRelativeResize="0"/>
          <p:nvPr/>
        </p:nvPicPr>
        <p:blipFill rotWithShape="1">
          <a:blip r:embed="rId4">
            <a:alphaModFix/>
          </a:blip>
          <a:srcRect/>
          <a:stretch/>
        </p:blipFill>
        <p:spPr>
          <a:xfrm>
            <a:off x="6765544" y="1615440"/>
            <a:ext cx="3983736" cy="3708400"/>
          </a:xfrm>
          <a:prstGeom prst="rect">
            <a:avLst/>
          </a:prstGeom>
          <a:noFill/>
          <a:ln>
            <a:noFill/>
          </a:ln>
        </p:spPr>
      </p:pic>
      <p:pic>
        <p:nvPicPr>
          <p:cNvPr id="364" name="Google Shape;364;p51"/>
          <p:cNvPicPr preferRelativeResize="0"/>
          <p:nvPr/>
        </p:nvPicPr>
        <p:blipFill rotWithShape="1">
          <a:blip r:embed="rId5">
            <a:alphaModFix/>
          </a:blip>
          <a:srcRect/>
          <a:stretch/>
        </p:blipFill>
        <p:spPr>
          <a:xfrm>
            <a:off x="6337268" y="1615440"/>
            <a:ext cx="4840288" cy="3897086"/>
          </a:xfrm>
          <a:prstGeom prst="rect">
            <a:avLst/>
          </a:prstGeom>
          <a:noFill/>
          <a:ln>
            <a:noFill/>
          </a:ln>
        </p:spPr>
      </p:pic>
      <p:sp>
        <p:nvSpPr>
          <p:cNvPr id="365" name="Google Shape;365;p51"/>
          <p:cNvSpPr/>
          <p:nvPr/>
        </p:nvSpPr>
        <p:spPr>
          <a:xfrm>
            <a:off x="8757412" y="5512526"/>
            <a:ext cx="420308"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istock/AzmanL</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2"/>
          <p:cNvSpPr txBox="1">
            <a:spLocks noGrp="1"/>
          </p:cNvSpPr>
          <p:nvPr>
            <p:ph type="title"/>
          </p:nvPr>
        </p:nvSpPr>
        <p:spPr>
          <a:xfrm>
            <a:off x="2544897" y="0"/>
            <a:ext cx="9223661" cy="4546947"/>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4000"/>
              <a:buFont typeface="Garamond"/>
              <a:buNone/>
            </a:pPr>
            <a:br>
              <a:rPr lang="en-US" sz="4000">
                <a:latin typeface="Garamond"/>
                <a:ea typeface="Garamond"/>
                <a:cs typeface="Garamond"/>
                <a:sym typeface="Garamond"/>
              </a:rPr>
            </a:br>
            <a:r>
              <a:rPr lang="en-US" sz="3600">
                <a:latin typeface="Arial"/>
                <a:ea typeface="Arial"/>
                <a:cs typeface="Arial"/>
                <a:sym typeface="Arial"/>
              </a:rPr>
              <a:t>Individualize second-stage management to: (1) support self-directed open-glottis pushing; </a:t>
            </a:r>
            <a:br>
              <a:rPr lang="en-US" sz="3600">
                <a:latin typeface="Arial"/>
                <a:ea typeface="Arial"/>
                <a:cs typeface="Arial"/>
                <a:sym typeface="Arial"/>
              </a:rPr>
            </a:br>
            <a:r>
              <a:rPr lang="en-US" sz="3600">
                <a:latin typeface="Arial"/>
                <a:ea typeface="Arial"/>
                <a:cs typeface="Arial"/>
                <a:sym typeface="Arial"/>
              </a:rPr>
              <a:t>(2) an initial period of passive descent in the absence of an urge to push </a:t>
            </a:r>
            <a:endParaRPr sz="3600">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3"/>
          <p:cNvSpPr txBox="1">
            <a:spLocks noGrp="1"/>
          </p:cNvSpPr>
          <p:nvPr>
            <p:ph type="title"/>
          </p:nvPr>
        </p:nvSpPr>
        <p:spPr>
          <a:xfrm>
            <a:off x="2617332" y="0"/>
            <a:ext cx="10319084" cy="8572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aramond"/>
              <a:buNone/>
            </a:pPr>
            <a:r>
              <a:rPr lang="en-US" sz="3600">
                <a:latin typeface="Arial"/>
                <a:ea typeface="Arial"/>
                <a:cs typeface="Arial"/>
                <a:sym typeface="Arial"/>
              </a:rPr>
              <a:t>Second Stage Evidence Summary</a:t>
            </a:r>
            <a:endParaRPr sz="3600">
              <a:latin typeface="Arial"/>
              <a:ea typeface="Arial"/>
              <a:cs typeface="Arial"/>
              <a:sym typeface="Arial"/>
            </a:endParaRPr>
          </a:p>
        </p:txBody>
      </p:sp>
      <p:pic>
        <p:nvPicPr>
          <p:cNvPr id="377" name="Google Shape;377;p53" descr="PEARLS 2014 FINAL58.jpg"/>
          <p:cNvPicPr preferRelativeResize="0"/>
          <p:nvPr/>
        </p:nvPicPr>
        <p:blipFill rotWithShape="1">
          <a:blip r:embed="rId3">
            <a:alphaModFix/>
          </a:blip>
          <a:srcRect l="7425" t="25697" r="36268" b="16688"/>
          <a:stretch/>
        </p:blipFill>
        <p:spPr>
          <a:xfrm>
            <a:off x="7345724" y="1398688"/>
            <a:ext cx="4588875" cy="3624630"/>
          </a:xfrm>
          <a:prstGeom prst="rect">
            <a:avLst/>
          </a:prstGeom>
          <a:noFill/>
          <a:ln>
            <a:noFill/>
          </a:ln>
        </p:spPr>
      </p:pic>
      <p:sp>
        <p:nvSpPr>
          <p:cNvPr id="378" name="Google Shape;378;p53"/>
          <p:cNvSpPr txBox="1">
            <a:spLocks noGrp="1"/>
          </p:cNvSpPr>
          <p:nvPr>
            <p:ph type="body" idx="1"/>
          </p:nvPr>
        </p:nvSpPr>
        <p:spPr>
          <a:xfrm>
            <a:off x="404446" y="1162594"/>
            <a:ext cx="6506308" cy="511818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20"/>
              <a:buChar char="•"/>
            </a:pPr>
            <a:r>
              <a:rPr lang="en-US" sz="2220">
                <a:latin typeface="Garamond"/>
                <a:ea typeface="Garamond"/>
                <a:cs typeface="Garamond"/>
                <a:sym typeface="Garamond"/>
              </a:rPr>
              <a:t> </a:t>
            </a:r>
            <a:r>
              <a:rPr lang="en-US" sz="2000">
                <a:latin typeface="Arial"/>
                <a:ea typeface="Arial"/>
                <a:cs typeface="Arial"/>
                <a:sym typeface="Arial"/>
              </a:rPr>
              <a:t>Encourage spontaneous expulsive efforts with open-glottis pushing</a:t>
            </a:r>
            <a:endParaRPr sz="2000">
              <a:latin typeface="Arial"/>
              <a:ea typeface="Arial"/>
              <a:cs typeface="Arial"/>
              <a:sym typeface="Arial"/>
            </a:endParaRPr>
          </a:p>
          <a:p>
            <a:pPr marL="228600" lvl="0" indent="-87629" algn="l" rtl="0">
              <a:lnSpc>
                <a:spcPct val="90000"/>
              </a:lnSpc>
              <a:spcBef>
                <a:spcPts val="0"/>
              </a:spcBef>
              <a:spcAft>
                <a:spcPts val="0"/>
              </a:spcAft>
              <a:buClr>
                <a:schemeClr val="dk1"/>
              </a:buClr>
              <a:buSzPts val="2220"/>
              <a:buNone/>
            </a:pPr>
            <a:endParaRPr sz="2000">
              <a:latin typeface="Arial"/>
              <a:ea typeface="Arial"/>
              <a:cs typeface="Arial"/>
              <a:sym typeface="Arial"/>
            </a:endParaRPr>
          </a:p>
          <a:p>
            <a:pPr marL="228600" lvl="0" indent="-214630" algn="l" rtl="0">
              <a:lnSpc>
                <a:spcPct val="90000"/>
              </a:lnSpc>
              <a:spcBef>
                <a:spcPts val="0"/>
              </a:spcBef>
              <a:spcAft>
                <a:spcPts val="0"/>
              </a:spcAft>
              <a:buClr>
                <a:schemeClr val="dk1"/>
              </a:buClr>
              <a:buSzPts val="2000"/>
              <a:buChar char="•"/>
            </a:pPr>
            <a:r>
              <a:rPr lang="en-US" sz="2000">
                <a:latin typeface="Arial"/>
                <a:ea typeface="Arial"/>
                <a:cs typeface="Arial"/>
                <a:sym typeface="Arial"/>
              </a:rPr>
              <a:t> In the absence of an urge, delaying bearing down efforts for 1 – 2 hours is safe</a:t>
            </a:r>
            <a:endParaRPr sz="2000">
              <a:latin typeface="Arial"/>
              <a:ea typeface="Arial"/>
              <a:cs typeface="Arial"/>
              <a:sym typeface="Arial"/>
            </a:endParaRPr>
          </a:p>
          <a:p>
            <a:pPr marL="228600" lvl="0" indent="-87629" algn="l" rtl="0">
              <a:lnSpc>
                <a:spcPct val="90000"/>
              </a:lnSpc>
              <a:spcBef>
                <a:spcPts val="0"/>
              </a:spcBef>
              <a:spcAft>
                <a:spcPts val="0"/>
              </a:spcAft>
              <a:buClr>
                <a:schemeClr val="dk1"/>
              </a:buClr>
              <a:buSzPts val="2220"/>
              <a:buNone/>
            </a:pPr>
            <a:endParaRPr sz="2000">
              <a:latin typeface="Arial"/>
              <a:ea typeface="Arial"/>
              <a:cs typeface="Arial"/>
              <a:sym typeface="Arial"/>
            </a:endParaRPr>
          </a:p>
          <a:p>
            <a:pPr marL="228600" lvl="0" indent="-214630" algn="l" rtl="0">
              <a:lnSpc>
                <a:spcPct val="90000"/>
              </a:lnSpc>
              <a:spcBef>
                <a:spcPts val="0"/>
              </a:spcBef>
              <a:spcAft>
                <a:spcPts val="0"/>
              </a:spcAft>
              <a:buClr>
                <a:schemeClr val="dk1"/>
              </a:buClr>
              <a:buSzPts val="2000"/>
              <a:buChar char="•"/>
            </a:pPr>
            <a:r>
              <a:rPr lang="en-US" sz="2000">
                <a:latin typeface="Arial"/>
                <a:ea typeface="Arial"/>
                <a:cs typeface="Arial"/>
                <a:sym typeface="Arial"/>
              </a:rPr>
              <a:t> With epidurals, women may feel rectal pressure and may have a spontaneous urge to push. However, some women with epidurals experience diminished rectal pressure and need instruction and coaching about how to push effectively </a:t>
            </a:r>
            <a:endParaRPr sz="2000">
              <a:latin typeface="Arial"/>
              <a:ea typeface="Arial"/>
              <a:cs typeface="Arial"/>
              <a:sym typeface="Arial"/>
            </a:endParaRPr>
          </a:p>
          <a:p>
            <a:pPr marL="228600" lvl="0" indent="-87629" algn="l" rtl="0">
              <a:lnSpc>
                <a:spcPct val="90000"/>
              </a:lnSpc>
              <a:spcBef>
                <a:spcPts val="0"/>
              </a:spcBef>
              <a:spcAft>
                <a:spcPts val="0"/>
              </a:spcAft>
              <a:buClr>
                <a:schemeClr val="dk1"/>
              </a:buClr>
              <a:buSzPts val="2220"/>
              <a:buNone/>
            </a:pPr>
            <a:endParaRPr sz="2000">
              <a:latin typeface="Arial"/>
              <a:ea typeface="Arial"/>
              <a:cs typeface="Arial"/>
              <a:sym typeface="Arial"/>
            </a:endParaRPr>
          </a:p>
          <a:p>
            <a:pPr marL="228600" lvl="0" indent="-214630" algn="l" rtl="0">
              <a:lnSpc>
                <a:spcPct val="90000"/>
              </a:lnSpc>
              <a:spcBef>
                <a:spcPts val="0"/>
              </a:spcBef>
              <a:spcAft>
                <a:spcPts val="0"/>
              </a:spcAft>
              <a:buClr>
                <a:schemeClr val="dk1"/>
              </a:buClr>
              <a:buSzPts val="2000"/>
              <a:buChar char="•"/>
            </a:pPr>
            <a:r>
              <a:rPr lang="en-US" sz="2000">
                <a:latin typeface="Arial"/>
                <a:ea typeface="Arial"/>
                <a:cs typeface="Arial"/>
                <a:sym typeface="Arial"/>
              </a:rPr>
              <a:t> Delaying pushing may reduce the overall time of active pushing and increase rates of spontaneous vaginal delivery</a:t>
            </a:r>
            <a:endParaRPr sz="2000">
              <a:latin typeface="Arial"/>
              <a:ea typeface="Arial"/>
              <a:cs typeface="Arial"/>
              <a:sym typeface="Arial"/>
            </a:endParaRPr>
          </a:p>
          <a:p>
            <a:pPr marL="228600" lvl="0" indent="-64135" algn="l" rtl="0">
              <a:lnSpc>
                <a:spcPct val="70000"/>
              </a:lnSpc>
              <a:spcBef>
                <a:spcPts val="1000"/>
              </a:spcBef>
              <a:spcAft>
                <a:spcPts val="0"/>
              </a:spcAft>
              <a:buClr>
                <a:schemeClr val="dk1"/>
              </a:buClr>
              <a:buSzPts val="2590"/>
              <a:buNone/>
            </a:pPr>
            <a:endParaRPr sz="2590"/>
          </a:p>
        </p:txBody>
      </p:sp>
      <p:pic>
        <p:nvPicPr>
          <p:cNvPr id="379" name="Google Shape;379;p53"/>
          <p:cNvPicPr preferRelativeResize="0"/>
          <p:nvPr/>
        </p:nvPicPr>
        <p:blipFill rotWithShape="1">
          <a:blip r:embed="rId4">
            <a:alphaModFix/>
          </a:blip>
          <a:srcRect/>
          <a:stretch/>
        </p:blipFill>
        <p:spPr>
          <a:xfrm>
            <a:off x="1714014" y="41935"/>
            <a:ext cx="847898" cy="815315"/>
          </a:xfrm>
          <a:prstGeom prst="rect">
            <a:avLst/>
          </a:prstGeom>
          <a:noFill/>
          <a:ln>
            <a:noFill/>
          </a:ln>
        </p:spPr>
      </p:pic>
      <p:sp>
        <p:nvSpPr>
          <p:cNvPr id="380" name="Google Shape;380;p53"/>
          <p:cNvSpPr/>
          <p:nvPr/>
        </p:nvSpPr>
        <p:spPr>
          <a:xfrm>
            <a:off x="9145605" y="5023318"/>
            <a:ext cx="790601"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Image by permission of Harriet Hartigan</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4"/>
          <p:cNvSpPr txBox="1">
            <a:spLocks noGrp="1"/>
          </p:cNvSpPr>
          <p:nvPr>
            <p:ph type="body" idx="1"/>
          </p:nvPr>
        </p:nvSpPr>
        <p:spPr>
          <a:xfrm>
            <a:off x="1059048" y="1001575"/>
            <a:ext cx="10074000" cy="5118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600"/>
              <a:buNone/>
            </a:pPr>
            <a:r>
              <a:rPr lang="en-US" sz="2600">
                <a:latin typeface="Arial"/>
                <a:ea typeface="Arial"/>
                <a:cs typeface="Arial"/>
                <a:sym typeface="Arial"/>
              </a:rPr>
              <a:t>A</a:t>
            </a:r>
            <a:r>
              <a:rPr lang="en-US">
                <a:latin typeface="Arial"/>
                <a:ea typeface="Arial"/>
                <a:cs typeface="Arial"/>
                <a:sym typeface="Arial"/>
              </a:rPr>
              <a:t>nticipate and support a lull phase of passive descent (“laboring down”)</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a:latin typeface="Arial"/>
                <a:ea typeface="Arial"/>
                <a:cs typeface="Arial"/>
                <a:sym typeface="Arial"/>
              </a:rPr>
              <a:t>Wait for women to begin spontaneous bearing down efforts</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a:latin typeface="Arial"/>
                <a:ea typeface="Arial"/>
                <a:cs typeface="Arial"/>
                <a:sym typeface="Arial"/>
              </a:rPr>
              <a:t>Provide support and encouragement, not directed pushing </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a:latin typeface="Arial"/>
                <a:ea typeface="Arial"/>
                <a:cs typeface="Arial"/>
                <a:sym typeface="Arial"/>
              </a:rPr>
              <a:t> </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a:latin typeface="Arial"/>
                <a:ea typeface="Arial"/>
                <a:cs typeface="Arial"/>
                <a:sym typeface="Arial"/>
              </a:rPr>
              <a:t>Give women with epidurals extra time to accomplish internal rotation and descent. Supported side-lying positions with fetal back up and uterus supported assists fetal rotation and descent. Avoid turning off the epidural</a:t>
            </a:r>
            <a:endParaRPr>
              <a:latin typeface="Arial"/>
              <a:ea typeface="Arial"/>
              <a:cs typeface="Arial"/>
              <a:sym typeface="Arial"/>
            </a:endParaRPr>
          </a:p>
          <a:p>
            <a:pPr marL="0" lvl="0" indent="0" algn="l" rtl="0">
              <a:lnSpc>
                <a:spcPct val="11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386" name="Google Shape;386;p54"/>
          <p:cNvSpPr txBox="1">
            <a:spLocks noGrp="1"/>
          </p:cNvSpPr>
          <p:nvPr>
            <p:ph type="title"/>
          </p:nvPr>
        </p:nvSpPr>
        <p:spPr>
          <a:xfrm>
            <a:off x="819866" y="1"/>
            <a:ext cx="10319100" cy="85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entury Schoolbook"/>
              <a:buNone/>
            </a:pPr>
            <a:br>
              <a:rPr lang="en-US" sz="3600"/>
            </a:br>
            <a:r>
              <a:rPr lang="en-US" sz="3600">
                <a:latin typeface="Arial"/>
                <a:ea typeface="Arial"/>
                <a:cs typeface="Arial"/>
                <a:sym typeface="Arial"/>
              </a:rPr>
              <a:t>Pearls in Action</a:t>
            </a:r>
            <a:br>
              <a:rPr lang="en-US" sz="3600"/>
            </a:br>
            <a:endParaRPr sz="3600"/>
          </a:p>
        </p:txBody>
      </p:sp>
      <p:pic>
        <p:nvPicPr>
          <p:cNvPr id="387" name="Google Shape;387;p54"/>
          <p:cNvPicPr preferRelativeResize="0"/>
          <p:nvPr/>
        </p:nvPicPr>
        <p:blipFill rotWithShape="1">
          <a:blip r:embed="rId3">
            <a:alphaModFix/>
          </a:blip>
          <a:srcRect/>
          <a:stretch/>
        </p:blipFill>
        <p:spPr>
          <a:xfrm>
            <a:off x="223056" y="4383651"/>
            <a:ext cx="729002" cy="673859"/>
          </a:xfrm>
          <a:prstGeom prst="rect">
            <a:avLst/>
          </a:prstGeom>
          <a:noFill/>
          <a:ln>
            <a:noFill/>
          </a:ln>
        </p:spPr>
      </p:pic>
      <p:pic>
        <p:nvPicPr>
          <p:cNvPr id="388" name="Google Shape;388;p54"/>
          <p:cNvPicPr preferRelativeResize="0"/>
          <p:nvPr/>
        </p:nvPicPr>
        <p:blipFill rotWithShape="1">
          <a:blip r:embed="rId3">
            <a:alphaModFix/>
          </a:blip>
          <a:srcRect/>
          <a:stretch/>
        </p:blipFill>
        <p:spPr>
          <a:xfrm>
            <a:off x="223056" y="3088274"/>
            <a:ext cx="729002" cy="673859"/>
          </a:xfrm>
          <a:prstGeom prst="rect">
            <a:avLst/>
          </a:prstGeom>
          <a:noFill/>
          <a:ln>
            <a:noFill/>
          </a:ln>
        </p:spPr>
      </p:pic>
      <p:pic>
        <p:nvPicPr>
          <p:cNvPr id="389" name="Google Shape;389;p54"/>
          <p:cNvPicPr preferRelativeResize="0"/>
          <p:nvPr/>
        </p:nvPicPr>
        <p:blipFill rotWithShape="1">
          <a:blip r:embed="rId3">
            <a:alphaModFix/>
          </a:blip>
          <a:srcRect/>
          <a:stretch/>
        </p:blipFill>
        <p:spPr>
          <a:xfrm>
            <a:off x="223056" y="2225085"/>
            <a:ext cx="729002" cy="673859"/>
          </a:xfrm>
          <a:prstGeom prst="rect">
            <a:avLst/>
          </a:prstGeom>
          <a:noFill/>
          <a:ln>
            <a:noFill/>
          </a:ln>
        </p:spPr>
      </p:pic>
      <p:pic>
        <p:nvPicPr>
          <p:cNvPr id="390" name="Google Shape;390;p54"/>
          <p:cNvPicPr preferRelativeResize="0"/>
          <p:nvPr/>
        </p:nvPicPr>
        <p:blipFill rotWithShape="1">
          <a:blip r:embed="rId3">
            <a:alphaModFix/>
          </a:blip>
          <a:srcRect/>
          <a:stretch/>
        </p:blipFill>
        <p:spPr>
          <a:xfrm>
            <a:off x="223056" y="1101385"/>
            <a:ext cx="729002" cy="67385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5"/>
          <p:cNvSpPr txBox="1">
            <a:spLocks noGrp="1"/>
          </p:cNvSpPr>
          <p:nvPr>
            <p:ph type="title"/>
          </p:nvPr>
        </p:nvSpPr>
        <p:spPr>
          <a:xfrm>
            <a:off x="3315965" y="1696405"/>
            <a:ext cx="7748275" cy="285273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5400">
                <a:latin typeface="Arial"/>
                <a:ea typeface="Arial"/>
                <a:cs typeface="Arial"/>
                <a:sym typeface="Arial"/>
              </a:rPr>
              <a:t>Avoid aggressive perineal massage and routine episiotomy</a:t>
            </a:r>
            <a:endParaRPr>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6"/>
          <p:cNvSpPr txBox="1">
            <a:spLocks noGrp="1"/>
          </p:cNvSpPr>
          <p:nvPr>
            <p:ph type="body" idx="1"/>
          </p:nvPr>
        </p:nvSpPr>
        <p:spPr>
          <a:xfrm>
            <a:off x="422032" y="761680"/>
            <a:ext cx="6068814" cy="5212867"/>
          </a:xfrm>
          <a:prstGeom prst="rect">
            <a:avLst/>
          </a:prstGeom>
          <a:noFill/>
          <a:ln>
            <a:noFill/>
          </a:ln>
        </p:spPr>
        <p:txBody>
          <a:bodyPr spcFirstLastPara="1" wrap="square" lIns="91425" tIns="45700" rIns="91425" bIns="45700" anchor="t" anchorCtr="0">
            <a:noAutofit/>
          </a:bodyPr>
          <a:lstStyle/>
          <a:p>
            <a:pPr marL="228600" lvl="0" indent="-64135" algn="l" rtl="0">
              <a:lnSpc>
                <a:spcPct val="80000"/>
              </a:lnSpc>
              <a:spcBef>
                <a:spcPts val="0"/>
              </a:spcBef>
              <a:spcAft>
                <a:spcPts val="0"/>
              </a:spcAft>
              <a:buClr>
                <a:schemeClr val="dk1"/>
              </a:buClr>
              <a:buSzPts val="2590"/>
              <a:buNone/>
            </a:pPr>
            <a:endParaRPr sz="2590"/>
          </a:p>
          <a:p>
            <a:pPr marL="228600" lvl="0" indent="-228600" algn="l" rtl="0">
              <a:lnSpc>
                <a:spcPct val="100000"/>
              </a:lnSpc>
              <a:spcBef>
                <a:spcPts val="0"/>
              </a:spcBef>
              <a:spcAft>
                <a:spcPts val="0"/>
              </a:spcAft>
              <a:buClr>
                <a:schemeClr val="dk1"/>
              </a:buClr>
              <a:buSzPts val="2590"/>
              <a:buChar char="•"/>
            </a:pPr>
            <a:r>
              <a:rPr lang="en-US" sz="2590">
                <a:latin typeface="Garamond"/>
                <a:ea typeface="Garamond"/>
                <a:cs typeface="Garamond"/>
                <a:sym typeface="Garamond"/>
              </a:rPr>
              <a:t> </a:t>
            </a:r>
            <a:r>
              <a:rPr lang="en-US" sz="2590">
                <a:latin typeface="Arial"/>
                <a:ea typeface="Arial"/>
                <a:cs typeface="Arial"/>
                <a:sym typeface="Arial"/>
              </a:rPr>
              <a:t>Episiotomy has been associated with increased risk of third and fourth degree extension lacerations and increased anal incontinence</a:t>
            </a:r>
            <a:endParaRPr>
              <a:latin typeface="Arial"/>
              <a:ea typeface="Arial"/>
              <a:cs typeface="Arial"/>
              <a:sym typeface="Arial"/>
            </a:endParaRPr>
          </a:p>
          <a:p>
            <a:pPr marL="228600" lvl="0" indent="-64135" algn="l" rtl="0">
              <a:lnSpc>
                <a:spcPct val="100000"/>
              </a:lnSpc>
              <a:spcBef>
                <a:spcPts val="0"/>
              </a:spcBef>
              <a:spcAft>
                <a:spcPts val="0"/>
              </a:spcAft>
              <a:buClr>
                <a:schemeClr val="dk1"/>
              </a:buClr>
              <a:buSzPts val="2590"/>
              <a:buNone/>
            </a:pPr>
            <a:endParaRPr sz="2590">
              <a:latin typeface="Arial"/>
              <a:ea typeface="Arial"/>
              <a:cs typeface="Arial"/>
              <a:sym typeface="Arial"/>
            </a:endParaRPr>
          </a:p>
          <a:p>
            <a:pPr marL="228600" lvl="0" indent="-228600" algn="l" rtl="0">
              <a:lnSpc>
                <a:spcPct val="100000"/>
              </a:lnSpc>
              <a:spcBef>
                <a:spcPts val="0"/>
              </a:spcBef>
              <a:spcAft>
                <a:spcPts val="0"/>
              </a:spcAft>
              <a:buClr>
                <a:schemeClr val="dk1"/>
              </a:buClr>
              <a:buSzPts val="2590"/>
              <a:buChar char="•"/>
            </a:pPr>
            <a:r>
              <a:rPr lang="en-US" sz="2590">
                <a:latin typeface="Arial"/>
                <a:ea typeface="Arial"/>
                <a:cs typeface="Arial"/>
                <a:sym typeface="Arial"/>
              </a:rPr>
              <a:t> Using routine episiotomy has not been shown to reduce maternal or neonatal adverse outcomes </a:t>
            </a:r>
            <a:endParaRPr>
              <a:latin typeface="Arial"/>
              <a:ea typeface="Arial"/>
              <a:cs typeface="Arial"/>
              <a:sym typeface="Arial"/>
            </a:endParaRPr>
          </a:p>
          <a:p>
            <a:pPr marL="228600" lvl="0" indent="-64135" algn="l" rtl="0">
              <a:lnSpc>
                <a:spcPct val="100000"/>
              </a:lnSpc>
              <a:spcBef>
                <a:spcPts val="0"/>
              </a:spcBef>
              <a:spcAft>
                <a:spcPts val="0"/>
              </a:spcAft>
              <a:buClr>
                <a:schemeClr val="dk1"/>
              </a:buClr>
              <a:buSzPts val="2590"/>
              <a:buNone/>
            </a:pPr>
            <a:endParaRPr sz="2590">
              <a:latin typeface="Arial"/>
              <a:ea typeface="Arial"/>
              <a:cs typeface="Arial"/>
              <a:sym typeface="Arial"/>
            </a:endParaRPr>
          </a:p>
          <a:p>
            <a:pPr marL="228600" lvl="0" indent="-228600" algn="l" rtl="0">
              <a:lnSpc>
                <a:spcPct val="100000"/>
              </a:lnSpc>
              <a:spcBef>
                <a:spcPts val="0"/>
              </a:spcBef>
              <a:spcAft>
                <a:spcPts val="0"/>
              </a:spcAft>
              <a:buClr>
                <a:schemeClr val="dk1"/>
              </a:buClr>
              <a:buSzPts val="2590"/>
              <a:buChar char="•"/>
            </a:pPr>
            <a:r>
              <a:rPr lang="en-US" sz="2590">
                <a:latin typeface="Arial"/>
                <a:ea typeface="Arial"/>
                <a:cs typeface="Arial"/>
                <a:sym typeface="Arial"/>
              </a:rPr>
              <a:t> A “hands-off” approach to second stage perineal management may reduce episiotomy rates </a:t>
            </a:r>
            <a:endParaRPr>
              <a:latin typeface="Arial"/>
              <a:ea typeface="Arial"/>
              <a:cs typeface="Arial"/>
              <a:sym typeface="Arial"/>
            </a:endParaRPr>
          </a:p>
          <a:p>
            <a:pPr marL="0" lvl="0" indent="0" algn="l" rtl="0">
              <a:lnSpc>
                <a:spcPct val="80000"/>
              </a:lnSpc>
              <a:spcBef>
                <a:spcPts val="1000"/>
              </a:spcBef>
              <a:spcAft>
                <a:spcPts val="0"/>
              </a:spcAft>
              <a:buClr>
                <a:schemeClr val="dk1"/>
              </a:buClr>
              <a:buSzPts val="2590"/>
              <a:buNone/>
            </a:pPr>
            <a:endParaRPr sz="2590"/>
          </a:p>
        </p:txBody>
      </p:sp>
      <p:sp>
        <p:nvSpPr>
          <p:cNvPr id="402" name="Google Shape;402;p56"/>
          <p:cNvSpPr txBox="1">
            <a:spLocks noGrp="1"/>
          </p:cNvSpPr>
          <p:nvPr>
            <p:ph type="title"/>
          </p:nvPr>
        </p:nvSpPr>
        <p:spPr>
          <a:xfrm>
            <a:off x="2075488" y="51780"/>
            <a:ext cx="10515600" cy="84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entury Schoolbook"/>
              <a:buNone/>
            </a:pPr>
            <a:br>
              <a:rPr lang="en-US" sz="3600"/>
            </a:br>
            <a:r>
              <a:rPr lang="en-US" sz="3600">
                <a:latin typeface="Arial"/>
                <a:ea typeface="Arial"/>
                <a:cs typeface="Arial"/>
                <a:sym typeface="Arial"/>
              </a:rPr>
              <a:t>Perineal Management Evidence Summary</a:t>
            </a:r>
            <a:br>
              <a:rPr lang="en-US" sz="3600">
                <a:latin typeface="Arial"/>
                <a:ea typeface="Arial"/>
                <a:cs typeface="Arial"/>
                <a:sym typeface="Arial"/>
              </a:rPr>
            </a:br>
            <a:endParaRPr sz="3600">
              <a:latin typeface="Arial"/>
              <a:ea typeface="Arial"/>
              <a:cs typeface="Arial"/>
              <a:sym typeface="Arial"/>
            </a:endParaRPr>
          </a:p>
        </p:txBody>
      </p:sp>
      <p:pic>
        <p:nvPicPr>
          <p:cNvPr id="403" name="Google Shape;403;p56"/>
          <p:cNvPicPr preferRelativeResize="0"/>
          <p:nvPr/>
        </p:nvPicPr>
        <p:blipFill rotWithShape="1">
          <a:blip r:embed="rId3">
            <a:alphaModFix/>
          </a:blip>
          <a:srcRect/>
          <a:stretch/>
        </p:blipFill>
        <p:spPr>
          <a:xfrm>
            <a:off x="1227604" y="68138"/>
            <a:ext cx="847898" cy="815315"/>
          </a:xfrm>
          <a:prstGeom prst="rect">
            <a:avLst/>
          </a:prstGeom>
          <a:noFill/>
          <a:ln>
            <a:noFill/>
          </a:ln>
        </p:spPr>
      </p:pic>
      <p:sp>
        <p:nvSpPr>
          <p:cNvPr id="404" name="Google Shape;404;p56"/>
          <p:cNvSpPr/>
          <p:nvPr/>
        </p:nvSpPr>
        <p:spPr>
          <a:xfrm>
            <a:off x="8218178" y="5215300"/>
            <a:ext cx="4059300" cy="63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600" b="0" i="0" u="none" strike="noStrike" cap="none">
                <a:latin typeface="Garamond"/>
                <a:ea typeface="Garamond"/>
                <a:cs typeface="Garamond"/>
                <a:sym typeface="Garamond"/>
              </a:rPr>
              <a:t>an</a:t>
            </a:r>
            <a:r>
              <a:rPr lang="en-US" sz="600">
                <a:highlight>
                  <a:srgbClr val="FFFFFF"/>
                </a:highlight>
                <a:uFill>
                  <a:noFill/>
                </a:uFill>
                <a:latin typeface="Roboto"/>
                <a:ea typeface="Roboto"/>
                <a:cs typeface="Roboto"/>
                <a:sym typeface="Roboto"/>
                <a:hlinkClick r:id="rId4"/>
              </a:rPr>
              <a:t>@rushesandwaves</a:t>
            </a:r>
            <a:r>
              <a:rPr lang="en-US" sz="600">
                <a:highlight>
                  <a:srgbClr val="FFFFFF"/>
                </a:highlight>
                <a:latin typeface="Roboto"/>
                <a:ea typeface="Roboto"/>
                <a:cs typeface="Roboto"/>
                <a:sym typeface="Roboto"/>
              </a:rPr>
              <a:t>: </a:t>
            </a:r>
            <a:endParaRPr sz="600" b="0" i="0" u="none" strike="noStrike" cap="none">
              <a:latin typeface="Garamond"/>
              <a:ea typeface="Garamond"/>
              <a:cs typeface="Garamond"/>
              <a:sym typeface="Garamond"/>
            </a:endParaRPr>
          </a:p>
        </p:txBody>
      </p:sp>
      <p:pic>
        <p:nvPicPr>
          <p:cNvPr id="405" name="Google Shape;405;p56"/>
          <p:cNvPicPr preferRelativeResize="0"/>
          <p:nvPr/>
        </p:nvPicPr>
        <p:blipFill>
          <a:blip r:embed="rId5">
            <a:alphaModFix/>
          </a:blip>
          <a:stretch>
            <a:fillRect/>
          </a:stretch>
        </p:blipFill>
        <p:spPr>
          <a:xfrm>
            <a:off x="6490846" y="1642705"/>
            <a:ext cx="5396355" cy="35725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body" idx="1"/>
          </p:nvPr>
        </p:nvSpPr>
        <p:spPr>
          <a:xfrm>
            <a:off x="576196" y="993229"/>
            <a:ext cx="10827677" cy="510490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None/>
            </a:pPr>
            <a:r>
              <a:rPr lang="en-US" sz="3600">
                <a:latin typeface="Arial"/>
                <a:ea typeface="Arial"/>
                <a:cs typeface="Arial"/>
                <a:sym typeface="Arial"/>
              </a:rPr>
              <a:t>According to the World Health Organization (WHO) and expert professional organizations, childbirth is:</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685800" lvl="1" indent="-228600" algn="l" rtl="0">
              <a:lnSpc>
                <a:spcPct val="100000"/>
              </a:lnSpc>
              <a:spcBef>
                <a:spcPts val="0"/>
              </a:spcBef>
              <a:spcAft>
                <a:spcPts val="0"/>
              </a:spcAft>
              <a:buClr>
                <a:schemeClr val="dk1"/>
              </a:buClr>
              <a:buSzPts val="2800"/>
              <a:buChar char="•"/>
            </a:pPr>
            <a:r>
              <a:rPr lang="en-US" sz="2800">
                <a:latin typeface="Arial"/>
                <a:ea typeface="Arial"/>
                <a:cs typeface="Arial"/>
                <a:sym typeface="Arial"/>
              </a:rPr>
              <a:t> </a:t>
            </a:r>
            <a:r>
              <a:rPr lang="en-US" sz="3000">
                <a:latin typeface="Arial"/>
                <a:ea typeface="Arial"/>
                <a:cs typeface="Arial"/>
                <a:sym typeface="Arial"/>
              </a:rPr>
              <a:t>Spontaneous in onset and progression</a:t>
            </a:r>
            <a:endParaRPr sz="3000">
              <a:latin typeface="Arial"/>
              <a:ea typeface="Arial"/>
              <a:cs typeface="Arial"/>
              <a:sym typeface="Arial"/>
            </a:endParaRPr>
          </a:p>
          <a:p>
            <a:pPr marL="685800" lvl="1" indent="-241300" algn="l" rtl="0">
              <a:lnSpc>
                <a:spcPct val="100000"/>
              </a:lnSpc>
              <a:spcBef>
                <a:spcPts val="1000"/>
              </a:spcBef>
              <a:spcAft>
                <a:spcPts val="0"/>
              </a:spcAft>
              <a:buClr>
                <a:schemeClr val="dk1"/>
              </a:buClr>
              <a:buSzPts val="3000"/>
              <a:buChar char="•"/>
            </a:pPr>
            <a:r>
              <a:rPr lang="en-US" sz="3000">
                <a:latin typeface="Arial"/>
                <a:ea typeface="Arial"/>
                <a:cs typeface="Arial"/>
                <a:sym typeface="Arial"/>
              </a:rPr>
              <a:t> Powered by the innate human capacity of the woman and fetus</a:t>
            </a:r>
            <a:endParaRPr sz="3000">
              <a:latin typeface="Arial"/>
              <a:ea typeface="Arial"/>
              <a:cs typeface="Arial"/>
              <a:sym typeface="Arial"/>
            </a:endParaRPr>
          </a:p>
          <a:p>
            <a:pPr marL="685800" lvl="1" indent="-241300" algn="l" rtl="0">
              <a:lnSpc>
                <a:spcPct val="100000"/>
              </a:lnSpc>
              <a:spcBef>
                <a:spcPts val="1000"/>
              </a:spcBef>
              <a:spcAft>
                <a:spcPts val="0"/>
              </a:spcAft>
              <a:buClr>
                <a:schemeClr val="dk1"/>
              </a:buClr>
              <a:buSzPts val="3000"/>
              <a:buChar char="•"/>
            </a:pPr>
            <a:r>
              <a:rPr lang="en-US" sz="3000">
                <a:latin typeface="Arial"/>
                <a:ea typeface="Arial"/>
                <a:cs typeface="Arial"/>
                <a:sym typeface="Arial"/>
              </a:rPr>
              <a:t> Normal physiologic phenomenon for the vast majority of women</a:t>
            </a:r>
            <a:endParaRPr sz="3000">
              <a:latin typeface="Arial"/>
              <a:ea typeface="Arial"/>
              <a:cs typeface="Arial"/>
              <a:sym typeface="Arial"/>
            </a:endParaRPr>
          </a:p>
          <a:p>
            <a:pPr marL="0" lvl="0" indent="0" algn="l" rtl="0">
              <a:lnSpc>
                <a:spcPct val="100000"/>
              </a:lnSpc>
              <a:spcBef>
                <a:spcPts val="0"/>
              </a:spcBef>
              <a:spcAft>
                <a:spcPts val="0"/>
              </a:spcAft>
              <a:buClr>
                <a:schemeClr val="dk1"/>
              </a:buClr>
              <a:buSzPts val="1200"/>
              <a:buNone/>
            </a:pPr>
            <a:r>
              <a:rPr lang="en-US" sz="1200">
                <a:latin typeface="Arial"/>
                <a:ea typeface="Arial"/>
                <a:cs typeface="Arial"/>
                <a:sym typeface="Arial"/>
              </a:rPr>
              <a:t>                </a:t>
            </a:r>
            <a:r>
              <a:rPr lang="en-US" sz="1100">
                <a:latin typeface="Arial"/>
                <a:ea typeface="Arial"/>
                <a:cs typeface="Arial"/>
                <a:sym typeface="Arial"/>
              </a:rPr>
              <a:t>WHO 1996; American College of Nurse-Midwives (ACNM), Midwives Alliance of North America (MANA), and National Association of </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100"/>
              <a:buNone/>
            </a:pPr>
            <a:r>
              <a:rPr lang="en-US" sz="1100">
                <a:latin typeface="Arial"/>
                <a:ea typeface="Arial"/>
                <a:cs typeface="Arial"/>
                <a:sym typeface="Arial"/>
              </a:rPr>
              <a:t>                Certified Professional Midwives (NACPM), 2012</a:t>
            </a:r>
            <a:endParaRPr>
              <a:latin typeface="Arial"/>
              <a:ea typeface="Arial"/>
              <a:cs typeface="Arial"/>
              <a:sym typeface="Arial"/>
            </a:endParaRPr>
          </a:p>
          <a:p>
            <a:pPr marL="228600" lvl="0" indent="-2540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sp>
        <p:nvSpPr>
          <p:cNvPr id="124" name="Google Shape;124;p21"/>
          <p:cNvSpPr/>
          <p:nvPr/>
        </p:nvSpPr>
        <p:spPr>
          <a:xfrm>
            <a:off x="276651" y="113532"/>
            <a:ext cx="10827677" cy="6463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i="0" u="none" strike="noStrike" cap="none">
                <a:solidFill>
                  <a:srgbClr val="000000"/>
                </a:solidFill>
              </a:rPr>
              <a:t>Childbirth</a:t>
            </a:r>
            <a:endParaRPr sz="1400" i="0" u="none" strike="noStrike" cap="none">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7"/>
          <p:cNvSpPr txBox="1">
            <a:spLocks noGrp="1"/>
          </p:cNvSpPr>
          <p:nvPr>
            <p:ph type="body" idx="1"/>
          </p:nvPr>
        </p:nvSpPr>
        <p:spPr>
          <a:xfrm>
            <a:off x="1034716" y="965418"/>
            <a:ext cx="10515600" cy="511818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US">
                <a:latin typeface="Arial"/>
                <a:ea typeface="Arial"/>
                <a:cs typeface="Arial"/>
                <a:sym typeface="Arial"/>
              </a:rPr>
              <a:t>Avoid the routine use of episiotomy</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a:latin typeface="Arial"/>
                <a:ea typeface="Arial"/>
                <a:cs typeface="Arial"/>
                <a:sym typeface="Arial"/>
              </a:rPr>
              <a:t>Support the woman’s natural bearing down efforts and allow the fetal vertex to slowly stretch the perineum</a:t>
            </a:r>
            <a:endParaRPr>
              <a:latin typeface="Arial"/>
              <a:ea typeface="Arial"/>
              <a:cs typeface="Arial"/>
              <a:sym typeface="Arial"/>
            </a:endParaRPr>
          </a:p>
          <a:p>
            <a:pPr marL="0" lvl="0" indent="0" algn="l" rtl="0">
              <a:lnSpc>
                <a:spcPct val="110000"/>
              </a:lnSpc>
              <a:spcBef>
                <a:spcPts val="0"/>
              </a:spcBef>
              <a:spcAft>
                <a:spcPts val="0"/>
              </a:spcAft>
              <a:buClr>
                <a:schemeClr val="dk1"/>
              </a:buClr>
              <a:buSzPts val="2800"/>
              <a:buNone/>
            </a:pPr>
            <a:endParaRPr>
              <a:latin typeface="Arial"/>
              <a:ea typeface="Arial"/>
              <a:cs typeface="Arial"/>
              <a:sym typeface="Arial"/>
            </a:endParaRPr>
          </a:p>
          <a:p>
            <a:pPr marL="0" lvl="0" indent="0" algn="l" rtl="0">
              <a:lnSpc>
                <a:spcPct val="120000"/>
              </a:lnSpc>
              <a:spcBef>
                <a:spcPts val="0"/>
              </a:spcBef>
              <a:spcAft>
                <a:spcPts val="0"/>
              </a:spcAft>
              <a:buClr>
                <a:schemeClr val="dk1"/>
              </a:buClr>
              <a:buSzPts val="2800"/>
              <a:buNone/>
            </a:pPr>
            <a:r>
              <a:rPr lang="en-US">
                <a:latin typeface="Arial"/>
                <a:ea typeface="Arial"/>
                <a:cs typeface="Arial"/>
                <a:sym typeface="Arial"/>
              </a:rPr>
              <a:t>Apply gentle flexion on the head as it emerges; gentle support to the perineum may be applied</a:t>
            </a:r>
            <a:endParaRPr>
              <a:latin typeface="Arial"/>
              <a:ea typeface="Arial"/>
              <a:cs typeface="Arial"/>
              <a:sym typeface="Arial"/>
            </a:endParaRPr>
          </a:p>
          <a:p>
            <a:pPr marL="0" lvl="0" indent="0" algn="l" rtl="0">
              <a:lnSpc>
                <a:spcPct val="120000"/>
              </a:lnSpc>
              <a:spcBef>
                <a:spcPts val="0"/>
              </a:spcBef>
              <a:spcAft>
                <a:spcPts val="0"/>
              </a:spcAft>
              <a:buClr>
                <a:schemeClr val="dk1"/>
              </a:buClr>
              <a:buSzPts val="2800"/>
              <a:buNone/>
            </a:pPr>
            <a:endParaRPr>
              <a:latin typeface="Arial"/>
              <a:ea typeface="Arial"/>
              <a:cs typeface="Arial"/>
              <a:sym typeface="Arial"/>
            </a:endParaRPr>
          </a:p>
          <a:p>
            <a:pPr marL="0" lvl="0" indent="0" algn="l" rtl="0">
              <a:lnSpc>
                <a:spcPct val="110000"/>
              </a:lnSpc>
              <a:spcBef>
                <a:spcPts val="0"/>
              </a:spcBef>
              <a:spcAft>
                <a:spcPts val="0"/>
              </a:spcAft>
              <a:buClr>
                <a:schemeClr val="dk1"/>
              </a:buClr>
              <a:buSzPts val="2800"/>
              <a:buNone/>
            </a:pPr>
            <a:r>
              <a:rPr lang="en-US">
                <a:latin typeface="Arial"/>
                <a:ea typeface="Arial"/>
                <a:cs typeface="Arial"/>
                <a:sym typeface="Arial"/>
              </a:rPr>
              <a:t>There is no need for, or evidence to support, aggressive perineal massage during second stage</a:t>
            </a: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endParaRPr>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p>
        </p:txBody>
      </p:sp>
      <p:sp>
        <p:nvSpPr>
          <p:cNvPr id="411" name="Google Shape;411;p57"/>
          <p:cNvSpPr txBox="1">
            <a:spLocks noGrp="1"/>
          </p:cNvSpPr>
          <p:nvPr>
            <p:ph type="title"/>
          </p:nvPr>
        </p:nvSpPr>
        <p:spPr>
          <a:xfrm>
            <a:off x="759294" y="11017"/>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entury Schoolbook"/>
              <a:buNone/>
            </a:pPr>
            <a:br>
              <a:rPr lang="en-US" sz="3600"/>
            </a:br>
            <a:r>
              <a:rPr lang="en-US" sz="3600">
                <a:latin typeface="Arial"/>
                <a:ea typeface="Arial"/>
                <a:cs typeface="Arial"/>
                <a:sym typeface="Arial"/>
              </a:rPr>
              <a:t>Pearls in Action</a:t>
            </a:r>
            <a:br>
              <a:rPr lang="en-US" sz="3600">
                <a:latin typeface="Arial"/>
                <a:ea typeface="Arial"/>
                <a:cs typeface="Arial"/>
                <a:sym typeface="Arial"/>
              </a:rPr>
            </a:br>
            <a:endParaRPr sz="3600">
              <a:latin typeface="Arial"/>
              <a:ea typeface="Arial"/>
              <a:cs typeface="Arial"/>
              <a:sym typeface="Arial"/>
            </a:endParaRPr>
          </a:p>
        </p:txBody>
      </p:sp>
      <p:pic>
        <p:nvPicPr>
          <p:cNvPr id="412" name="Google Shape;412;p57"/>
          <p:cNvPicPr preferRelativeResize="0"/>
          <p:nvPr/>
        </p:nvPicPr>
        <p:blipFill rotWithShape="1">
          <a:blip r:embed="rId3">
            <a:alphaModFix/>
          </a:blip>
          <a:srcRect/>
          <a:stretch/>
        </p:blipFill>
        <p:spPr>
          <a:xfrm>
            <a:off x="237546" y="965418"/>
            <a:ext cx="729002" cy="673859"/>
          </a:xfrm>
          <a:prstGeom prst="rect">
            <a:avLst/>
          </a:prstGeom>
          <a:noFill/>
          <a:ln>
            <a:noFill/>
          </a:ln>
        </p:spPr>
      </p:pic>
      <p:pic>
        <p:nvPicPr>
          <p:cNvPr id="413" name="Google Shape;413;p57"/>
          <p:cNvPicPr preferRelativeResize="0"/>
          <p:nvPr/>
        </p:nvPicPr>
        <p:blipFill rotWithShape="1">
          <a:blip r:embed="rId3">
            <a:alphaModFix/>
          </a:blip>
          <a:srcRect/>
          <a:stretch/>
        </p:blipFill>
        <p:spPr>
          <a:xfrm>
            <a:off x="188771" y="4935503"/>
            <a:ext cx="729002" cy="673859"/>
          </a:xfrm>
          <a:prstGeom prst="rect">
            <a:avLst/>
          </a:prstGeom>
          <a:noFill/>
          <a:ln>
            <a:noFill/>
          </a:ln>
        </p:spPr>
      </p:pic>
      <p:pic>
        <p:nvPicPr>
          <p:cNvPr id="414" name="Google Shape;414;p57"/>
          <p:cNvPicPr preferRelativeResize="0"/>
          <p:nvPr/>
        </p:nvPicPr>
        <p:blipFill rotWithShape="1">
          <a:blip r:embed="rId3">
            <a:alphaModFix/>
          </a:blip>
          <a:srcRect/>
          <a:stretch/>
        </p:blipFill>
        <p:spPr>
          <a:xfrm>
            <a:off x="172390" y="3375870"/>
            <a:ext cx="729002" cy="673859"/>
          </a:xfrm>
          <a:prstGeom prst="rect">
            <a:avLst/>
          </a:prstGeom>
          <a:noFill/>
          <a:ln>
            <a:noFill/>
          </a:ln>
        </p:spPr>
      </p:pic>
      <p:pic>
        <p:nvPicPr>
          <p:cNvPr id="415" name="Google Shape;415;p57"/>
          <p:cNvPicPr preferRelativeResize="0"/>
          <p:nvPr/>
        </p:nvPicPr>
        <p:blipFill rotWithShape="1">
          <a:blip r:embed="rId3">
            <a:alphaModFix/>
          </a:blip>
          <a:srcRect/>
          <a:stretch/>
        </p:blipFill>
        <p:spPr>
          <a:xfrm>
            <a:off x="235582" y="1993522"/>
            <a:ext cx="729002" cy="67385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8"/>
          <p:cNvSpPr txBox="1">
            <a:spLocks noGrp="1"/>
          </p:cNvSpPr>
          <p:nvPr>
            <p:ph type="title"/>
          </p:nvPr>
        </p:nvSpPr>
        <p:spPr>
          <a:xfrm>
            <a:off x="2663148" y="1667004"/>
            <a:ext cx="9202020" cy="285273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5400">
                <a:latin typeface="Arial"/>
                <a:ea typeface="Arial"/>
                <a:cs typeface="Arial"/>
                <a:sym typeface="Arial"/>
              </a:rPr>
              <a:t>Vaginal Birth After Cesarean is safe and should be the standard of care</a:t>
            </a:r>
            <a:endParaRPr>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9"/>
          <p:cNvSpPr txBox="1">
            <a:spLocks noGrp="1"/>
          </p:cNvSpPr>
          <p:nvPr>
            <p:ph type="body" idx="1"/>
          </p:nvPr>
        </p:nvSpPr>
        <p:spPr>
          <a:xfrm>
            <a:off x="838200" y="1251283"/>
            <a:ext cx="10515600" cy="4925679"/>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960"/>
              <a:buChar char="•"/>
            </a:pPr>
            <a:r>
              <a:rPr lang="en-US" sz="2960">
                <a:latin typeface="Garamond"/>
                <a:ea typeface="Garamond"/>
                <a:cs typeface="Garamond"/>
                <a:sym typeface="Garamond"/>
              </a:rPr>
              <a:t> </a:t>
            </a:r>
            <a:r>
              <a:rPr lang="en-US" sz="2960">
                <a:latin typeface="Arial"/>
                <a:ea typeface="Arial"/>
                <a:cs typeface="Arial"/>
                <a:sym typeface="Arial"/>
              </a:rPr>
              <a:t>Trial of labor after Cesarean (TOLAC) is a safe option for low-risk women with a low-transverse incision</a:t>
            </a:r>
            <a:endParaRPr>
              <a:latin typeface="Arial"/>
              <a:ea typeface="Arial"/>
              <a:cs typeface="Arial"/>
              <a:sym typeface="Arial"/>
            </a:endParaRPr>
          </a:p>
          <a:p>
            <a:pPr marL="228600" lvl="0" indent="-40639" algn="l" rtl="0">
              <a:lnSpc>
                <a:spcPct val="100000"/>
              </a:lnSpc>
              <a:spcBef>
                <a:spcPts val="0"/>
              </a:spcBef>
              <a:spcAft>
                <a:spcPts val="0"/>
              </a:spcAft>
              <a:buClr>
                <a:schemeClr val="dk1"/>
              </a:buClr>
              <a:buSzPts val="2960"/>
              <a:buNone/>
            </a:pPr>
            <a:endParaRPr sz="2960">
              <a:latin typeface="Arial"/>
              <a:ea typeface="Arial"/>
              <a:cs typeface="Arial"/>
              <a:sym typeface="Arial"/>
            </a:endParaRPr>
          </a:p>
          <a:p>
            <a:pPr marL="228600" lvl="0" indent="-228600" algn="l" rtl="0">
              <a:lnSpc>
                <a:spcPct val="100000"/>
              </a:lnSpc>
              <a:spcBef>
                <a:spcPts val="0"/>
              </a:spcBef>
              <a:spcAft>
                <a:spcPts val="0"/>
              </a:spcAft>
              <a:buClr>
                <a:schemeClr val="dk1"/>
              </a:buClr>
              <a:buSzPts val="2960"/>
              <a:buChar char="•"/>
            </a:pPr>
            <a:r>
              <a:rPr lang="en-US" sz="2960">
                <a:latin typeface="Arial"/>
                <a:ea typeface="Arial"/>
                <a:cs typeface="Arial"/>
                <a:sym typeface="Arial"/>
              </a:rPr>
              <a:t> Women with a previous cesarean should be fully informed of the risks and benefits of TOLAC/VBAC versus repeat cesarean, utilizing a shared decision making process that incorporates the woman’s values and preferences</a:t>
            </a:r>
            <a:endParaRPr>
              <a:latin typeface="Arial"/>
              <a:ea typeface="Arial"/>
              <a:cs typeface="Arial"/>
              <a:sym typeface="Arial"/>
            </a:endParaRPr>
          </a:p>
          <a:p>
            <a:pPr marL="228600" lvl="0" indent="-40639" algn="l" rtl="0">
              <a:lnSpc>
                <a:spcPct val="100000"/>
              </a:lnSpc>
              <a:spcBef>
                <a:spcPts val="0"/>
              </a:spcBef>
              <a:spcAft>
                <a:spcPts val="0"/>
              </a:spcAft>
              <a:buClr>
                <a:schemeClr val="dk1"/>
              </a:buClr>
              <a:buSzPts val="2960"/>
              <a:buNone/>
            </a:pPr>
            <a:endParaRPr sz="2960">
              <a:latin typeface="Arial"/>
              <a:ea typeface="Arial"/>
              <a:cs typeface="Arial"/>
              <a:sym typeface="Arial"/>
            </a:endParaRPr>
          </a:p>
          <a:p>
            <a:pPr marL="228600" lvl="0" indent="-228600" algn="l" rtl="0">
              <a:lnSpc>
                <a:spcPct val="100000"/>
              </a:lnSpc>
              <a:spcBef>
                <a:spcPts val="0"/>
              </a:spcBef>
              <a:spcAft>
                <a:spcPts val="0"/>
              </a:spcAft>
              <a:buClr>
                <a:schemeClr val="dk1"/>
              </a:buClr>
              <a:buSzPts val="2960"/>
              <a:buChar char="•"/>
            </a:pPr>
            <a:r>
              <a:rPr lang="en-US" sz="2960">
                <a:latin typeface="Arial"/>
                <a:ea typeface="Arial"/>
                <a:cs typeface="Arial"/>
                <a:sym typeface="Arial"/>
              </a:rPr>
              <a:t> 60%-80% of women who attempt a TOLAC have a successful VBAC</a:t>
            </a:r>
            <a:endParaRPr>
              <a:latin typeface="Arial"/>
              <a:ea typeface="Arial"/>
              <a:cs typeface="Arial"/>
              <a:sym typeface="Arial"/>
            </a:endParaRPr>
          </a:p>
          <a:p>
            <a:pPr marL="228600" lvl="0" indent="-64135" algn="l" rtl="0">
              <a:lnSpc>
                <a:spcPct val="80000"/>
              </a:lnSpc>
              <a:spcBef>
                <a:spcPts val="1000"/>
              </a:spcBef>
              <a:spcAft>
                <a:spcPts val="0"/>
              </a:spcAft>
              <a:buClr>
                <a:schemeClr val="dk1"/>
              </a:buClr>
              <a:buSzPts val="2590"/>
              <a:buNone/>
            </a:pPr>
            <a:endParaRPr sz="2590">
              <a:latin typeface="Arial"/>
              <a:ea typeface="Arial"/>
              <a:cs typeface="Arial"/>
              <a:sym typeface="Arial"/>
            </a:endParaRPr>
          </a:p>
        </p:txBody>
      </p:sp>
      <p:sp>
        <p:nvSpPr>
          <p:cNvPr id="427" name="Google Shape;427;p59"/>
          <p:cNvSpPr txBox="1">
            <a:spLocks noGrp="1"/>
          </p:cNvSpPr>
          <p:nvPr>
            <p:ph type="title"/>
          </p:nvPr>
        </p:nvSpPr>
        <p:spPr>
          <a:xfrm>
            <a:off x="3359275" y="54769"/>
            <a:ext cx="10319084" cy="8572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VBAC Evidence Summary</a:t>
            </a:r>
            <a:endParaRPr>
              <a:latin typeface="Arial"/>
              <a:ea typeface="Arial"/>
              <a:cs typeface="Arial"/>
              <a:sym typeface="Arial"/>
            </a:endParaRPr>
          </a:p>
        </p:txBody>
      </p:sp>
      <p:pic>
        <p:nvPicPr>
          <p:cNvPr id="428" name="Google Shape;428;p59"/>
          <p:cNvPicPr preferRelativeResize="0"/>
          <p:nvPr/>
        </p:nvPicPr>
        <p:blipFill rotWithShape="1">
          <a:blip r:embed="rId3">
            <a:alphaModFix/>
          </a:blip>
          <a:srcRect/>
          <a:stretch/>
        </p:blipFill>
        <p:spPr>
          <a:xfrm>
            <a:off x="2342672" y="96704"/>
            <a:ext cx="847898" cy="81531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0"/>
          <p:cNvSpPr txBox="1">
            <a:spLocks noGrp="1"/>
          </p:cNvSpPr>
          <p:nvPr>
            <p:ph type="body" idx="1"/>
          </p:nvPr>
        </p:nvSpPr>
        <p:spPr>
          <a:xfrm>
            <a:off x="1159179" y="1113198"/>
            <a:ext cx="10415337" cy="509412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590"/>
              <a:buNone/>
            </a:pPr>
            <a:r>
              <a:rPr lang="en-US" sz="2590">
                <a:latin typeface="Arial"/>
                <a:ea typeface="Arial"/>
                <a:cs typeface="Arial"/>
                <a:sym typeface="Arial"/>
              </a:rPr>
              <a:t>Counsel low-risk women on the risks and benefits of a trial of labor after cesarean. Use a shared decision process that incorporates the woman’s values and preferences</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590"/>
              <a:buNone/>
            </a:pPr>
            <a:endParaRPr sz="2590">
              <a:latin typeface="Arial"/>
              <a:ea typeface="Arial"/>
              <a:cs typeface="Arial"/>
              <a:sym typeface="Arial"/>
            </a:endParaRPr>
          </a:p>
          <a:p>
            <a:pPr marL="0" lvl="0" indent="0" algn="l" rtl="0">
              <a:lnSpc>
                <a:spcPct val="100000"/>
              </a:lnSpc>
              <a:spcBef>
                <a:spcPts val="0"/>
              </a:spcBef>
              <a:spcAft>
                <a:spcPts val="0"/>
              </a:spcAft>
              <a:buClr>
                <a:schemeClr val="dk1"/>
              </a:buClr>
              <a:buSzPts val="2590"/>
              <a:buNone/>
            </a:pPr>
            <a:r>
              <a:rPr lang="en-US" sz="2590">
                <a:latin typeface="Arial"/>
                <a:ea typeface="Arial"/>
                <a:cs typeface="Arial"/>
                <a:sym typeface="Arial"/>
              </a:rPr>
              <a:t>Support institutional and provider training on TOLAC/VBAC</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590"/>
              <a:buNone/>
            </a:pPr>
            <a:endParaRPr sz="2590">
              <a:latin typeface="Arial"/>
              <a:ea typeface="Arial"/>
              <a:cs typeface="Arial"/>
              <a:sym typeface="Arial"/>
            </a:endParaRPr>
          </a:p>
          <a:p>
            <a:pPr marL="0" lvl="0" indent="0" algn="l" rtl="0">
              <a:lnSpc>
                <a:spcPct val="100000"/>
              </a:lnSpc>
              <a:spcBef>
                <a:spcPts val="0"/>
              </a:spcBef>
              <a:spcAft>
                <a:spcPts val="0"/>
              </a:spcAft>
              <a:buClr>
                <a:schemeClr val="dk1"/>
              </a:buClr>
              <a:buSzPts val="2590"/>
              <a:buNone/>
            </a:pPr>
            <a:r>
              <a:rPr lang="en-US" sz="2590">
                <a:latin typeface="Arial"/>
                <a:ea typeface="Arial"/>
                <a:cs typeface="Arial"/>
                <a:sym typeface="Arial"/>
              </a:rPr>
              <a:t>Modify the Pearls to support TOLAC:</a:t>
            </a:r>
            <a:endParaRPr>
              <a:latin typeface="Arial"/>
              <a:ea typeface="Arial"/>
              <a:cs typeface="Arial"/>
              <a:sym typeface="Arial"/>
            </a:endParaRPr>
          </a:p>
          <a:p>
            <a:pPr marL="1143000" lvl="2" indent="-228600" algn="l" rtl="0">
              <a:lnSpc>
                <a:spcPct val="100000"/>
              </a:lnSpc>
              <a:spcBef>
                <a:spcPts val="0"/>
              </a:spcBef>
              <a:spcAft>
                <a:spcPts val="0"/>
              </a:spcAft>
              <a:buClr>
                <a:schemeClr val="dk1"/>
              </a:buClr>
              <a:buSzPts val="2405"/>
              <a:buChar char="✔"/>
            </a:pPr>
            <a:r>
              <a:rPr lang="en-US" sz="2405">
                <a:latin typeface="Arial"/>
                <a:ea typeface="Arial"/>
                <a:cs typeface="Arial"/>
                <a:sym typeface="Arial"/>
              </a:rPr>
              <a:t>Clear liquids are safe</a:t>
            </a:r>
            <a:endParaRPr>
              <a:latin typeface="Arial"/>
              <a:ea typeface="Arial"/>
              <a:cs typeface="Arial"/>
              <a:sym typeface="Arial"/>
            </a:endParaRPr>
          </a:p>
          <a:p>
            <a:pPr marL="1143000" lvl="2" indent="-228600" algn="l" rtl="0">
              <a:lnSpc>
                <a:spcPct val="100000"/>
              </a:lnSpc>
              <a:spcBef>
                <a:spcPts val="0"/>
              </a:spcBef>
              <a:spcAft>
                <a:spcPts val="0"/>
              </a:spcAft>
              <a:buClr>
                <a:schemeClr val="dk1"/>
              </a:buClr>
              <a:buSzPts val="2405"/>
              <a:buChar char="✔"/>
            </a:pPr>
            <a:r>
              <a:rPr lang="en-US" sz="2405">
                <a:latin typeface="Arial"/>
                <a:ea typeface="Arial"/>
                <a:cs typeface="Arial"/>
                <a:sym typeface="Arial"/>
              </a:rPr>
              <a:t>CEFM is recommended in active labor</a:t>
            </a:r>
            <a:endParaRPr>
              <a:latin typeface="Arial"/>
              <a:ea typeface="Arial"/>
              <a:cs typeface="Arial"/>
              <a:sym typeface="Arial"/>
            </a:endParaRPr>
          </a:p>
          <a:p>
            <a:pPr marL="1143000" lvl="2" indent="-228600" algn="l" rtl="0">
              <a:lnSpc>
                <a:spcPct val="100000"/>
              </a:lnSpc>
              <a:spcBef>
                <a:spcPts val="0"/>
              </a:spcBef>
              <a:spcAft>
                <a:spcPts val="0"/>
              </a:spcAft>
              <a:buClr>
                <a:schemeClr val="dk1"/>
              </a:buClr>
              <a:buSzPts val="2405"/>
              <a:buChar char="✔"/>
            </a:pPr>
            <a:r>
              <a:rPr lang="en-US" sz="2405">
                <a:latin typeface="Arial"/>
                <a:ea typeface="Arial"/>
                <a:cs typeface="Arial"/>
                <a:sym typeface="Arial"/>
              </a:rPr>
              <a:t>Being upright, mobile, and one-to-one support are appropriate; hydrotherapy can be safe where CEFM is available</a:t>
            </a:r>
            <a:endParaRPr>
              <a:latin typeface="Arial"/>
              <a:ea typeface="Arial"/>
              <a:cs typeface="Arial"/>
              <a:sym typeface="Arial"/>
            </a:endParaRPr>
          </a:p>
          <a:p>
            <a:pPr marL="1143000" lvl="2" indent="-228600" algn="l" rtl="0">
              <a:lnSpc>
                <a:spcPct val="100000"/>
              </a:lnSpc>
              <a:spcBef>
                <a:spcPts val="0"/>
              </a:spcBef>
              <a:spcAft>
                <a:spcPts val="0"/>
              </a:spcAft>
              <a:buClr>
                <a:schemeClr val="dk1"/>
              </a:buClr>
              <a:buSzPts val="2405"/>
              <a:buChar char="✔"/>
            </a:pPr>
            <a:r>
              <a:rPr lang="en-US" sz="2405">
                <a:latin typeface="Arial"/>
                <a:ea typeface="Arial"/>
                <a:cs typeface="Arial"/>
                <a:sym typeface="Arial"/>
              </a:rPr>
              <a:t>Intravenous access and epidural are safe accommodations </a:t>
            </a:r>
            <a:endParaRPr>
              <a:latin typeface="Arial"/>
              <a:ea typeface="Arial"/>
              <a:cs typeface="Arial"/>
              <a:sym typeface="Arial"/>
            </a:endParaRPr>
          </a:p>
          <a:p>
            <a:pPr marL="0" lvl="0" indent="0" algn="l" rtl="0">
              <a:lnSpc>
                <a:spcPct val="80000"/>
              </a:lnSpc>
              <a:spcBef>
                <a:spcPts val="1000"/>
              </a:spcBef>
              <a:spcAft>
                <a:spcPts val="0"/>
              </a:spcAft>
              <a:buClr>
                <a:schemeClr val="dk1"/>
              </a:buClr>
              <a:buSzPts val="2590"/>
              <a:buNone/>
            </a:pPr>
            <a:endParaRPr sz="2590">
              <a:latin typeface="Arial"/>
              <a:ea typeface="Arial"/>
              <a:cs typeface="Arial"/>
              <a:sym typeface="Arial"/>
            </a:endParaRPr>
          </a:p>
        </p:txBody>
      </p:sp>
      <p:sp>
        <p:nvSpPr>
          <p:cNvPr id="434" name="Google Shape;434;p60"/>
          <p:cNvSpPr txBox="1">
            <a:spLocks noGrp="1"/>
          </p:cNvSpPr>
          <p:nvPr>
            <p:ph type="title"/>
          </p:nvPr>
        </p:nvSpPr>
        <p:spPr>
          <a:xfrm>
            <a:off x="1034716" y="1"/>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Pearls in Action</a:t>
            </a:r>
            <a:endParaRPr>
              <a:latin typeface="Arial"/>
              <a:ea typeface="Arial"/>
              <a:cs typeface="Arial"/>
              <a:sym typeface="Arial"/>
            </a:endParaRPr>
          </a:p>
        </p:txBody>
      </p:sp>
      <p:pic>
        <p:nvPicPr>
          <p:cNvPr id="435" name="Google Shape;435;p60"/>
          <p:cNvPicPr preferRelativeResize="0"/>
          <p:nvPr/>
        </p:nvPicPr>
        <p:blipFill rotWithShape="1">
          <a:blip r:embed="rId3">
            <a:alphaModFix/>
          </a:blip>
          <a:srcRect/>
          <a:stretch/>
        </p:blipFill>
        <p:spPr>
          <a:xfrm>
            <a:off x="358838" y="1428353"/>
            <a:ext cx="729002" cy="673859"/>
          </a:xfrm>
          <a:prstGeom prst="rect">
            <a:avLst/>
          </a:prstGeom>
          <a:noFill/>
          <a:ln>
            <a:noFill/>
          </a:ln>
        </p:spPr>
      </p:pic>
      <p:pic>
        <p:nvPicPr>
          <p:cNvPr id="436" name="Google Shape;436;p60"/>
          <p:cNvPicPr preferRelativeResize="0"/>
          <p:nvPr/>
        </p:nvPicPr>
        <p:blipFill rotWithShape="1">
          <a:blip r:embed="rId3">
            <a:alphaModFix/>
          </a:blip>
          <a:srcRect/>
          <a:stretch/>
        </p:blipFill>
        <p:spPr>
          <a:xfrm>
            <a:off x="358838" y="2605364"/>
            <a:ext cx="729002" cy="673859"/>
          </a:xfrm>
          <a:prstGeom prst="rect">
            <a:avLst/>
          </a:prstGeom>
          <a:noFill/>
          <a:ln>
            <a:noFill/>
          </a:ln>
        </p:spPr>
      </p:pic>
      <p:pic>
        <p:nvPicPr>
          <p:cNvPr id="437" name="Google Shape;437;p60"/>
          <p:cNvPicPr preferRelativeResize="0"/>
          <p:nvPr/>
        </p:nvPicPr>
        <p:blipFill rotWithShape="1">
          <a:blip r:embed="rId3">
            <a:alphaModFix/>
          </a:blip>
          <a:srcRect/>
          <a:stretch/>
        </p:blipFill>
        <p:spPr>
          <a:xfrm>
            <a:off x="358838" y="3428989"/>
            <a:ext cx="729002" cy="67385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1"/>
          <p:cNvSpPr txBox="1">
            <a:spLocks noGrp="1"/>
          </p:cNvSpPr>
          <p:nvPr>
            <p:ph type="title"/>
          </p:nvPr>
        </p:nvSpPr>
        <p:spPr>
          <a:xfrm>
            <a:off x="3039106" y="1622110"/>
            <a:ext cx="8308345" cy="285273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3600">
                <a:latin typeface="Arial"/>
                <a:ea typeface="Arial"/>
                <a:cs typeface="Arial"/>
                <a:sym typeface="Arial"/>
              </a:rPr>
              <a:t>Immediate skin-to-skin contact and breastfeeding promote thermoregulation, nursing, and attachment</a:t>
            </a:r>
            <a:endParaRPr sz="3600">
              <a:latin typeface="Arial"/>
              <a:ea typeface="Arial"/>
              <a:cs typeface="Arial"/>
              <a:sym typeface="Arial"/>
            </a:endParaRPr>
          </a:p>
        </p:txBody>
      </p:sp>
      <p:sp>
        <p:nvSpPr>
          <p:cNvPr id="443" name="Google Shape;443;p61"/>
          <p:cNvSpPr txBox="1">
            <a:spLocks noGrp="1"/>
          </p:cNvSpPr>
          <p:nvPr>
            <p:ph type="body" idx="1"/>
          </p:nvPr>
        </p:nvSpPr>
        <p:spPr>
          <a:xfrm>
            <a:off x="2324100" y="4589465"/>
            <a:ext cx="9023351"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2"/>
          <p:cNvSpPr txBox="1">
            <a:spLocks noGrp="1"/>
          </p:cNvSpPr>
          <p:nvPr>
            <p:ph type="body" idx="1"/>
          </p:nvPr>
        </p:nvSpPr>
        <p:spPr>
          <a:xfrm>
            <a:off x="551793" y="1058779"/>
            <a:ext cx="6857999" cy="511818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600"/>
              <a:buChar char="•"/>
            </a:pPr>
            <a:r>
              <a:rPr lang="en-US" sz="2600">
                <a:latin typeface="Garamond"/>
                <a:ea typeface="Garamond"/>
                <a:cs typeface="Garamond"/>
                <a:sym typeface="Garamond"/>
              </a:rPr>
              <a:t> </a:t>
            </a:r>
            <a:r>
              <a:rPr lang="en-US" sz="2400">
                <a:latin typeface="Arial"/>
                <a:ea typeface="Arial"/>
                <a:cs typeface="Arial"/>
                <a:sym typeface="Arial"/>
              </a:rPr>
              <a:t>Immediate skin-to-skin contact supports neonatal weight gain, breastfeeding, and maternal bonding and  reduces the risk of neonatal infections and hypothermia .</a:t>
            </a:r>
            <a:endParaRPr sz="2400">
              <a:latin typeface="Arial"/>
              <a:ea typeface="Arial"/>
              <a:cs typeface="Arial"/>
              <a:sym typeface="Arial"/>
            </a:endParaRPr>
          </a:p>
          <a:p>
            <a:pPr marL="228600" lvl="0" indent="-63500" algn="l" rtl="0">
              <a:lnSpc>
                <a:spcPct val="100000"/>
              </a:lnSpc>
              <a:spcBef>
                <a:spcPts val="0"/>
              </a:spcBef>
              <a:spcAft>
                <a:spcPts val="0"/>
              </a:spcAft>
              <a:buClr>
                <a:schemeClr val="dk1"/>
              </a:buClr>
              <a:buSzPts val="2600"/>
              <a:buNone/>
            </a:pPr>
            <a:endParaRPr sz="2400">
              <a:latin typeface="Arial"/>
              <a:ea typeface="Arial"/>
              <a:cs typeface="Arial"/>
              <a:sym typeface="Arial"/>
            </a:endParaRPr>
          </a:p>
          <a:p>
            <a:pPr marL="228600" lvl="0" indent="-215900" algn="l" rtl="0">
              <a:lnSpc>
                <a:spcPct val="100000"/>
              </a:lnSpc>
              <a:spcBef>
                <a:spcPts val="0"/>
              </a:spcBef>
              <a:spcAft>
                <a:spcPts val="0"/>
              </a:spcAft>
              <a:buClr>
                <a:schemeClr val="dk1"/>
              </a:buClr>
              <a:buSzPts val="2400"/>
              <a:buChar char="•"/>
            </a:pPr>
            <a:r>
              <a:rPr lang="en-US" sz="2400">
                <a:latin typeface="Arial"/>
                <a:ea typeface="Arial"/>
                <a:cs typeface="Arial"/>
                <a:sym typeface="Arial"/>
              </a:rPr>
              <a:t> Early breastfeeding initiation helps with neonatal temperature regulation, weight gain, and is protective against infections.</a:t>
            </a:r>
            <a:endParaRPr sz="2400">
              <a:latin typeface="Arial"/>
              <a:ea typeface="Arial"/>
              <a:cs typeface="Arial"/>
              <a:sym typeface="Arial"/>
            </a:endParaRPr>
          </a:p>
          <a:p>
            <a:pPr marL="228600" lvl="0" indent="-63500" algn="l" rtl="0">
              <a:lnSpc>
                <a:spcPct val="100000"/>
              </a:lnSpc>
              <a:spcBef>
                <a:spcPts val="0"/>
              </a:spcBef>
              <a:spcAft>
                <a:spcPts val="0"/>
              </a:spcAft>
              <a:buClr>
                <a:schemeClr val="dk1"/>
              </a:buClr>
              <a:buSzPts val="2600"/>
              <a:buNone/>
            </a:pPr>
            <a:endParaRPr sz="2400">
              <a:latin typeface="Arial"/>
              <a:ea typeface="Arial"/>
              <a:cs typeface="Arial"/>
              <a:sym typeface="Arial"/>
            </a:endParaRPr>
          </a:p>
          <a:p>
            <a:pPr marL="228600" lvl="0" indent="-215900" algn="l" rtl="0">
              <a:lnSpc>
                <a:spcPct val="100000"/>
              </a:lnSpc>
              <a:spcBef>
                <a:spcPts val="0"/>
              </a:spcBef>
              <a:spcAft>
                <a:spcPts val="0"/>
              </a:spcAft>
              <a:buClr>
                <a:schemeClr val="dk1"/>
              </a:buClr>
              <a:buSzPts val="2400"/>
              <a:buChar char="•"/>
            </a:pPr>
            <a:r>
              <a:rPr lang="en-US" sz="2400">
                <a:latin typeface="Arial"/>
                <a:ea typeface="Arial"/>
                <a:cs typeface="Arial"/>
                <a:sym typeface="Arial"/>
              </a:rPr>
              <a:t> Maternity centers should create an environment that is supportive of immediate skin-to-skin and breastfeeding for both term and preterm infants.</a:t>
            </a:r>
            <a:endParaRPr sz="2400">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latin typeface="Garamond"/>
              <a:ea typeface="Garamond"/>
              <a:cs typeface="Garamond"/>
              <a:sym typeface="Garamond"/>
            </a:endParaRPr>
          </a:p>
          <a:p>
            <a:pPr marL="228600" lvl="0" indent="-50800" algn="l" rtl="0">
              <a:lnSpc>
                <a:spcPct val="90000"/>
              </a:lnSpc>
              <a:spcBef>
                <a:spcPts val="1000"/>
              </a:spcBef>
              <a:spcAft>
                <a:spcPts val="0"/>
              </a:spcAft>
              <a:buClr>
                <a:schemeClr val="dk1"/>
              </a:buClr>
              <a:buSzPts val="2800"/>
              <a:buNone/>
            </a:pPr>
            <a:endParaRPr/>
          </a:p>
        </p:txBody>
      </p:sp>
      <p:sp>
        <p:nvSpPr>
          <p:cNvPr id="450" name="Google Shape;450;p62"/>
          <p:cNvSpPr txBox="1">
            <a:spLocks noGrp="1"/>
          </p:cNvSpPr>
          <p:nvPr>
            <p:ph type="title"/>
          </p:nvPr>
        </p:nvSpPr>
        <p:spPr>
          <a:xfrm>
            <a:off x="2878109" y="41930"/>
            <a:ext cx="103191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aramond"/>
              <a:buNone/>
            </a:pPr>
            <a:r>
              <a:rPr lang="en-US" sz="3600">
                <a:latin typeface="Arial"/>
                <a:ea typeface="Arial"/>
                <a:cs typeface="Arial"/>
                <a:sym typeface="Arial"/>
              </a:rPr>
              <a:t>Skin-to-Skin Evidence Summary</a:t>
            </a:r>
            <a:endParaRPr sz="3600">
              <a:latin typeface="Arial"/>
              <a:ea typeface="Arial"/>
              <a:cs typeface="Arial"/>
              <a:sym typeface="Arial"/>
            </a:endParaRPr>
          </a:p>
        </p:txBody>
      </p:sp>
      <p:pic>
        <p:nvPicPr>
          <p:cNvPr id="451" name="Google Shape;451;p62"/>
          <p:cNvPicPr preferRelativeResize="0"/>
          <p:nvPr/>
        </p:nvPicPr>
        <p:blipFill rotWithShape="1">
          <a:blip r:embed="rId3">
            <a:alphaModFix/>
          </a:blip>
          <a:srcRect/>
          <a:stretch/>
        </p:blipFill>
        <p:spPr>
          <a:xfrm>
            <a:off x="1975230" y="62902"/>
            <a:ext cx="847898" cy="815315"/>
          </a:xfrm>
          <a:prstGeom prst="rect">
            <a:avLst/>
          </a:prstGeom>
          <a:noFill/>
          <a:ln>
            <a:noFill/>
          </a:ln>
        </p:spPr>
      </p:pic>
      <p:pic>
        <p:nvPicPr>
          <p:cNvPr id="452" name="Google Shape;452;p62"/>
          <p:cNvPicPr preferRelativeResize="0"/>
          <p:nvPr/>
        </p:nvPicPr>
        <p:blipFill rotWithShape="1">
          <a:blip r:embed="rId4">
            <a:alphaModFix/>
          </a:blip>
          <a:srcRect/>
          <a:stretch/>
        </p:blipFill>
        <p:spPr>
          <a:xfrm>
            <a:off x="7973060" y="1383899"/>
            <a:ext cx="3040380" cy="4285889"/>
          </a:xfrm>
          <a:prstGeom prst="rect">
            <a:avLst/>
          </a:prstGeom>
          <a:noFill/>
          <a:ln>
            <a:noFill/>
          </a:ln>
        </p:spPr>
      </p:pic>
      <p:sp>
        <p:nvSpPr>
          <p:cNvPr id="453" name="Google Shape;453;p62"/>
          <p:cNvSpPr/>
          <p:nvPr/>
        </p:nvSpPr>
        <p:spPr>
          <a:xfrm>
            <a:off x="9385547" y="5669788"/>
            <a:ext cx="401072"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iStock/myrrha</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3"/>
          <p:cNvSpPr txBox="1">
            <a:spLocks noGrp="1"/>
          </p:cNvSpPr>
          <p:nvPr>
            <p:ph type="body" idx="1"/>
          </p:nvPr>
        </p:nvSpPr>
        <p:spPr>
          <a:xfrm>
            <a:off x="1151021" y="1464541"/>
            <a:ext cx="4944979" cy="471242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US">
                <a:latin typeface="Arial"/>
                <a:ea typeface="Arial"/>
                <a:cs typeface="Arial"/>
                <a:sym typeface="Arial"/>
              </a:rPr>
              <a:t>Deliver healthy babies directly onto mom’s abdomen</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a:latin typeface="Arial"/>
                <a:ea typeface="Arial"/>
                <a:cs typeface="Arial"/>
                <a:sym typeface="Arial"/>
              </a:rPr>
              <a:t>Perform routine newborn evaluation and care while maintaining skin-to-skin contact</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a:latin typeface="Arial"/>
                <a:ea typeface="Arial"/>
                <a:cs typeface="Arial"/>
                <a:sym typeface="Arial"/>
              </a:rPr>
              <a:t>Encourage breastfeeding within the first hour of life</a:t>
            </a: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endParaRPr>
              <a:latin typeface="Arial"/>
              <a:ea typeface="Arial"/>
              <a:cs typeface="Arial"/>
              <a:sym typeface="Arial"/>
            </a:endParaRPr>
          </a:p>
        </p:txBody>
      </p:sp>
      <p:sp>
        <p:nvSpPr>
          <p:cNvPr id="459" name="Google Shape;459;p63"/>
          <p:cNvSpPr txBox="1">
            <a:spLocks noGrp="1"/>
          </p:cNvSpPr>
          <p:nvPr>
            <p:ph type="title"/>
          </p:nvPr>
        </p:nvSpPr>
        <p:spPr>
          <a:xfrm>
            <a:off x="1034716" y="1"/>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Pearls in Action</a:t>
            </a:r>
            <a:endParaRPr>
              <a:latin typeface="Arial"/>
              <a:ea typeface="Arial"/>
              <a:cs typeface="Arial"/>
              <a:sym typeface="Arial"/>
            </a:endParaRPr>
          </a:p>
        </p:txBody>
      </p:sp>
      <p:pic>
        <p:nvPicPr>
          <p:cNvPr id="460" name="Google Shape;460;p63"/>
          <p:cNvPicPr preferRelativeResize="0"/>
          <p:nvPr/>
        </p:nvPicPr>
        <p:blipFill rotWithShape="1">
          <a:blip r:embed="rId3">
            <a:alphaModFix/>
          </a:blip>
          <a:srcRect/>
          <a:stretch/>
        </p:blipFill>
        <p:spPr>
          <a:xfrm>
            <a:off x="301489" y="1603245"/>
            <a:ext cx="729002" cy="673859"/>
          </a:xfrm>
          <a:prstGeom prst="rect">
            <a:avLst/>
          </a:prstGeom>
          <a:noFill/>
          <a:ln>
            <a:noFill/>
          </a:ln>
        </p:spPr>
      </p:pic>
      <p:pic>
        <p:nvPicPr>
          <p:cNvPr id="461" name="Google Shape;461;p63"/>
          <p:cNvPicPr preferRelativeResize="0"/>
          <p:nvPr/>
        </p:nvPicPr>
        <p:blipFill rotWithShape="1">
          <a:blip r:embed="rId3">
            <a:alphaModFix/>
          </a:blip>
          <a:srcRect/>
          <a:stretch/>
        </p:blipFill>
        <p:spPr>
          <a:xfrm>
            <a:off x="301489" y="3146893"/>
            <a:ext cx="729002" cy="673859"/>
          </a:xfrm>
          <a:prstGeom prst="rect">
            <a:avLst/>
          </a:prstGeom>
          <a:noFill/>
          <a:ln>
            <a:noFill/>
          </a:ln>
        </p:spPr>
      </p:pic>
      <p:pic>
        <p:nvPicPr>
          <p:cNvPr id="462" name="Google Shape;462;p63"/>
          <p:cNvPicPr preferRelativeResize="0"/>
          <p:nvPr/>
        </p:nvPicPr>
        <p:blipFill rotWithShape="1">
          <a:blip r:embed="rId3">
            <a:alphaModFix/>
          </a:blip>
          <a:srcRect/>
          <a:stretch/>
        </p:blipFill>
        <p:spPr>
          <a:xfrm>
            <a:off x="307975" y="4580896"/>
            <a:ext cx="729002" cy="673859"/>
          </a:xfrm>
          <a:prstGeom prst="rect">
            <a:avLst/>
          </a:prstGeom>
          <a:noFill/>
          <a:ln>
            <a:noFill/>
          </a:ln>
        </p:spPr>
      </p:pic>
      <p:sp>
        <p:nvSpPr>
          <p:cNvPr id="463" name="Google Shape;463;p63" descr="Post Birth Skin to Skin .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Schoolbook"/>
              <a:ea typeface="Century Schoolbook"/>
              <a:cs typeface="Century Schoolbook"/>
              <a:sym typeface="Century Schoolbook"/>
            </a:endParaRPr>
          </a:p>
        </p:txBody>
      </p:sp>
      <p:pic>
        <p:nvPicPr>
          <p:cNvPr id="464" name="Google Shape;464;p63"/>
          <p:cNvPicPr preferRelativeResize="0"/>
          <p:nvPr/>
        </p:nvPicPr>
        <p:blipFill rotWithShape="1">
          <a:blip r:embed="rId4">
            <a:alphaModFix/>
          </a:blip>
          <a:srcRect/>
          <a:stretch/>
        </p:blipFill>
        <p:spPr>
          <a:xfrm>
            <a:off x="7406640" y="1045029"/>
            <a:ext cx="3931920" cy="4443747"/>
          </a:xfrm>
          <a:prstGeom prst="rect">
            <a:avLst/>
          </a:prstGeom>
          <a:noFill/>
          <a:ln>
            <a:noFill/>
          </a:ln>
        </p:spPr>
      </p:pic>
      <p:sp>
        <p:nvSpPr>
          <p:cNvPr id="465" name="Google Shape;465;p63"/>
          <p:cNvSpPr/>
          <p:nvPr/>
        </p:nvSpPr>
        <p:spPr>
          <a:xfrm>
            <a:off x="9269092" y="5488776"/>
            <a:ext cx="570990"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Photo by Melody Yazdani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4"/>
          <p:cNvSpPr txBox="1">
            <a:spLocks noGrp="1"/>
          </p:cNvSpPr>
          <p:nvPr>
            <p:ph type="title"/>
          </p:nvPr>
        </p:nvSpPr>
        <p:spPr>
          <a:xfrm>
            <a:off x="2634615" y="1627825"/>
            <a:ext cx="9188818" cy="285273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5400">
                <a:latin typeface="Arial"/>
                <a:ea typeface="Arial"/>
                <a:cs typeface="Arial"/>
                <a:sym typeface="Arial"/>
              </a:rPr>
              <a:t>Hydrotherapy is safe and effective for decreasing pain in labor</a:t>
            </a:r>
            <a:endParaRPr>
              <a:latin typeface="Arial"/>
              <a:ea typeface="Arial"/>
              <a:cs typeface="Arial"/>
              <a:sym typeface="Arial"/>
            </a:endParaRPr>
          </a:p>
        </p:txBody>
      </p:sp>
      <p:sp>
        <p:nvSpPr>
          <p:cNvPr id="471" name="Google Shape;471;p64"/>
          <p:cNvSpPr txBox="1">
            <a:spLocks noGrp="1"/>
          </p:cNvSpPr>
          <p:nvPr>
            <p:ph type="body" idx="1"/>
          </p:nvPr>
        </p:nvSpPr>
        <p:spPr>
          <a:xfrm>
            <a:off x="2324100" y="4589465"/>
            <a:ext cx="9023351"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5"/>
          <p:cNvSpPr txBox="1">
            <a:spLocks noGrp="1"/>
          </p:cNvSpPr>
          <p:nvPr>
            <p:ph type="body" idx="1"/>
          </p:nvPr>
        </p:nvSpPr>
        <p:spPr>
          <a:xfrm>
            <a:off x="572877" y="1127010"/>
            <a:ext cx="6267157" cy="522337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590"/>
              <a:buChar char="•"/>
            </a:pPr>
            <a:r>
              <a:rPr lang="en-US" sz="2590">
                <a:latin typeface="Garamond"/>
                <a:ea typeface="Garamond"/>
                <a:cs typeface="Garamond"/>
                <a:sym typeface="Garamond"/>
              </a:rPr>
              <a:t> </a:t>
            </a:r>
            <a:r>
              <a:rPr lang="en-US" sz="2590">
                <a:latin typeface="Arial"/>
                <a:ea typeface="Arial"/>
                <a:cs typeface="Arial"/>
                <a:sym typeface="Arial"/>
              </a:rPr>
              <a:t>Hydrotherapy offers mobility and comfort in labor and reduces pain</a:t>
            </a:r>
            <a:endParaRPr>
              <a:latin typeface="Arial"/>
              <a:ea typeface="Arial"/>
              <a:cs typeface="Arial"/>
              <a:sym typeface="Arial"/>
            </a:endParaRPr>
          </a:p>
          <a:p>
            <a:pPr marL="228600" lvl="0" indent="-64135" algn="l" rtl="0">
              <a:lnSpc>
                <a:spcPct val="90000"/>
              </a:lnSpc>
              <a:spcBef>
                <a:spcPts val="0"/>
              </a:spcBef>
              <a:spcAft>
                <a:spcPts val="0"/>
              </a:spcAft>
              <a:buClr>
                <a:schemeClr val="dk1"/>
              </a:buClr>
              <a:buSzPts val="2590"/>
              <a:buNone/>
            </a:pPr>
            <a:endParaRPr sz="2590">
              <a:latin typeface="Arial"/>
              <a:ea typeface="Arial"/>
              <a:cs typeface="Arial"/>
              <a:sym typeface="Arial"/>
            </a:endParaRPr>
          </a:p>
          <a:p>
            <a:pPr marL="228600" lvl="0" indent="-228600" algn="l" rtl="0">
              <a:lnSpc>
                <a:spcPct val="90000"/>
              </a:lnSpc>
              <a:spcBef>
                <a:spcPts val="0"/>
              </a:spcBef>
              <a:spcAft>
                <a:spcPts val="0"/>
              </a:spcAft>
              <a:buClr>
                <a:schemeClr val="dk1"/>
              </a:buClr>
              <a:buSzPts val="2590"/>
              <a:buChar char="•"/>
            </a:pPr>
            <a:r>
              <a:rPr lang="en-US" sz="2590">
                <a:latin typeface="Arial"/>
                <a:ea typeface="Arial"/>
                <a:cs typeface="Arial"/>
                <a:sym typeface="Arial"/>
              </a:rPr>
              <a:t> Water immersion in labor is associated with lower rates of analgesia, anesthesia, and episiotomies</a:t>
            </a:r>
            <a:endParaRPr>
              <a:latin typeface="Arial"/>
              <a:ea typeface="Arial"/>
              <a:cs typeface="Arial"/>
              <a:sym typeface="Arial"/>
            </a:endParaRPr>
          </a:p>
          <a:p>
            <a:pPr marL="228600" lvl="0" indent="-64135" algn="l" rtl="0">
              <a:lnSpc>
                <a:spcPct val="90000"/>
              </a:lnSpc>
              <a:spcBef>
                <a:spcPts val="0"/>
              </a:spcBef>
              <a:spcAft>
                <a:spcPts val="0"/>
              </a:spcAft>
              <a:buClr>
                <a:schemeClr val="dk1"/>
              </a:buClr>
              <a:buSzPts val="2590"/>
              <a:buNone/>
            </a:pPr>
            <a:endParaRPr sz="2590">
              <a:latin typeface="Arial"/>
              <a:ea typeface="Arial"/>
              <a:cs typeface="Arial"/>
              <a:sym typeface="Arial"/>
            </a:endParaRPr>
          </a:p>
          <a:p>
            <a:pPr marL="228600" lvl="0" indent="-228600" algn="l" rtl="0">
              <a:lnSpc>
                <a:spcPct val="90000"/>
              </a:lnSpc>
              <a:spcBef>
                <a:spcPts val="0"/>
              </a:spcBef>
              <a:spcAft>
                <a:spcPts val="0"/>
              </a:spcAft>
              <a:buClr>
                <a:schemeClr val="dk1"/>
              </a:buClr>
              <a:buSzPts val="2590"/>
              <a:buChar char="•"/>
            </a:pPr>
            <a:r>
              <a:rPr lang="en-US" sz="2590">
                <a:latin typeface="Arial"/>
                <a:ea typeface="Arial"/>
                <a:cs typeface="Arial"/>
                <a:sym typeface="Arial"/>
              </a:rPr>
              <a:t> Water immersion may be associated with shorter duration of labors</a:t>
            </a:r>
            <a:endParaRPr>
              <a:latin typeface="Arial"/>
              <a:ea typeface="Arial"/>
              <a:cs typeface="Arial"/>
              <a:sym typeface="Arial"/>
            </a:endParaRPr>
          </a:p>
          <a:p>
            <a:pPr marL="228600" lvl="0" indent="-64135" algn="l" rtl="0">
              <a:lnSpc>
                <a:spcPct val="90000"/>
              </a:lnSpc>
              <a:spcBef>
                <a:spcPts val="0"/>
              </a:spcBef>
              <a:spcAft>
                <a:spcPts val="0"/>
              </a:spcAft>
              <a:buClr>
                <a:schemeClr val="dk1"/>
              </a:buClr>
              <a:buSzPts val="2590"/>
              <a:buNone/>
            </a:pPr>
            <a:endParaRPr sz="2590">
              <a:latin typeface="Arial"/>
              <a:ea typeface="Arial"/>
              <a:cs typeface="Arial"/>
              <a:sym typeface="Arial"/>
            </a:endParaRPr>
          </a:p>
          <a:p>
            <a:pPr marL="228600" lvl="0" indent="-228600" algn="l" rtl="0">
              <a:lnSpc>
                <a:spcPct val="90000"/>
              </a:lnSpc>
              <a:spcBef>
                <a:spcPts val="0"/>
              </a:spcBef>
              <a:spcAft>
                <a:spcPts val="0"/>
              </a:spcAft>
              <a:buClr>
                <a:schemeClr val="dk1"/>
              </a:buClr>
              <a:buSzPts val="2590"/>
              <a:buChar char="•"/>
            </a:pPr>
            <a:r>
              <a:rPr lang="en-US" sz="2590">
                <a:latin typeface="Arial"/>
                <a:ea typeface="Arial"/>
                <a:cs typeface="Arial"/>
                <a:sym typeface="Arial"/>
              </a:rPr>
              <a:t> Hydrotherapy has not been shown to increase adverse maternal or neonatal outcomes</a:t>
            </a:r>
            <a:endParaRPr>
              <a:latin typeface="Arial"/>
              <a:ea typeface="Arial"/>
              <a:cs typeface="Arial"/>
              <a:sym typeface="Arial"/>
            </a:endParaRPr>
          </a:p>
          <a:p>
            <a:pPr marL="228600" lvl="0" indent="-64135" algn="l" rtl="0">
              <a:lnSpc>
                <a:spcPct val="70000"/>
              </a:lnSpc>
              <a:spcBef>
                <a:spcPts val="1000"/>
              </a:spcBef>
              <a:spcAft>
                <a:spcPts val="0"/>
              </a:spcAft>
              <a:buClr>
                <a:schemeClr val="dk1"/>
              </a:buClr>
              <a:buSzPts val="2590"/>
              <a:buNone/>
            </a:pPr>
            <a:endParaRPr sz="2590"/>
          </a:p>
        </p:txBody>
      </p:sp>
      <p:sp>
        <p:nvSpPr>
          <p:cNvPr id="478" name="Google Shape;478;p65"/>
          <p:cNvSpPr txBox="1">
            <a:spLocks noGrp="1"/>
          </p:cNvSpPr>
          <p:nvPr>
            <p:ph type="title"/>
          </p:nvPr>
        </p:nvSpPr>
        <p:spPr>
          <a:xfrm>
            <a:off x="2567309" y="31693"/>
            <a:ext cx="10319084" cy="8572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aramond"/>
              <a:buNone/>
            </a:pPr>
            <a:r>
              <a:rPr lang="en-US" sz="3600">
                <a:latin typeface="Arial"/>
                <a:ea typeface="Arial"/>
                <a:cs typeface="Arial"/>
                <a:sym typeface="Arial"/>
              </a:rPr>
              <a:t>Hydrotherapy Evidence Summary</a:t>
            </a:r>
            <a:endParaRPr sz="3600">
              <a:latin typeface="Arial"/>
              <a:ea typeface="Arial"/>
              <a:cs typeface="Arial"/>
              <a:sym typeface="Arial"/>
            </a:endParaRPr>
          </a:p>
        </p:txBody>
      </p:sp>
      <p:pic>
        <p:nvPicPr>
          <p:cNvPr id="479" name="Google Shape;479;p65"/>
          <p:cNvPicPr preferRelativeResize="0"/>
          <p:nvPr/>
        </p:nvPicPr>
        <p:blipFill rotWithShape="1">
          <a:blip r:embed="rId3">
            <a:alphaModFix/>
          </a:blip>
          <a:srcRect/>
          <a:stretch/>
        </p:blipFill>
        <p:spPr>
          <a:xfrm>
            <a:off x="1528004" y="73628"/>
            <a:ext cx="847898" cy="815315"/>
          </a:xfrm>
          <a:prstGeom prst="rect">
            <a:avLst/>
          </a:prstGeom>
          <a:noFill/>
          <a:ln>
            <a:noFill/>
          </a:ln>
        </p:spPr>
      </p:pic>
      <p:pic>
        <p:nvPicPr>
          <p:cNvPr id="480" name="Google Shape;480;p65"/>
          <p:cNvPicPr preferRelativeResize="0"/>
          <p:nvPr/>
        </p:nvPicPr>
        <p:blipFill rotWithShape="1">
          <a:blip r:embed="rId4">
            <a:alphaModFix/>
          </a:blip>
          <a:srcRect/>
          <a:stretch/>
        </p:blipFill>
        <p:spPr>
          <a:xfrm>
            <a:off x="7176008" y="2021840"/>
            <a:ext cx="4538472" cy="2946400"/>
          </a:xfrm>
          <a:prstGeom prst="rect">
            <a:avLst/>
          </a:prstGeom>
          <a:noFill/>
          <a:ln>
            <a:noFill/>
          </a:ln>
        </p:spPr>
      </p:pic>
      <p:sp>
        <p:nvSpPr>
          <p:cNvPr id="481" name="Google Shape;481;p65"/>
          <p:cNvSpPr/>
          <p:nvPr/>
        </p:nvSpPr>
        <p:spPr>
          <a:xfrm>
            <a:off x="8842354" y="4968240"/>
            <a:ext cx="401072"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iStock/myrrha</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6"/>
          <p:cNvSpPr txBox="1">
            <a:spLocks noGrp="1"/>
          </p:cNvSpPr>
          <p:nvPr>
            <p:ph type="title"/>
          </p:nvPr>
        </p:nvSpPr>
        <p:spPr>
          <a:xfrm>
            <a:off x="560991" y="11017"/>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Pearls in Action</a:t>
            </a:r>
            <a:endParaRPr>
              <a:latin typeface="Arial"/>
              <a:ea typeface="Arial"/>
              <a:cs typeface="Arial"/>
              <a:sym typeface="Arial"/>
            </a:endParaRPr>
          </a:p>
        </p:txBody>
      </p:sp>
      <p:sp>
        <p:nvSpPr>
          <p:cNvPr id="487" name="Google Shape;487;p66"/>
          <p:cNvSpPr txBox="1">
            <a:spLocks noGrp="1"/>
          </p:cNvSpPr>
          <p:nvPr>
            <p:ph type="body" idx="1"/>
          </p:nvPr>
        </p:nvSpPr>
        <p:spPr>
          <a:xfrm>
            <a:off x="1151717" y="1671265"/>
            <a:ext cx="9888600" cy="4505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US">
                <a:latin typeface="Arial"/>
                <a:ea typeface="Arial"/>
                <a:cs typeface="Arial"/>
                <a:sym typeface="Arial"/>
              </a:rPr>
              <a:t>Laboring in the tub is safe and effective in promoting labor</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a:latin typeface="Arial"/>
                <a:ea typeface="Arial"/>
                <a:cs typeface="Arial"/>
                <a:sym typeface="Arial"/>
              </a:rPr>
              <a:t>Establish guidelines and protocols for use of hydrotherapy in labor to support physiological labor management</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a:latin typeface="Arial"/>
                <a:ea typeface="Arial"/>
                <a:cs typeface="Arial"/>
                <a:sym typeface="Arial"/>
              </a:rPr>
              <a:t>Educate staff and providers on safe use of hydrotherapy in labor</a:t>
            </a:r>
            <a:endParaRPr>
              <a:latin typeface="Arial"/>
              <a:ea typeface="Arial"/>
              <a:cs typeface="Arial"/>
              <a:sym typeface="Arial"/>
            </a:endParaRPr>
          </a:p>
        </p:txBody>
      </p:sp>
      <p:pic>
        <p:nvPicPr>
          <p:cNvPr id="488" name="Google Shape;488;p66"/>
          <p:cNvPicPr preferRelativeResize="0"/>
          <p:nvPr/>
        </p:nvPicPr>
        <p:blipFill rotWithShape="1">
          <a:blip r:embed="rId3">
            <a:alphaModFix/>
          </a:blip>
          <a:srcRect/>
          <a:stretch/>
        </p:blipFill>
        <p:spPr>
          <a:xfrm>
            <a:off x="364501" y="1671265"/>
            <a:ext cx="729002" cy="673859"/>
          </a:xfrm>
          <a:prstGeom prst="rect">
            <a:avLst/>
          </a:prstGeom>
          <a:noFill/>
          <a:ln>
            <a:noFill/>
          </a:ln>
        </p:spPr>
      </p:pic>
      <p:pic>
        <p:nvPicPr>
          <p:cNvPr id="489" name="Google Shape;489;p66"/>
          <p:cNvPicPr preferRelativeResize="0"/>
          <p:nvPr/>
        </p:nvPicPr>
        <p:blipFill rotWithShape="1">
          <a:blip r:embed="rId3">
            <a:alphaModFix/>
          </a:blip>
          <a:srcRect/>
          <a:stretch/>
        </p:blipFill>
        <p:spPr>
          <a:xfrm>
            <a:off x="364501" y="2637663"/>
            <a:ext cx="729002" cy="673859"/>
          </a:xfrm>
          <a:prstGeom prst="rect">
            <a:avLst/>
          </a:prstGeom>
          <a:noFill/>
          <a:ln>
            <a:noFill/>
          </a:ln>
        </p:spPr>
      </p:pic>
      <p:pic>
        <p:nvPicPr>
          <p:cNvPr id="490" name="Google Shape;490;p66"/>
          <p:cNvPicPr preferRelativeResize="0"/>
          <p:nvPr/>
        </p:nvPicPr>
        <p:blipFill rotWithShape="1">
          <a:blip r:embed="rId3">
            <a:alphaModFix/>
          </a:blip>
          <a:srcRect/>
          <a:stretch/>
        </p:blipFill>
        <p:spPr>
          <a:xfrm>
            <a:off x="364501" y="3776924"/>
            <a:ext cx="729002" cy="67385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838200" y="1"/>
            <a:ext cx="10515600" cy="812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Childbirth Practices</a:t>
            </a:r>
            <a:endParaRPr>
              <a:latin typeface="Arial"/>
              <a:ea typeface="Arial"/>
              <a:cs typeface="Arial"/>
              <a:sym typeface="Arial"/>
            </a:endParaRPr>
          </a:p>
        </p:txBody>
      </p:sp>
      <p:sp>
        <p:nvSpPr>
          <p:cNvPr id="131" name="Google Shape;131;p22"/>
          <p:cNvSpPr txBox="1">
            <a:spLocks noGrp="1"/>
          </p:cNvSpPr>
          <p:nvPr>
            <p:ph type="body" idx="1"/>
          </p:nvPr>
        </p:nvSpPr>
        <p:spPr>
          <a:xfrm>
            <a:off x="428625" y="1317716"/>
            <a:ext cx="6192402" cy="523820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latin typeface="Garamond"/>
                <a:ea typeface="Garamond"/>
                <a:cs typeface="Garamond"/>
                <a:sym typeface="Garamond"/>
              </a:rPr>
              <a:t> </a:t>
            </a:r>
            <a:r>
              <a:rPr lang="en-US" sz="2400">
                <a:latin typeface="Arial"/>
                <a:ea typeface="Arial"/>
                <a:cs typeface="Arial"/>
                <a:sym typeface="Arial"/>
              </a:rPr>
              <a:t>The woman’s cultural beliefs about health risks, as well as provider culture, including technological advances, obstetric training, and fear of litigation, all impact the experience of birth</a:t>
            </a:r>
            <a:endParaRPr sz="2400">
              <a:latin typeface="Arial"/>
              <a:ea typeface="Arial"/>
              <a:cs typeface="Arial"/>
              <a:sym typeface="Arial"/>
            </a:endParaRPr>
          </a:p>
          <a:p>
            <a:pPr marL="228600" lvl="0" indent="-50800" algn="l" rtl="0">
              <a:lnSpc>
                <a:spcPct val="100000"/>
              </a:lnSpc>
              <a:spcBef>
                <a:spcPts val="0"/>
              </a:spcBef>
              <a:spcAft>
                <a:spcPts val="0"/>
              </a:spcAft>
              <a:buClr>
                <a:schemeClr val="dk1"/>
              </a:buClr>
              <a:buSzPts val="2800"/>
              <a:buNone/>
            </a:pPr>
            <a:endParaRPr sz="2400">
              <a:latin typeface="Arial"/>
              <a:ea typeface="Arial"/>
              <a:cs typeface="Arial"/>
              <a:sym typeface="Arial"/>
            </a:endParaRPr>
          </a:p>
          <a:p>
            <a:pPr marL="228600" lvl="0" indent="-203200" algn="l" rtl="0">
              <a:lnSpc>
                <a:spcPct val="100000"/>
              </a:lnSpc>
              <a:spcBef>
                <a:spcPts val="0"/>
              </a:spcBef>
              <a:spcAft>
                <a:spcPts val="0"/>
              </a:spcAft>
              <a:buClr>
                <a:schemeClr val="dk1"/>
              </a:buClr>
              <a:buSzPts val="2400"/>
              <a:buChar char="•"/>
            </a:pPr>
            <a:r>
              <a:rPr lang="en-US" sz="2400">
                <a:latin typeface="Arial"/>
                <a:ea typeface="Arial"/>
                <a:cs typeface="Arial"/>
                <a:sym typeface="Arial"/>
              </a:rPr>
              <a:t> Birth is commonly treated as an illness in the United States and has gradually become more intervention-intensive</a:t>
            </a:r>
            <a:endParaRPr sz="2400">
              <a:latin typeface="Arial"/>
              <a:ea typeface="Arial"/>
              <a:cs typeface="Arial"/>
              <a:sym typeface="Arial"/>
            </a:endParaRPr>
          </a:p>
        </p:txBody>
      </p:sp>
      <p:pic>
        <p:nvPicPr>
          <p:cNvPr id="132" name="Google Shape;132;p22"/>
          <p:cNvPicPr preferRelativeResize="0"/>
          <p:nvPr/>
        </p:nvPicPr>
        <p:blipFill rotWithShape="1">
          <a:blip r:embed="rId3">
            <a:alphaModFix/>
          </a:blip>
          <a:srcRect/>
          <a:stretch/>
        </p:blipFill>
        <p:spPr>
          <a:xfrm>
            <a:off x="7188246" y="1998617"/>
            <a:ext cx="4330943" cy="2638696"/>
          </a:xfrm>
          <a:prstGeom prst="rect">
            <a:avLst/>
          </a:prstGeom>
          <a:noFill/>
          <a:ln>
            <a:noFill/>
          </a:ln>
        </p:spPr>
      </p:pic>
      <p:sp>
        <p:nvSpPr>
          <p:cNvPr id="133" name="Google Shape;133;p22"/>
          <p:cNvSpPr txBox="1"/>
          <p:nvPr/>
        </p:nvSpPr>
        <p:spPr>
          <a:xfrm>
            <a:off x="8961120" y="4637313"/>
            <a:ext cx="3230880"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iStock/gorodenkoff</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7"/>
          <p:cNvSpPr txBox="1">
            <a:spLocks noGrp="1"/>
          </p:cNvSpPr>
          <p:nvPr>
            <p:ph type="title"/>
          </p:nvPr>
        </p:nvSpPr>
        <p:spPr>
          <a:xfrm>
            <a:off x="1817539" y="1736728"/>
            <a:ext cx="10203994" cy="285273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5400">
                <a:latin typeface="Arial"/>
                <a:ea typeface="Arial"/>
                <a:cs typeface="Arial"/>
                <a:sym typeface="Arial"/>
              </a:rPr>
              <a:t>Birth centers </a:t>
            </a:r>
            <a:br>
              <a:rPr lang="en-US" sz="5400">
                <a:latin typeface="Arial"/>
                <a:ea typeface="Arial"/>
                <a:cs typeface="Arial"/>
                <a:sym typeface="Arial"/>
              </a:rPr>
            </a:br>
            <a:r>
              <a:rPr lang="en-US" sz="5400">
                <a:latin typeface="Arial"/>
                <a:ea typeface="Arial"/>
                <a:cs typeface="Arial"/>
                <a:sym typeface="Arial"/>
              </a:rPr>
              <a:t>and home births </a:t>
            </a:r>
            <a:br>
              <a:rPr lang="en-US" sz="5400">
                <a:latin typeface="Arial"/>
                <a:ea typeface="Arial"/>
                <a:cs typeface="Arial"/>
                <a:sym typeface="Arial"/>
              </a:rPr>
            </a:br>
            <a:r>
              <a:rPr lang="en-US" sz="5400">
                <a:latin typeface="Arial"/>
                <a:ea typeface="Arial"/>
                <a:cs typeface="Arial"/>
                <a:sym typeface="Arial"/>
              </a:rPr>
              <a:t>are safe options </a:t>
            </a:r>
            <a:br>
              <a:rPr lang="en-US" sz="5400">
                <a:latin typeface="Arial"/>
                <a:ea typeface="Arial"/>
                <a:cs typeface="Arial"/>
                <a:sym typeface="Arial"/>
              </a:rPr>
            </a:br>
            <a:r>
              <a:rPr lang="en-US" sz="5400">
                <a:latin typeface="Arial"/>
                <a:ea typeface="Arial"/>
                <a:cs typeface="Arial"/>
                <a:sym typeface="Arial"/>
              </a:rPr>
              <a:t>for low-risk labors</a:t>
            </a:r>
            <a:endParaRPr>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8"/>
          <p:cNvSpPr txBox="1">
            <a:spLocks noGrp="1"/>
          </p:cNvSpPr>
          <p:nvPr>
            <p:ph type="body" idx="1"/>
          </p:nvPr>
        </p:nvSpPr>
        <p:spPr>
          <a:xfrm>
            <a:off x="745593" y="1273550"/>
            <a:ext cx="5751786" cy="4663439"/>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latin typeface="Garamond"/>
                <a:ea typeface="Garamond"/>
                <a:cs typeface="Garamond"/>
                <a:sym typeface="Garamond"/>
              </a:rPr>
              <a:t> </a:t>
            </a:r>
            <a:r>
              <a:rPr lang="en-US">
                <a:latin typeface="Arial"/>
                <a:ea typeface="Arial"/>
                <a:cs typeface="Arial"/>
                <a:sym typeface="Arial"/>
              </a:rPr>
              <a:t>For low-risk labors, planned home birth or birth center birth is associated with increased rates of spontaneous vaginal delivery and lower rates of interventions</a:t>
            </a:r>
            <a:endParaRPr>
              <a:latin typeface="Arial"/>
              <a:ea typeface="Arial"/>
              <a:cs typeface="Arial"/>
              <a:sym typeface="Arial"/>
            </a:endParaRPr>
          </a:p>
          <a:p>
            <a:pPr marL="228600" lvl="0" indent="-5080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228600" lvl="0" indent="-228600" algn="l" rtl="0">
              <a:lnSpc>
                <a:spcPct val="100000"/>
              </a:lnSpc>
              <a:spcBef>
                <a:spcPts val="0"/>
              </a:spcBef>
              <a:spcAft>
                <a:spcPts val="0"/>
              </a:spcAft>
              <a:buClr>
                <a:schemeClr val="dk1"/>
              </a:buClr>
              <a:buSzPts val="2800"/>
              <a:buChar char="•"/>
            </a:pPr>
            <a:r>
              <a:rPr lang="en-US">
                <a:latin typeface="Arial"/>
                <a:ea typeface="Arial"/>
                <a:cs typeface="Arial"/>
                <a:sym typeface="Arial"/>
              </a:rPr>
              <a:t> Midwifery-led care is associated with lower intervention and a higher rate of spontaneous vaginal delivery</a:t>
            </a:r>
            <a:endParaRPr>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latin typeface="Arial"/>
              <a:ea typeface="Arial"/>
              <a:cs typeface="Arial"/>
              <a:sym typeface="Arial"/>
            </a:endParaRPr>
          </a:p>
        </p:txBody>
      </p:sp>
      <p:sp>
        <p:nvSpPr>
          <p:cNvPr id="502" name="Google Shape;502;p68"/>
          <p:cNvSpPr txBox="1">
            <a:spLocks noGrp="1"/>
          </p:cNvSpPr>
          <p:nvPr>
            <p:ph type="title"/>
          </p:nvPr>
        </p:nvSpPr>
        <p:spPr>
          <a:xfrm>
            <a:off x="2887586" y="38801"/>
            <a:ext cx="10319084" cy="8572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aramond"/>
              <a:buNone/>
            </a:pPr>
            <a:r>
              <a:rPr lang="en-US" sz="3600">
                <a:latin typeface="Arial"/>
                <a:ea typeface="Arial"/>
                <a:cs typeface="Arial"/>
                <a:sym typeface="Arial"/>
              </a:rPr>
              <a:t>Place of Birth Evidence Summary</a:t>
            </a:r>
            <a:endParaRPr sz="3600">
              <a:latin typeface="Arial"/>
              <a:ea typeface="Arial"/>
              <a:cs typeface="Arial"/>
              <a:sym typeface="Arial"/>
            </a:endParaRPr>
          </a:p>
        </p:txBody>
      </p:sp>
      <p:pic>
        <p:nvPicPr>
          <p:cNvPr id="503" name="Google Shape;503;p68"/>
          <p:cNvPicPr preferRelativeResize="0"/>
          <p:nvPr/>
        </p:nvPicPr>
        <p:blipFill rotWithShape="1">
          <a:blip r:embed="rId3">
            <a:alphaModFix/>
          </a:blip>
          <a:srcRect/>
          <a:stretch/>
        </p:blipFill>
        <p:spPr>
          <a:xfrm>
            <a:off x="1867989" y="41935"/>
            <a:ext cx="847898" cy="815315"/>
          </a:xfrm>
          <a:prstGeom prst="rect">
            <a:avLst/>
          </a:prstGeom>
          <a:noFill/>
          <a:ln>
            <a:noFill/>
          </a:ln>
        </p:spPr>
      </p:pic>
      <p:pic>
        <p:nvPicPr>
          <p:cNvPr id="504" name="Google Shape;504;p68"/>
          <p:cNvPicPr preferRelativeResize="0"/>
          <p:nvPr/>
        </p:nvPicPr>
        <p:blipFill rotWithShape="1">
          <a:blip r:embed="rId4">
            <a:alphaModFix/>
          </a:blip>
          <a:srcRect/>
          <a:stretch/>
        </p:blipFill>
        <p:spPr>
          <a:xfrm>
            <a:off x="7243064" y="1889760"/>
            <a:ext cx="4207256" cy="2884424"/>
          </a:xfrm>
          <a:prstGeom prst="rect">
            <a:avLst/>
          </a:prstGeom>
          <a:noFill/>
          <a:ln>
            <a:noFill/>
          </a:ln>
        </p:spPr>
      </p:pic>
      <p:sp>
        <p:nvSpPr>
          <p:cNvPr id="505" name="Google Shape;505;p68"/>
          <p:cNvSpPr/>
          <p:nvPr/>
        </p:nvSpPr>
        <p:spPr>
          <a:xfrm>
            <a:off x="8743802" y="4774184"/>
            <a:ext cx="405880"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istock/ideabug</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9"/>
          <p:cNvSpPr txBox="1">
            <a:spLocks noGrp="1"/>
          </p:cNvSpPr>
          <p:nvPr>
            <p:ph type="body" idx="1"/>
          </p:nvPr>
        </p:nvSpPr>
        <p:spPr>
          <a:xfrm>
            <a:off x="510500" y="1058775"/>
            <a:ext cx="10561500" cy="5118300"/>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Clr>
                <a:srgbClr val="000000"/>
              </a:buClr>
              <a:buSzPts val="2380"/>
              <a:buChar char="•"/>
            </a:pPr>
            <a:r>
              <a:rPr lang="en-US" sz="2380">
                <a:solidFill>
                  <a:srgbClr val="000000"/>
                </a:solidFill>
                <a:latin typeface="Garamond"/>
                <a:ea typeface="Garamond"/>
                <a:cs typeface="Garamond"/>
                <a:sym typeface="Garamond"/>
              </a:rPr>
              <a:t> </a:t>
            </a:r>
            <a:r>
              <a:rPr lang="en-US" sz="2380">
                <a:solidFill>
                  <a:srgbClr val="000000"/>
                </a:solidFill>
                <a:latin typeface="Arial"/>
                <a:ea typeface="Arial"/>
                <a:cs typeface="Arial"/>
                <a:sym typeface="Arial"/>
              </a:rPr>
              <a:t>Integration of midwifery care into health systems is associated with fewer interventions and improved outcomes</a:t>
            </a:r>
            <a:endParaRPr>
              <a:latin typeface="Arial"/>
              <a:ea typeface="Arial"/>
              <a:cs typeface="Arial"/>
              <a:sym typeface="Arial"/>
            </a:endParaRPr>
          </a:p>
          <a:p>
            <a:pPr marL="0" lvl="0" indent="0" algn="l" rtl="0">
              <a:lnSpc>
                <a:spcPct val="110000"/>
              </a:lnSpc>
              <a:spcBef>
                <a:spcPts val="0"/>
              </a:spcBef>
              <a:spcAft>
                <a:spcPts val="0"/>
              </a:spcAft>
              <a:buClr>
                <a:srgbClr val="000000"/>
              </a:buClr>
              <a:buSzPts val="2380"/>
              <a:buNone/>
            </a:pPr>
            <a:r>
              <a:rPr lang="en-US" sz="2380">
                <a:solidFill>
                  <a:srgbClr val="000000"/>
                </a:solidFill>
                <a:latin typeface="Arial"/>
                <a:ea typeface="Arial"/>
                <a:cs typeface="Arial"/>
                <a:sym typeface="Arial"/>
              </a:rPr>
              <a:t>  </a:t>
            </a:r>
            <a:endParaRPr>
              <a:latin typeface="Arial"/>
              <a:ea typeface="Arial"/>
              <a:cs typeface="Arial"/>
              <a:sym typeface="Arial"/>
            </a:endParaRPr>
          </a:p>
          <a:p>
            <a:pPr marL="228600" lvl="0" indent="-228600" algn="l" rtl="0">
              <a:lnSpc>
                <a:spcPct val="110000"/>
              </a:lnSpc>
              <a:spcBef>
                <a:spcPts val="0"/>
              </a:spcBef>
              <a:spcAft>
                <a:spcPts val="0"/>
              </a:spcAft>
              <a:buClr>
                <a:schemeClr val="dk1"/>
              </a:buClr>
              <a:buSzPts val="2380"/>
              <a:buChar char="•"/>
            </a:pPr>
            <a:r>
              <a:rPr lang="en-US" sz="2380">
                <a:latin typeface="Arial"/>
                <a:ea typeface="Arial"/>
                <a:cs typeface="Arial"/>
                <a:sym typeface="Arial"/>
              </a:rPr>
              <a:t> Midwife-led continuity care is associated with reduced regional analgesia, reduced episiotomy, reduced instrumental birth, increased spontaneous vaginal birth, and decreased preterm birth  </a:t>
            </a:r>
            <a:endParaRPr>
              <a:latin typeface="Arial"/>
              <a:ea typeface="Arial"/>
              <a:cs typeface="Arial"/>
              <a:sym typeface="Arial"/>
            </a:endParaRPr>
          </a:p>
          <a:p>
            <a:pPr marL="0" lvl="0" indent="0" algn="l" rtl="0">
              <a:lnSpc>
                <a:spcPct val="110000"/>
              </a:lnSpc>
              <a:spcBef>
                <a:spcPts val="0"/>
              </a:spcBef>
              <a:spcAft>
                <a:spcPts val="0"/>
              </a:spcAft>
              <a:buClr>
                <a:schemeClr val="dk1"/>
              </a:buClr>
              <a:buSzPts val="2380"/>
              <a:buNone/>
            </a:pPr>
            <a:r>
              <a:rPr lang="en-US" sz="2380">
                <a:latin typeface="Arial"/>
                <a:ea typeface="Arial"/>
                <a:cs typeface="Arial"/>
                <a:sym typeface="Arial"/>
              </a:rPr>
              <a:t>  </a:t>
            </a:r>
            <a:r>
              <a:rPr lang="en-US" sz="1360">
                <a:latin typeface="Arial"/>
                <a:ea typeface="Arial"/>
                <a:cs typeface="Arial"/>
                <a:sym typeface="Arial"/>
              </a:rPr>
              <a:t> </a:t>
            </a:r>
            <a:endParaRPr>
              <a:latin typeface="Arial"/>
              <a:ea typeface="Arial"/>
              <a:cs typeface="Arial"/>
              <a:sym typeface="Arial"/>
            </a:endParaRPr>
          </a:p>
          <a:p>
            <a:pPr marL="228600" lvl="0" indent="-228600" algn="l" rtl="0">
              <a:lnSpc>
                <a:spcPct val="110000"/>
              </a:lnSpc>
              <a:spcBef>
                <a:spcPts val="0"/>
              </a:spcBef>
              <a:spcAft>
                <a:spcPts val="0"/>
              </a:spcAft>
              <a:buClr>
                <a:srgbClr val="000000"/>
              </a:buClr>
              <a:buSzPts val="2380"/>
              <a:buChar char="•"/>
            </a:pPr>
            <a:r>
              <a:rPr lang="en-US" sz="2380">
                <a:solidFill>
                  <a:srgbClr val="000000"/>
                </a:solidFill>
                <a:latin typeface="Arial"/>
                <a:ea typeface="Arial"/>
                <a:cs typeface="Arial"/>
                <a:sym typeface="Arial"/>
              </a:rPr>
              <a:t> Out-of-hospital births have similar perinatal outcomes and fewer interventions compared to hospital births </a:t>
            </a:r>
            <a:endParaRPr>
              <a:latin typeface="Arial"/>
              <a:ea typeface="Arial"/>
              <a:cs typeface="Arial"/>
              <a:sym typeface="Arial"/>
            </a:endParaRPr>
          </a:p>
          <a:p>
            <a:pPr marL="0" lvl="0" indent="0" algn="l" rtl="0">
              <a:lnSpc>
                <a:spcPct val="110000"/>
              </a:lnSpc>
              <a:spcBef>
                <a:spcPts val="0"/>
              </a:spcBef>
              <a:spcAft>
                <a:spcPts val="0"/>
              </a:spcAft>
              <a:buClr>
                <a:srgbClr val="000000"/>
              </a:buClr>
              <a:buSzPts val="2380"/>
              <a:buNone/>
            </a:pPr>
            <a:r>
              <a:rPr lang="en-US" sz="2380">
                <a:solidFill>
                  <a:srgbClr val="000000"/>
                </a:solidFill>
                <a:latin typeface="Arial"/>
                <a:ea typeface="Arial"/>
                <a:cs typeface="Arial"/>
                <a:sym typeface="Arial"/>
              </a:rPr>
              <a:t> </a:t>
            </a:r>
            <a:r>
              <a:rPr lang="en-US" sz="2040">
                <a:solidFill>
                  <a:srgbClr val="000000"/>
                </a:solidFill>
                <a:latin typeface="Arial"/>
                <a:ea typeface="Arial"/>
                <a:cs typeface="Arial"/>
                <a:sym typeface="Arial"/>
              </a:rPr>
              <a:t>   </a:t>
            </a:r>
            <a:r>
              <a:rPr lang="en-US" sz="1190">
                <a:solidFill>
                  <a:srgbClr val="000000"/>
                </a:solidFill>
                <a:latin typeface="Arial"/>
                <a:ea typeface="Arial"/>
                <a:cs typeface="Arial"/>
                <a:sym typeface="Arial"/>
              </a:rPr>
              <a:t> </a:t>
            </a:r>
            <a:endParaRPr>
              <a:latin typeface="Arial"/>
              <a:ea typeface="Arial"/>
              <a:cs typeface="Arial"/>
              <a:sym typeface="Arial"/>
            </a:endParaRPr>
          </a:p>
          <a:p>
            <a:pPr marL="228600" lvl="0" indent="-228600" algn="l" rtl="0">
              <a:lnSpc>
                <a:spcPct val="110000"/>
              </a:lnSpc>
              <a:spcBef>
                <a:spcPts val="0"/>
              </a:spcBef>
              <a:spcAft>
                <a:spcPts val="0"/>
              </a:spcAft>
              <a:buClr>
                <a:srgbClr val="000000"/>
              </a:buClr>
              <a:buSzPts val="2210"/>
              <a:buChar char="•"/>
            </a:pPr>
            <a:r>
              <a:rPr lang="en-US" sz="2210">
                <a:solidFill>
                  <a:srgbClr val="000000"/>
                </a:solidFill>
                <a:latin typeface="Arial"/>
                <a:ea typeface="Arial"/>
                <a:cs typeface="Arial"/>
                <a:sym typeface="Arial"/>
              </a:rPr>
              <a:t> Higher-risk conditions such as breech, TOLAC, multiple gestations, gestational diabetes, and preeclampsia require close examination due to lack of data regarding safety</a:t>
            </a:r>
            <a:endParaRPr sz="1360">
              <a:latin typeface="Arial"/>
              <a:ea typeface="Arial"/>
              <a:cs typeface="Arial"/>
              <a:sym typeface="Arial"/>
            </a:endParaRPr>
          </a:p>
          <a:p>
            <a:pPr marL="228600" lvl="0" indent="-142240" algn="l" rtl="0">
              <a:lnSpc>
                <a:spcPct val="80000"/>
              </a:lnSpc>
              <a:spcBef>
                <a:spcPts val="1000"/>
              </a:spcBef>
              <a:spcAft>
                <a:spcPts val="0"/>
              </a:spcAft>
              <a:buClr>
                <a:schemeClr val="dk1"/>
              </a:buClr>
              <a:buSzPts val="1360"/>
              <a:buNone/>
            </a:pPr>
            <a:endParaRPr sz="1360">
              <a:latin typeface="Arial"/>
              <a:ea typeface="Arial"/>
              <a:cs typeface="Arial"/>
              <a:sym typeface="Arial"/>
            </a:endParaRPr>
          </a:p>
          <a:p>
            <a:pPr marL="0" lvl="0" indent="0" algn="l" rtl="0">
              <a:lnSpc>
                <a:spcPct val="80000"/>
              </a:lnSpc>
              <a:spcBef>
                <a:spcPts val="1000"/>
              </a:spcBef>
              <a:spcAft>
                <a:spcPts val="0"/>
              </a:spcAft>
              <a:buClr>
                <a:schemeClr val="dk1"/>
              </a:buClr>
              <a:buSzPts val="3060"/>
              <a:buNone/>
            </a:pPr>
            <a:endParaRPr sz="3060"/>
          </a:p>
          <a:p>
            <a:pPr marL="228600" lvl="0" indent="-77470" algn="l" rtl="0">
              <a:lnSpc>
                <a:spcPct val="80000"/>
              </a:lnSpc>
              <a:spcBef>
                <a:spcPts val="1000"/>
              </a:spcBef>
              <a:spcAft>
                <a:spcPts val="0"/>
              </a:spcAft>
              <a:buClr>
                <a:schemeClr val="dk1"/>
              </a:buClr>
              <a:buSzPts val="2380"/>
              <a:buNone/>
            </a:pPr>
            <a:endParaRPr sz="2380"/>
          </a:p>
        </p:txBody>
      </p:sp>
      <p:pic>
        <p:nvPicPr>
          <p:cNvPr id="511" name="Google Shape;511;p69"/>
          <p:cNvPicPr preferRelativeResize="0"/>
          <p:nvPr/>
        </p:nvPicPr>
        <p:blipFill rotWithShape="1">
          <a:blip r:embed="rId3">
            <a:alphaModFix/>
          </a:blip>
          <a:srcRect/>
          <a:stretch/>
        </p:blipFill>
        <p:spPr>
          <a:xfrm>
            <a:off x="1611607" y="101220"/>
            <a:ext cx="847898" cy="815315"/>
          </a:xfrm>
          <a:prstGeom prst="rect">
            <a:avLst/>
          </a:prstGeom>
          <a:noFill/>
          <a:ln>
            <a:noFill/>
          </a:ln>
        </p:spPr>
      </p:pic>
      <p:sp>
        <p:nvSpPr>
          <p:cNvPr id="512" name="Google Shape;512;p69"/>
          <p:cNvSpPr txBox="1">
            <a:spLocks noGrp="1"/>
          </p:cNvSpPr>
          <p:nvPr>
            <p:ph type="title"/>
          </p:nvPr>
        </p:nvSpPr>
        <p:spPr>
          <a:xfrm>
            <a:off x="2585221" y="80253"/>
            <a:ext cx="10319084" cy="8572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aramond"/>
              <a:buNone/>
            </a:pPr>
            <a:r>
              <a:rPr lang="en-US" sz="3600">
                <a:latin typeface="Arial"/>
                <a:ea typeface="Arial"/>
                <a:cs typeface="Arial"/>
                <a:sym typeface="Arial"/>
              </a:rPr>
              <a:t>Place of Birth Evidence Summary</a:t>
            </a:r>
            <a:endParaRPr sz="3600">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70"/>
          <p:cNvSpPr txBox="1">
            <a:spLocks noGrp="1"/>
          </p:cNvSpPr>
          <p:nvPr>
            <p:ph type="body" idx="1"/>
          </p:nvPr>
        </p:nvSpPr>
        <p:spPr>
          <a:xfrm>
            <a:off x="1052540" y="1096494"/>
            <a:ext cx="10086900" cy="501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720"/>
              <a:buNone/>
            </a:pPr>
            <a:r>
              <a:rPr lang="en-US" sz="2400">
                <a:latin typeface="Arial"/>
                <a:ea typeface="Arial"/>
                <a:cs typeface="Arial"/>
                <a:sym typeface="Arial"/>
              </a:rPr>
              <a:t>Counsel all women about their full range of options for birth, including birth center and home birth</a:t>
            </a: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720"/>
              <a:buNone/>
            </a:pP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720"/>
              <a:buNone/>
            </a:pPr>
            <a:r>
              <a:rPr lang="en-US" sz="2400">
                <a:latin typeface="Arial"/>
                <a:ea typeface="Arial"/>
                <a:cs typeface="Arial"/>
                <a:sym typeface="Arial"/>
              </a:rPr>
              <a:t>Identify and review individual risk factors when counseling patients about their delivery options</a:t>
            </a: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720"/>
              <a:buNone/>
            </a:pP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720"/>
              <a:buNone/>
            </a:pPr>
            <a:r>
              <a:rPr lang="en-US" sz="2400">
                <a:latin typeface="Arial"/>
                <a:ea typeface="Arial"/>
                <a:cs typeface="Arial"/>
                <a:sym typeface="Arial"/>
              </a:rPr>
              <a:t>Collaborate with professional colleagues when higher-risk conditions present to determine the safest option for birth</a:t>
            </a: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720"/>
              <a:buNone/>
            </a:pP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720"/>
              <a:buNone/>
            </a:pPr>
            <a:r>
              <a:rPr lang="en-US" sz="2400">
                <a:latin typeface="Arial"/>
                <a:ea typeface="Arial"/>
                <a:cs typeface="Arial"/>
                <a:sym typeface="Arial"/>
              </a:rPr>
              <a:t>Establish guidelines and plans for transfer from birth center and home delivery practices to hospital-based practices for high-risk situations</a:t>
            </a:r>
            <a:br>
              <a:rPr lang="en-US" sz="2380">
                <a:latin typeface="Arial"/>
                <a:ea typeface="Arial"/>
                <a:cs typeface="Arial"/>
                <a:sym typeface="Arial"/>
              </a:rPr>
            </a:br>
            <a:endParaRPr sz="2380">
              <a:latin typeface="Arial"/>
              <a:ea typeface="Arial"/>
              <a:cs typeface="Arial"/>
              <a:sym typeface="Arial"/>
            </a:endParaRPr>
          </a:p>
        </p:txBody>
      </p:sp>
      <p:sp>
        <p:nvSpPr>
          <p:cNvPr id="518" name="Google Shape;518;p70"/>
          <p:cNvSpPr txBox="1">
            <a:spLocks noGrp="1"/>
          </p:cNvSpPr>
          <p:nvPr>
            <p:ph type="title"/>
          </p:nvPr>
        </p:nvSpPr>
        <p:spPr>
          <a:xfrm>
            <a:off x="838200" y="60544"/>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Pearls in Action</a:t>
            </a:r>
            <a:endParaRPr>
              <a:latin typeface="Arial"/>
              <a:ea typeface="Arial"/>
              <a:cs typeface="Arial"/>
              <a:sym typeface="Arial"/>
            </a:endParaRPr>
          </a:p>
        </p:txBody>
      </p:sp>
      <p:pic>
        <p:nvPicPr>
          <p:cNvPr id="519" name="Google Shape;519;p70"/>
          <p:cNvPicPr preferRelativeResize="0"/>
          <p:nvPr/>
        </p:nvPicPr>
        <p:blipFill rotWithShape="1">
          <a:blip r:embed="rId3">
            <a:alphaModFix/>
          </a:blip>
          <a:srcRect/>
          <a:stretch/>
        </p:blipFill>
        <p:spPr>
          <a:xfrm>
            <a:off x="323568" y="1340128"/>
            <a:ext cx="729002" cy="673859"/>
          </a:xfrm>
          <a:prstGeom prst="rect">
            <a:avLst/>
          </a:prstGeom>
          <a:noFill/>
          <a:ln>
            <a:noFill/>
          </a:ln>
        </p:spPr>
      </p:pic>
      <p:pic>
        <p:nvPicPr>
          <p:cNvPr id="520" name="Google Shape;520;p70"/>
          <p:cNvPicPr preferRelativeResize="0"/>
          <p:nvPr/>
        </p:nvPicPr>
        <p:blipFill rotWithShape="1">
          <a:blip r:embed="rId3">
            <a:alphaModFix/>
          </a:blip>
          <a:srcRect/>
          <a:stretch/>
        </p:blipFill>
        <p:spPr>
          <a:xfrm>
            <a:off x="323568" y="2292381"/>
            <a:ext cx="729002" cy="673859"/>
          </a:xfrm>
          <a:prstGeom prst="rect">
            <a:avLst/>
          </a:prstGeom>
          <a:noFill/>
          <a:ln>
            <a:noFill/>
          </a:ln>
        </p:spPr>
      </p:pic>
      <p:pic>
        <p:nvPicPr>
          <p:cNvPr id="521" name="Google Shape;521;p70"/>
          <p:cNvPicPr preferRelativeResize="0"/>
          <p:nvPr/>
        </p:nvPicPr>
        <p:blipFill rotWithShape="1">
          <a:blip r:embed="rId3">
            <a:alphaModFix/>
          </a:blip>
          <a:srcRect/>
          <a:stretch/>
        </p:blipFill>
        <p:spPr>
          <a:xfrm>
            <a:off x="323568" y="3399189"/>
            <a:ext cx="729002" cy="673859"/>
          </a:xfrm>
          <a:prstGeom prst="rect">
            <a:avLst/>
          </a:prstGeom>
          <a:noFill/>
          <a:ln>
            <a:noFill/>
          </a:ln>
        </p:spPr>
      </p:pic>
      <p:pic>
        <p:nvPicPr>
          <p:cNvPr id="522" name="Google Shape;522;p70"/>
          <p:cNvPicPr preferRelativeResize="0"/>
          <p:nvPr/>
        </p:nvPicPr>
        <p:blipFill rotWithShape="1">
          <a:blip r:embed="rId3">
            <a:alphaModFix/>
          </a:blip>
          <a:srcRect/>
          <a:stretch/>
        </p:blipFill>
        <p:spPr>
          <a:xfrm>
            <a:off x="323568" y="4444173"/>
            <a:ext cx="729002" cy="67385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1"/>
          <p:cNvSpPr txBox="1">
            <a:spLocks noGrp="1"/>
          </p:cNvSpPr>
          <p:nvPr>
            <p:ph type="title"/>
          </p:nvPr>
        </p:nvSpPr>
        <p:spPr>
          <a:xfrm>
            <a:off x="1927221" y="1633540"/>
            <a:ext cx="10264779" cy="235063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4800">
                <a:latin typeface="Arial"/>
                <a:ea typeface="Arial"/>
                <a:cs typeface="Arial"/>
                <a:sym typeface="Arial"/>
              </a:rPr>
              <a:t>Expect labor progress to </a:t>
            </a:r>
            <a:br>
              <a:rPr lang="en-US" sz="4800">
                <a:latin typeface="Arial"/>
                <a:ea typeface="Arial"/>
                <a:cs typeface="Arial"/>
                <a:sym typeface="Arial"/>
              </a:rPr>
            </a:br>
            <a:r>
              <a:rPr lang="en-US" sz="4800">
                <a:latin typeface="Arial"/>
                <a:ea typeface="Arial"/>
                <a:cs typeface="Arial"/>
                <a:sym typeface="Arial"/>
              </a:rPr>
              <a:t>be individualized</a:t>
            </a:r>
            <a:endParaRPr sz="4800">
              <a:latin typeface="Arial"/>
              <a:ea typeface="Arial"/>
              <a:cs typeface="Arial"/>
              <a:sym typeface="Arial"/>
            </a:endParaRPr>
          </a:p>
        </p:txBody>
      </p:sp>
      <p:sp>
        <p:nvSpPr>
          <p:cNvPr id="528" name="Google Shape;528;p71"/>
          <p:cNvSpPr txBox="1">
            <a:spLocks noGrp="1"/>
          </p:cNvSpPr>
          <p:nvPr>
            <p:ph type="body" idx="1"/>
          </p:nvPr>
        </p:nvSpPr>
        <p:spPr>
          <a:xfrm>
            <a:off x="2324100" y="4589465"/>
            <a:ext cx="9023351"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2"/>
          <p:cNvSpPr txBox="1">
            <a:spLocks noGrp="1"/>
          </p:cNvSpPr>
          <p:nvPr>
            <p:ph type="body" idx="1"/>
          </p:nvPr>
        </p:nvSpPr>
        <p:spPr>
          <a:xfrm>
            <a:off x="396239" y="1045786"/>
            <a:ext cx="6501517" cy="5092746"/>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380"/>
              <a:buChar char="•"/>
            </a:pPr>
            <a:r>
              <a:rPr lang="en-US" sz="2380">
                <a:latin typeface="Garamond"/>
                <a:ea typeface="Garamond"/>
                <a:cs typeface="Garamond"/>
                <a:sym typeface="Garamond"/>
              </a:rPr>
              <a:t> </a:t>
            </a:r>
            <a:r>
              <a:rPr lang="en-US" sz="2000">
                <a:latin typeface="Arial"/>
                <a:ea typeface="Arial"/>
                <a:cs typeface="Arial"/>
                <a:sym typeface="Arial"/>
              </a:rPr>
              <a:t>Many labors do not follow any traditional labor curve</a:t>
            </a:r>
            <a:endParaRPr sz="2000">
              <a:latin typeface="Arial"/>
              <a:ea typeface="Arial"/>
              <a:cs typeface="Arial"/>
              <a:sym typeface="Arial"/>
            </a:endParaRPr>
          </a:p>
          <a:p>
            <a:pPr marL="228600" lvl="0" indent="-77470" algn="l" rtl="0">
              <a:lnSpc>
                <a:spcPct val="100000"/>
              </a:lnSpc>
              <a:spcBef>
                <a:spcPts val="0"/>
              </a:spcBef>
              <a:spcAft>
                <a:spcPts val="0"/>
              </a:spcAft>
              <a:buClr>
                <a:schemeClr val="dk1"/>
              </a:buClr>
              <a:buSzPts val="2380"/>
              <a:buNone/>
            </a:pPr>
            <a:endParaRPr sz="2000">
              <a:latin typeface="Arial"/>
              <a:ea typeface="Arial"/>
              <a:cs typeface="Arial"/>
              <a:sym typeface="Arial"/>
            </a:endParaRPr>
          </a:p>
          <a:p>
            <a:pPr marL="228600" lvl="0" indent="-204470" algn="l" rtl="0">
              <a:lnSpc>
                <a:spcPct val="100000"/>
              </a:lnSpc>
              <a:spcBef>
                <a:spcPts val="0"/>
              </a:spcBef>
              <a:spcAft>
                <a:spcPts val="0"/>
              </a:spcAft>
              <a:buClr>
                <a:schemeClr val="dk1"/>
              </a:buClr>
              <a:buSzPts val="2000"/>
              <a:buChar char="•"/>
            </a:pPr>
            <a:r>
              <a:rPr lang="en-US" sz="2000">
                <a:latin typeface="Arial"/>
                <a:ea typeface="Arial"/>
                <a:cs typeface="Arial"/>
                <a:sym typeface="Arial"/>
              </a:rPr>
              <a:t> The majority of women with long labors will deliver vaginally</a:t>
            </a:r>
            <a:endParaRPr sz="2000">
              <a:latin typeface="Arial"/>
              <a:ea typeface="Arial"/>
              <a:cs typeface="Arial"/>
              <a:sym typeface="Arial"/>
            </a:endParaRPr>
          </a:p>
          <a:p>
            <a:pPr marL="228600" lvl="0" indent="-77470" algn="l" rtl="0">
              <a:lnSpc>
                <a:spcPct val="100000"/>
              </a:lnSpc>
              <a:spcBef>
                <a:spcPts val="0"/>
              </a:spcBef>
              <a:spcAft>
                <a:spcPts val="0"/>
              </a:spcAft>
              <a:buClr>
                <a:schemeClr val="dk1"/>
              </a:buClr>
              <a:buSzPts val="2380"/>
              <a:buNone/>
            </a:pPr>
            <a:endParaRPr sz="2000">
              <a:latin typeface="Arial"/>
              <a:ea typeface="Arial"/>
              <a:cs typeface="Arial"/>
              <a:sym typeface="Arial"/>
            </a:endParaRPr>
          </a:p>
          <a:p>
            <a:pPr marL="228600" lvl="0" indent="-204470" algn="l" rtl="0">
              <a:lnSpc>
                <a:spcPct val="100000"/>
              </a:lnSpc>
              <a:spcBef>
                <a:spcPts val="0"/>
              </a:spcBef>
              <a:spcAft>
                <a:spcPts val="0"/>
              </a:spcAft>
              <a:buClr>
                <a:schemeClr val="dk1"/>
              </a:buClr>
              <a:buSzPts val="2000"/>
              <a:buChar char="•"/>
            </a:pPr>
            <a:r>
              <a:rPr lang="en-US" sz="2000">
                <a:latin typeface="Arial"/>
                <a:ea typeface="Arial"/>
                <a:cs typeface="Arial"/>
                <a:sym typeface="Arial"/>
              </a:rPr>
              <a:t> Increased labor duration is not associated with increased rates of maternal or neonatal morbidity or mortality in nulliparous women</a:t>
            </a:r>
            <a:endParaRPr sz="2000">
              <a:latin typeface="Arial"/>
              <a:ea typeface="Arial"/>
              <a:cs typeface="Arial"/>
              <a:sym typeface="Arial"/>
            </a:endParaRPr>
          </a:p>
          <a:p>
            <a:pPr marL="228600" lvl="0" indent="-77470" algn="l" rtl="0">
              <a:lnSpc>
                <a:spcPct val="100000"/>
              </a:lnSpc>
              <a:spcBef>
                <a:spcPts val="0"/>
              </a:spcBef>
              <a:spcAft>
                <a:spcPts val="0"/>
              </a:spcAft>
              <a:buClr>
                <a:schemeClr val="dk1"/>
              </a:buClr>
              <a:buSzPts val="2380"/>
              <a:buNone/>
            </a:pPr>
            <a:endParaRPr sz="2000">
              <a:latin typeface="Arial"/>
              <a:ea typeface="Arial"/>
              <a:cs typeface="Arial"/>
              <a:sym typeface="Arial"/>
            </a:endParaRPr>
          </a:p>
          <a:p>
            <a:pPr marL="228600" lvl="0" indent="-204470" algn="l" rtl="0">
              <a:lnSpc>
                <a:spcPct val="100000"/>
              </a:lnSpc>
              <a:spcBef>
                <a:spcPts val="0"/>
              </a:spcBef>
              <a:spcAft>
                <a:spcPts val="0"/>
              </a:spcAft>
              <a:buClr>
                <a:schemeClr val="dk1"/>
              </a:buClr>
              <a:buSzPts val="2000"/>
              <a:buChar char="•"/>
            </a:pPr>
            <a:r>
              <a:rPr lang="en-US" sz="2000">
                <a:latin typeface="Arial"/>
                <a:ea typeface="Arial"/>
                <a:cs typeface="Arial"/>
                <a:sym typeface="Arial"/>
              </a:rPr>
              <a:t> Timelines in labor and over-diagnosing labor dystocia leads to increased use of oxytocin augmentation and higher cesarean section rates</a:t>
            </a:r>
            <a:endParaRPr sz="2000">
              <a:latin typeface="Arial"/>
              <a:ea typeface="Arial"/>
              <a:cs typeface="Arial"/>
              <a:sym typeface="Arial"/>
            </a:endParaRPr>
          </a:p>
          <a:p>
            <a:pPr marL="0" lvl="0" indent="0" algn="l" rtl="0">
              <a:lnSpc>
                <a:spcPct val="70000"/>
              </a:lnSpc>
              <a:spcBef>
                <a:spcPts val="1000"/>
              </a:spcBef>
              <a:spcAft>
                <a:spcPts val="0"/>
              </a:spcAft>
              <a:buClr>
                <a:schemeClr val="dk1"/>
              </a:buClr>
              <a:buSzPts val="2380"/>
              <a:buNone/>
            </a:pPr>
            <a:endParaRPr sz="2380"/>
          </a:p>
        </p:txBody>
      </p:sp>
      <p:sp>
        <p:nvSpPr>
          <p:cNvPr id="535" name="Google Shape;535;p72"/>
          <p:cNvSpPr txBox="1">
            <a:spLocks noGrp="1"/>
          </p:cNvSpPr>
          <p:nvPr>
            <p:ph type="title"/>
          </p:nvPr>
        </p:nvSpPr>
        <p:spPr>
          <a:xfrm>
            <a:off x="2930535" y="14723"/>
            <a:ext cx="10319084" cy="8572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aramond"/>
              <a:buNone/>
            </a:pPr>
            <a:r>
              <a:rPr lang="en-US" sz="3600">
                <a:latin typeface="Arial"/>
                <a:ea typeface="Arial"/>
                <a:cs typeface="Arial"/>
                <a:sym typeface="Arial"/>
              </a:rPr>
              <a:t>Labor Progress Evidence Summary</a:t>
            </a:r>
            <a:endParaRPr sz="3600">
              <a:latin typeface="Arial"/>
              <a:ea typeface="Arial"/>
              <a:cs typeface="Arial"/>
              <a:sym typeface="Arial"/>
            </a:endParaRPr>
          </a:p>
        </p:txBody>
      </p:sp>
      <p:pic>
        <p:nvPicPr>
          <p:cNvPr id="536" name="Google Shape;536;p72"/>
          <p:cNvPicPr preferRelativeResize="0"/>
          <p:nvPr/>
        </p:nvPicPr>
        <p:blipFill rotWithShape="1">
          <a:blip r:embed="rId3">
            <a:alphaModFix/>
          </a:blip>
          <a:srcRect/>
          <a:stretch/>
        </p:blipFill>
        <p:spPr>
          <a:xfrm>
            <a:off x="1837038" y="71414"/>
            <a:ext cx="847898" cy="815315"/>
          </a:xfrm>
          <a:prstGeom prst="rect">
            <a:avLst/>
          </a:prstGeom>
          <a:noFill/>
          <a:ln>
            <a:noFill/>
          </a:ln>
        </p:spPr>
      </p:pic>
      <p:pic>
        <p:nvPicPr>
          <p:cNvPr id="537" name="Google Shape;537;p72"/>
          <p:cNvPicPr preferRelativeResize="0"/>
          <p:nvPr/>
        </p:nvPicPr>
        <p:blipFill rotWithShape="1">
          <a:blip r:embed="rId4">
            <a:alphaModFix/>
          </a:blip>
          <a:srcRect/>
          <a:stretch/>
        </p:blipFill>
        <p:spPr>
          <a:xfrm>
            <a:off x="7018020" y="1744980"/>
            <a:ext cx="4777740" cy="3185160"/>
          </a:xfrm>
          <a:prstGeom prst="rect">
            <a:avLst/>
          </a:prstGeom>
          <a:noFill/>
          <a:ln>
            <a:noFill/>
          </a:ln>
        </p:spPr>
      </p:pic>
      <p:sp>
        <p:nvSpPr>
          <p:cNvPr id="538" name="Google Shape;538;p72"/>
          <p:cNvSpPr/>
          <p:nvPr/>
        </p:nvSpPr>
        <p:spPr>
          <a:xfrm>
            <a:off x="9484213" y="4930140"/>
            <a:ext cx="455574"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iStock/RyanJLane</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3"/>
          <p:cNvSpPr txBox="1">
            <a:spLocks noGrp="1"/>
          </p:cNvSpPr>
          <p:nvPr>
            <p:ph type="body" idx="1"/>
          </p:nvPr>
        </p:nvSpPr>
        <p:spPr>
          <a:xfrm>
            <a:off x="1221028" y="1633396"/>
            <a:ext cx="10146600" cy="515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None/>
            </a:pPr>
            <a:r>
              <a:rPr lang="en-US" sz="3600">
                <a:latin typeface="Arial"/>
                <a:ea typeface="Arial"/>
                <a:cs typeface="Arial"/>
                <a:sym typeface="Arial"/>
              </a:rPr>
              <a:t>Give women the time they need to labor</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3600"/>
              <a:buNone/>
            </a:pPr>
            <a:endParaRPr sz="3600">
              <a:latin typeface="Arial"/>
              <a:ea typeface="Arial"/>
              <a:cs typeface="Arial"/>
              <a:sym typeface="Arial"/>
            </a:endParaRPr>
          </a:p>
          <a:p>
            <a:pPr marL="0" lvl="0" indent="0" algn="l" rtl="0">
              <a:lnSpc>
                <a:spcPct val="100000"/>
              </a:lnSpc>
              <a:spcBef>
                <a:spcPts val="0"/>
              </a:spcBef>
              <a:spcAft>
                <a:spcPts val="0"/>
              </a:spcAft>
              <a:buClr>
                <a:schemeClr val="dk1"/>
              </a:buClr>
              <a:buSzPts val="3600"/>
              <a:buNone/>
            </a:pPr>
            <a:r>
              <a:rPr lang="en-US" sz="3600">
                <a:latin typeface="Arial"/>
                <a:ea typeface="Arial"/>
                <a:cs typeface="Arial"/>
                <a:sym typeface="Arial"/>
              </a:rPr>
              <a:t>Suspend belief in the Friedman Curve</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3600"/>
              <a:buNone/>
            </a:pPr>
            <a:endParaRPr sz="3600">
              <a:latin typeface="Arial"/>
              <a:ea typeface="Arial"/>
              <a:cs typeface="Arial"/>
              <a:sym typeface="Arial"/>
            </a:endParaRPr>
          </a:p>
          <a:p>
            <a:pPr marL="0" lvl="0" indent="0" algn="l" rtl="0">
              <a:lnSpc>
                <a:spcPct val="100000"/>
              </a:lnSpc>
              <a:spcBef>
                <a:spcPts val="0"/>
              </a:spcBef>
              <a:spcAft>
                <a:spcPts val="0"/>
              </a:spcAft>
              <a:buClr>
                <a:schemeClr val="dk1"/>
              </a:buClr>
              <a:buSzPts val="3600"/>
              <a:buNone/>
            </a:pPr>
            <a:r>
              <a:rPr lang="en-US" sz="3600">
                <a:latin typeface="Arial"/>
                <a:ea typeface="Arial"/>
                <a:cs typeface="Arial"/>
                <a:sym typeface="Arial"/>
              </a:rPr>
              <a:t>Use evidence-based guidelines for identifying the onset of active labor, labor progress, and dystocia </a:t>
            </a:r>
            <a:endParaRPr>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p>
        </p:txBody>
      </p:sp>
      <p:sp>
        <p:nvSpPr>
          <p:cNvPr id="544" name="Google Shape;544;p73"/>
          <p:cNvSpPr txBox="1">
            <a:spLocks noGrp="1"/>
          </p:cNvSpPr>
          <p:nvPr>
            <p:ph type="title"/>
          </p:nvPr>
        </p:nvSpPr>
        <p:spPr>
          <a:xfrm>
            <a:off x="616075" y="33051"/>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Pearls in Action</a:t>
            </a:r>
            <a:endParaRPr>
              <a:latin typeface="Arial"/>
              <a:ea typeface="Arial"/>
              <a:cs typeface="Arial"/>
              <a:sym typeface="Arial"/>
            </a:endParaRPr>
          </a:p>
        </p:txBody>
      </p:sp>
      <p:pic>
        <p:nvPicPr>
          <p:cNvPr id="545" name="Google Shape;545;p73"/>
          <p:cNvPicPr preferRelativeResize="0"/>
          <p:nvPr/>
        </p:nvPicPr>
        <p:blipFill rotWithShape="1">
          <a:blip r:embed="rId3">
            <a:alphaModFix/>
          </a:blip>
          <a:srcRect/>
          <a:stretch/>
        </p:blipFill>
        <p:spPr>
          <a:xfrm>
            <a:off x="347822" y="1633396"/>
            <a:ext cx="729002" cy="673859"/>
          </a:xfrm>
          <a:prstGeom prst="rect">
            <a:avLst/>
          </a:prstGeom>
          <a:noFill/>
          <a:ln>
            <a:noFill/>
          </a:ln>
        </p:spPr>
      </p:pic>
      <p:pic>
        <p:nvPicPr>
          <p:cNvPr id="546" name="Google Shape;546;p73"/>
          <p:cNvPicPr preferRelativeResize="0"/>
          <p:nvPr/>
        </p:nvPicPr>
        <p:blipFill rotWithShape="1">
          <a:blip r:embed="rId3">
            <a:alphaModFix/>
          </a:blip>
          <a:srcRect/>
          <a:stretch/>
        </p:blipFill>
        <p:spPr>
          <a:xfrm>
            <a:off x="347822" y="2755141"/>
            <a:ext cx="729002" cy="673859"/>
          </a:xfrm>
          <a:prstGeom prst="rect">
            <a:avLst/>
          </a:prstGeom>
          <a:noFill/>
          <a:ln>
            <a:noFill/>
          </a:ln>
        </p:spPr>
      </p:pic>
      <p:pic>
        <p:nvPicPr>
          <p:cNvPr id="547" name="Google Shape;547;p73"/>
          <p:cNvPicPr preferRelativeResize="0"/>
          <p:nvPr/>
        </p:nvPicPr>
        <p:blipFill rotWithShape="1">
          <a:blip r:embed="rId3">
            <a:alphaModFix/>
          </a:blip>
          <a:srcRect/>
          <a:stretch/>
        </p:blipFill>
        <p:spPr>
          <a:xfrm>
            <a:off x="347822" y="4053889"/>
            <a:ext cx="729002" cy="67385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4"/>
          <p:cNvSpPr txBox="1">
            <a:spLocks noGrp="1"/>
          </p:cNvSpPr>
          <p:nvPr>
            <p:ph type="title"/>
          </p:nvPr>
        </p:nvSpPr>
        <p:spPr>
          <a:xfrm>
            <a:off x="1927221" y="1416195"/>
            <a:ext cx="10264800" cy="2691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3600">
                <a:latin typeface="Arial"/>
                <a:ea typeface="Arial"/>
                <a:cs typeface="Arial"/>
                <a:sym typeface="Arial"/>
              </a:rPr>
              <a:t>Delayed cord clamping improves neonatal outcomes</a:t>
            </a:r>
            <a:endParaRPr sz="3600">
              <a:latin typeface="Arial"/>
              <a:ea typeface="Arial"/>
              <a:cs typeface="Arial"/>
              <a:sym typeface="Arial"/>
            </a:endParaRPr>
          </a:p>
        </p:txBody>
      </p:sp>
      <p:sp>
        <p:nvSpPr>
          <p:cNvPr id="553" name="Google Shape;553;p74"/>
          <p:cNvSpPr txBox="1">
            <a:spLocks noGrp="1"/>
          </p:cNvSpPr>
          <p:nvPr>
            <p:ph type="body" idx="1"/>
          </p:nvPr>
        </p:nvSpPr>
        <p:spPr>
          <a:xfrm>
            <a:off x="2324100" y="4589465"/>
            <a:ext cx="9023351"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5"/>
          <p:cNvSpPr txBox="1">
            <a:spLocks noGrp="1"/>
          </p:cNvSpPr>
          <p:nvPr>
            <p:ph type="body" idx="1"/>
          </p:nvPr>
        </p:nvSpPr>
        <p:spPr>
          <a:xfrm>
            <a:off x="614947" y="1056354"/>
            <a:ext cx="5577311" cy="511818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170"/>
              <a:buChar char="•"/>
            </a:pPr>
            <a:r>
              <a:rPr lang="en-US" sz="2170">
                <a:latin typeface="Garamond"/>
                <a:ea typeface="Garamond"/>
                <a:cs typeface="Garamond"/>
                <a:sym typeface="Garamond"/>
              </a:rPr>
              <a:t> </a:t>
            </a:r>
            <a:r>
              <a:rPr lang="en-US" sz="2000">
                <a:latin typeface="Arial"/>
                <a:ea typeface="Arial"/>
                <a:cs typeface="Arial"/>
                <a:sym typeface="Arial"/>
              </a:rPr>
              <a:t>Delayed cord clamping (DCC) supports a placental transfusion and assists the fetus to transition to neonatal life</a:t>
            </a:r>
            <a:endParaRPr sz="2000">
              <a:latin typeface="Arial"/>
              <a:ea typeface="Arial"/>
              <a:cs typeface="Arial"/>
              <a:sym typeface="Arial"/>
            </a:endParaRPr>
          </a:p>
          <a:p>
            <a:pPr marL="228600" lvl="0" indent="-90804" algn="l" rtl="0">
              <a:lnSpc>
                <a:spcPct val="100000"/>
              </a:lnSpc>
              <a:spcBef>
                <a:spcPts val="0"/>
              </a:spcBef>
              <a:spcAft>
                <a:spcPts val="0"/>
              </a:spcAft>
              <a:buClr>
                <a:schemeClr val="dk1"/>
              </a:buClr>
              <a:buSzPts val="2170"/>
              <a:buNone/>
            </a:pPr>
            <a:endParaRPr sz="2000">
              <a:latin typeface="Arial"/>
              <a:ea typeface="Arial"/>
              <a:cs typeface="Arial"/>
              <a:sym typeface="Arial"/>
            </a:endParaRPr>
          </a:p>
          <a:p>
            <a:pPr marL="228600" lvl="0" indent="-217805" algn="l" rtl="0">
              <a:lnSpc>
                <a:spcPct val="100000"/>
              </a:lnSpc>
              <a:spcBef>
                <a:spcPts val="0"/>
              </a:spcBef>
              <a:spcAft>
                <a:spcPts val="0"/>
              </a:spcAft>
              <a:buClr>
                <a:schemeClr val="dk1"/>
              </a:buClr>
              <a:buSzPts val="2000"/>
              <a:buChar char="•"/>
            </a:pPr>
            <a:r>
              <a:rPr lang="en-US" sz="2000">
                <a:latin typeface="Arial"/>
                <a:ea typeface="Arial"/>
                <a:cs typeface="Arial"/>
                <a:sym typeface="Arial"/>
              </a:rPr>
              <a:t> DCC in term infants has been associated with increased birth weight, less iron deficiency in the first 4-6 months and improved neurodevelopment at 4 years of age</a:t>
            </a:r>
            <a:endParaRPr sz="2000">
              <a:latin typeface="Arial"/>
              <a:ea typeface="Arial"/>
              <a:cs typeface="Arial"/>
              <a:sym typeface="Arial"/>
            </a:endParaRPr>
          </a:p>
          <a:p>
            <a:pPr marL="228600" lvl="0" indent="-90804" algn="l" rtl="0">
              <a:lnSpc>
                <a:spcPct val="100000"/>
              </a:lnSpc>
              <a:spcBef>
                <a:spcPts val="0"/>
              </a:spcBef>
              <a:spcAft>
                <a:spcPts val="0"/>
              </a:spcAft>
              <a:buClr>
                <a:schemeClr val="dk1"/>
              </a:buClr>
              <a:buSzPts val="2170"/>
              <a:buNone/>
            </a:pPr>
            <a:endParaRPr sz="2000">
              <a:latin typeface="Arial"/>
              <a:ea typeface="Arial"/>
              <a:cs typeface="Arial"/>
              <a:sym typeface="Arial"/>
            </a:endParaRPr>
          </a:p>
          <a:p>
            <a:pPr marL="228600" lvl="0" indent="-217805" algn="l" rtl="0">
              <a:lnSpc>
                <a:spcPct val="100000"/>
              </a:lnSpc>
              <a:spcBef>
                <a:spcPts val="0"/>
              </a:spcBef>
              <a:spcAft>
                <a:spcPts val="0"/>
              </a:spcAft>
              <a:buClr>
                <a:schemeClr val="dk1"/>
              </a:buClr>
              <a:buSzPts val="2000"/>
              <a:buChar char="•"/>
            </a:pPr>
            <a:r>
              <a:rPr lang="en-US" sz="2000">
                <a:latin typeface="Arial"/>
                <a:ea typeface="Arial"/>
                <a:cs typeface="Arial"/>
                <a:sym typeface="Arial"/>
              </a:rPr>
              <a:t> DCC results in a 30% reduction in all-cause mortality for preterm infants </a:t>
            </a:r>
            <a:endParaRPr sz="2000">
              <a:latin typeface="Arial"/>
              <a:ea typeface="Arial"/>
              <a:cs typeface="Arial"/>
              <a:sym typeface="Arial"/>
            </a:endParaRPr>
          </a:p>
          <a:p>
            <a:pPr marL="228600" lvl="0" indent="-90804" algn="l" rtl="0">
              <a:lnSpc>
                <a:spcPct val="100000"/>
              </a:lnSpc>
              <a:spcBef>
                <a:spcPts val="0"/>
              </a:spcBef>
              <a:spcAft>
                <a:spcPts val="0"/>
              </a:spcAft>
              <a:buClr>
                <a:schemeClr val="dk1"/>
              </a:buClr>
              <a:buSzPts val="2170"/>
              <a:buNone/>
            </a:pPr>
            <a:endParaRPr sz="2000">
              <a:latin typeface="Arial"/>
              <a:ea typeface="Arial"/>
              <a:cs typeface="Arial"/>
              <a:sym typeface="Arial"/>
            </a:endParaRPr>
          </a:p>
          <a:p>
            <a:pPr marL="228600" lvl="0" indent="-217805" algn="l" rtl="0">
              <a:lnSpc>
                <a:spcPct val="100000"/>
              </a:lnSpc>
              <a:spcBef>
                <a:spcPts val="0"/>
              </a:spcBef>
              <a:spcAft>
                <a:spcPts val="0"/>
              </a:spcAft>
              <a:buClr>
                <a:schemeClr val="dk1"/>
              </a:buClr>
              <a:buSzPts val="2000"/>
              <a:buChar char="•"/>
            </a:pPr>
            <a:r>
              <a:rPr lang="en-US" sz="2000">
                <a:latin typeface="Arial"/>
                <a:ea typeface="Arial"/>
                <a:cs typeface="Arial"/>
                <a:sym typeface="Arial"/>
              </a:rPr>
              <a:t> There is no evidence that DCC is associated with increased maternal blood loss</a:t>
            </a:r>
            <a:endParaRPr sz="2000">
              <a:latin typeface="Arial"/>
              <a:ea typeface="Arial"/>
              <a:cs typeface="Arial"/>
              <a:sym typeface="Arial"/>
            </a:endParaRPr>
          </a:p>
          <a:p>
            <a:pPr marL="228600" lvl="0" indent="-90804" algn="l" rtl="0">
              <a:lnSpc>
                <a:spcPct val="70000"/>
              </a:lnSpc>
              <a:spcBef>
                <a:spcPts val="1000"/>
              </a:spcBef>
              <a:spcAft>
                <a:spcPts val="0"/>
              </a:spcAft>
              <a:buClr>
                <a:schemeClr val="dk1"/>
              </a:buClr>
              <a:buSzPts val="2170"/>
              <a:buNone/>
            </a:pPr>
            <a:endParaRPr sz="2170"/>
          </a:p>
        </p:txBody>
      </p:sp>
      <p:sp>
        <p:nvSpPr>
          <p:cNvPr id="560" name="Google Shape;560;p75"/>
          <p:cNvSpPr txBox="1">
            <a:spLocks noGrp="1"/>
          </p:cNvSpPr>
          <p:nvPr>
            <p:ph type="title"/>
          </p:nvPr>
        </p:nvSpPr>
        <p:spPr>
          <a:xfrm>
            <a:off x="2544027" y="54769"/>
            <a:ext cx="10319084" cy="8572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aramond"/>
              <a:buNone/>
            </a:pPr>
            <a:r>
              <a:rPr lang="en-US" sz="3600">
                <a:latin typeface="Arial"/>
                <a:ea typeface="Arial"/>
                <a:cs typeface="Arial"/>
                <a:sym typeface="Arial"/>
              </a:rPr>
              <a:t>Cord Clamping Evidence Summary </a:t>
            </a:r>
            <a:endParaRPr sz="3600">
              <a:latin typeface="Arial"/>
              <a:ea typeface="Arial"/>
              <a:cs typeface="Arial"/>
              <a:sym typeface="Arial"/>
            </a:endParaRPr>
          </a:p>
        </p:txBody>
      </p:sp>
      <p:pic>
        <p:nvPicPr>
          <p:cNvPr id="561" name="Google Shape;561;p75"/>
          <p:cNvPicPr preferRelativeResize="0"/>
          <p:nvPr/>
        </p:nvPicPr>
        <p:blipFill rotWithShape="1">
          <a:blip r:embed="rId3">
            <a:alphaModFix/>
          </a:blip>
          <a:srcRect/>
          <a:stretch/>
        </p:blipFill>
        <p:spPr>
          <a:xfrm>
            <a:off x="1362171" y="75736"/>
            <a:ext cx="847898" cy="815315"/>
          </a:xfrm>
          <a:prstGeom prst="rect">
            <a:avLst/>
          </a:prstGeom>
          <a:noFill/>
          <a:ln>
            <a:noFill/>
          </a:ln>
        </p:spPr>
      </p:pic>
      <p:pic>
        <p:nvPicPr>
          <p:cNvPr id="562" name="Google Shape;562;p75"/>
          <p:cNvPicPr preferRelativeResize="0"/>
          <p:nvPr/>
        </p:nvPicPr>
        <p:blipFill rotWithShape="1">
          <a:blip r:embed="rId4">
            <a:alphaModFix/>
          </a:blip>
          <a:srcRect/>
          <a:stretch/>
        </p:blipFill>
        <p:spPr>
          <a:xfrm>
            <a:off x="6476373" y="1790337"/>
            <a:ext cx="5100680" cy="3396343"/>
          </a:xfrm>
          <a:prstGeom prst="rect">
            <a:avLst/>
          </a:prstGeom>
          <a:noFill/>
          <a:ln>
            <a:noFill/>
          </a:ln>
        </p:spPr>
      </p:pic>
      <p:sp>
        <p:nvSpPr>
          <p:cNvPr id="563" name="Google Shape;563;p75"/>
          <p:cNvSpPr/>
          <p:nvPr/>
        </p:nvSpPr>
        <p:spPr>
          <a:xfrm>
            <a:off x="8551262" y="5186680"/>
            <a:ext cx="401072"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iStock/myrrha</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6"/>
          <p:cNvSpPr txBox="1">
            <a:spLocks noGrp="1"/>
          </p:cNvSpPr>
          <p:nvPr>
            <p:ph type="body" idx="1"/>
          </p:nvPr>
        </p:nvSpPr>
        <p:spPr>
          <a:xfrm>
            <a:off x="1129356" y="1109171"/>
            <a:ext cx="10189800" cy="5118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590"/>
              <a:buNone/>
            </a:pPr>
            <a:r>
              <a:rPr lang="en-US" sz="2400">
                <a:latin typeface="Arial"/>
                <a:ea typeface="Arial"/>
                <a:cs typeface="Arial"/>
                <a:sym typeface="Arial"/>
              </a:rPr>
              <a:t>Do not immediately clamp the cord in newborns, it does not support placental transfusion</a:t>
            </a: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590"/>
              <a:buNone/>
            </a:pP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590"/>
              <a:buNone/>
            </a:pPr>
            <a:r>
              <a:rPr lang="en-US" sz="2400">
                <a:latin typeface="Arial"/>
                <a:ea typeface="Arial"/>
                <a:cs typeface="Arial"/>
                <a:sym typeface="Arial"/>
              </a:rPr>
              <a:t>Delayed clamping of the umbilical cord is a physiologic way to prevent iron deficiency anemia of infancy, allow babies time to establish their respirations, transfuse whole blood for volume, red blood cells and essential stem cells</a:t>
            </a: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590"/>
              <a:buNone/>
            </a:pP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590"/>
              <a:buNone/>
            </a:pPr>
            <a:r>
              <a:rPr lang="en-US" sz="2400">
                <a:latin typeface="Arial"/>
                <a:ea typeface="Arial"/>
                <a:cs typeface="Arial"/>
                <a:sym typeface="Arial"/>
              </a:rPr>
              <a:t>Clamping of the umbilical cord (at 2 minutes) does not prevent active management of the third stage</a:t>
            </a: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590"/>
              <a:buNone/>
            </a:pP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590"/>
              <a:buNone/>
            </a:pPr>
            <a:r>
              <a:rPr lang="en-US" sz="2400">
                <a:latin typeface="Arial"/>
                <a:ea typeface="Arial"/>
                <a:cs typeface="Arial"/>
                <a:sym typeface="Arial"/>
              </a:rPr>
              <a:t>When the nuchal cord is tight, use the Somersault Maneuver to keep the cord intact and allow placental transfusion</a:t>
            </a:r>
            <a:r>
              <a:rPr lang="en-US" sz="2590">
                <a:latin typeface="Arial"/>
                <a:ea typeface="Arial"/>
                <a:cs typeface="Arial"/>
                <a:sym typeface="Arial"/>
              </a:rPr>
              <a:t> </a:t>
            </a:r>
            <a:r>
              <a:rPr lang="en-US" sz="1017">
                <a:latin typeface="Arial"/>
                <a:ea typeface="Arial"/>
                <a:cs typeface="Arial"/>
                <a:sym typeface="Arial"/>
              </a:rPr>
              <a:t>(Mercer and Erickson-Owens, 2012)</a:t>
            </a:r>
            <a:endParaRPr sz="2590">
              <a:latin typeface="Arial"/>
              <a:ea typeface="Arial"/>
              <a:cs typeface="Arial"/>
              <a:sym typeface="Arial"/>
            </a:endParaRPr>
          </a:p>
        </p:txBody>
      </p:sp>
      <p:sp>
        <p:nvSpPr>
          <p:cNvPr id="569" name="Google Shape;569;p76"/>
          <p:cNvSpPr txBox="1">
            <a:spLocks noGrp="1"/>
          </p:cNvSpPr>
          <p:nvPr>
            <p:ph type="title"/>
          </p:nvPr>
        </p:nvSpPr>
        <p:spPr>
          <a:xfrm>
            <a:off x="815192" y="64268"/>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entury Schoolbook"/>
              <a:buNone/>
            </a:pPr>
            <a:r>
              <a:rPr lang="en-US">
                <a:latin typeface="Arial"/>
                <a:ea typeface="Arial"/>
                <a:cs typeface="Arial"/>
                <a:sym typeface="Arial"/>
              </a:rPr>
              <a:t>Pearls in Action</a:t>
            </a:r>
            <a:endParaRPr>
              <a:latin typeface="Arial"/>
              <a:ea typeface="Arial"/>
              <a:cs typeface="Arial"/>
              <a:sym typeface="Arial"/>
            </a:endParaRPr>
          </a:p>
        </p:txBody>
      </p:sp>
      <p:pic>
        <p:nvPicPr>
          <p:cNvPr id="570" name="Google Shape;570;p76"/>
          <p:cNvPicPr preferRelativeResize="0"/>
          <p:nvPr/>
        </p:nvPicPr>
        <p:blipFill rotWithShape="1">
          <a:blip r:embed="rId3">
            <a:alphaModFix/>
          </a:blip>
          <a:srcRect/>
          <a:stretch/>
        </p:blipFill>
        <p:spPr>
          <a:xfrm>
            <a:off x="241401" y="1199744"/>
            <a:ext cx="729002" cy="673859"/>
          </a:xfrm>
          <a:prstGeom prst="rect">
            <a:avLst/>
          </a:prstGeom>
          <a:noFill/>
          <a:ln>
            <a:noFill/>
          </a:ln>
        </p:spPr>
      </p:pic>
      <p:pic>
        <p:nvPicPr>
          <p:cNvPr id="571" name="Google Shape;571;p76"/>
          <p:cNvPicPr preferRelativeResize="0"/>
          <p:nvPr/>
        </p:nvPicPr>
        <p:blipFill rotWithShape="1">
          <a:blip r:embed="rId3">
            <a:alphaModFix/>
          </a:blip>
          <a:srcRect/>
          <a:stretch/>
        </p:blipFill>
        <p:spPr>
          <a:xfrm>
            <a:off x="241401" y="2547241"/>
            <a:ext cx="729002" cy="673859"/>
          </a:xfrm>
          <a:prstGeom prst="rect">
            <a:avLst/>
          </a:prstGeom>
          <a:noFill/>
          <a:ln>
            <a:noFill/>
          </a:ln>
        </p:spPr>
      </p:pic>
      <p:pic>
        <p:nvPicPr>
          <p:cNvPr id="572" name="Google Shape;572;p76"/>
          <p:cNvPicPr preferRelativeResize="0"/>
          <p:nvPr/>
        </p:nvPicPr>
        <p:blipFill rotWithShape="1">
          <a:blip r:embed="rId3">
            <a:alphaModFix/>
          </a:blip>
          <a:srcRect/>
          <a:stretch/>
        </p:blipFill>
        <p:spPr>
          <a:xfrm>
            <a:off x="241401" y="3894518"/>
            <a:ext cx="729002" cy="673859"/>
          </a:xfrm>
          <a:prstGeom prst="rect">
            <a:avLst/>
          </a:prstGeom>
          <a:noFill/>
          <a:ln>
            <a:noFill/>
          </a:ln>
        </p:spPr>
      </p:pic>
      <p:pic>
        <p:nvPicPr>
          <p:cNvPr id="573" name="Google Shape;573;p76"/>
          <p:cNvPicPr preferRelativeResize="0"/>
          <p:nvPr/>
        </p:nvPicPr>
        <p:blipFill rotWithShape="1">
          <a:blip r:embed="rId3">
            <a:alphaModFix/>
          </a:blip>
          <a:srcRect/>
          <a:stretch/>
        </p:blipFill>
        <p:spPr>
          <a:xfrm>
            <a:off x="241401" y="5193982"/>
            <a:ext cx="729002" cy="6738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3"/>
          <p:cNvSpPr txBox="1">
            <a:spLocks noGrp="1"/>
          </p:cNvSpPr>
          <p:nvPr>
            <p:ph type="body" idx="1"/>
          </p:nvPr>
        </p:nvSpPr>
        <p:spPr>
          <a:xfrm>
            <a:off x="838200" y="1202499"/>
            <a:ext cx="10515600" cy="497446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200">
                <a:latin typeface="Arial"/>
                <a:ea typeface="Arial"/>
                <a:cs typeface="Arial"/>
                <a:sym typeface="Arial"/>
              </a:rPr>
              <a:t>The range of birth possibilities runs from home to the surgical suite, from physiologic birth to elective cesarean or induction</a:t>
            </a:r>
            <a:endParaRPr>
              <a:latin typeface="Arial"/>
              <a:ea typeface="Arial"/>
              <a:cs typeface="Arial"/>
              <a:sym typeface="Arial"/>
            </a:endParaRPr>
          </a:p>
        </p:txBody>
      </p:sp>
      <p:pic>
        <p:nvPicPr>
          <p:cNvPr id="140" name="Google Shape;140;p23"/>
          <p:cNvPicPr preferRelativeResize="0"/>
          <p:nvPr/>
        </p:nvPicPr>
        <p:blipFill rotWithShape="1">
          <a:blip r:embed="rId3">
            <a:alphaModFix/>
          </a:blip>
          <a:srcRect/>
          <a:stretch/>
        </p:blipFill>
        <p:spPr>
          <a:xfrm>
            <a:off x="6768601" y="2287813"/>
            <a:ext cx="3454400" cy="3302000"/>
          </a:xfrm>
          <a:prstGeom prst="rect">
            <a:avLst/>
          </a:prstGeom>
          <a:noFill/>
          <a:ln>
            <a:noFill/>
          </a:ln>
        </p:spPr>
      </p:pic>
      <p:sp>
        <p:nvSpPr>
          <p:cNvPr id="141" name="Google Shape;141;p23"/>
          <p:cNvSpPr/>
          <p:nvPr/>
        </p:nvSpPr>
        <p:spPr>
          <a:xfrm>
            <a:off x="2797837" y="5334906"/>
            <a:ext cx="670376"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Photo by Jodi Hall Photography</a:t>
            </a:r>
            <a:endParaRPr sz="1400" b="0" i="0" u="none" strike="noStrike" cap="none">
              <a:solidFill>
                <a:srgbClr val="000000"/>
              </a:solidFill>
              <a:latin typeface="Arial"/>
              <a:ea typeface="Arial"/>
              <a:cs typeface="Arial"/>
              <a:sym typeface="Arial"/>
            </a:endParaRPr>
          </a:p>
        </p:txBody>
      </p:sp>
      <p:sp>
        <p:nvSpPr>
          <p:cNvPr id="142" name="Google Shape;142;p23"/>
          <p:cNvSpPr/>
          <p:nvPr/>
        </p:nvSpPr>
        <p:spPr>
          <a:xfrm>
            <a:off x="8298471" y="5589813"/>
            <a:ext cx="394660"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iStock/People</a:t>
            </a:r>
            <a:endParaRPr sz="1400" b="0" i="0" u="none" strike="noStrike" cap="none">
              <a:solidFill>
                <a:srgbClr val="000000"/>
              </a:solidFill>
              <a:latin typeface="Arial"/>
              <a:ea typeface="Arial"/>
              <a:cs typeface="Arial"/>
              <a:sym typeface="Arial"/>
            </a:endParaRPr>
          </a:p>
        </p:txBody>
      </p:sp>
      <p:pic>
        <p:nvPicPr>
          <p:cNvPr id="143" name="Google Shape;143;p23" descr="A person sitting on a bed&#10;&#10;Description automatically generated"/>
          <p:cNvPicPr preferRelativeResize="0"/>
          <p:nvPr/>
        </p:nvPicPr>
        <p:blipFill rotWithShape="1">
          <a:blip r:embed="rId4">
            <a:alphaModFix/>
          </a:blip>
          <a:srcRect/>
          <a:stretch/>
        </p:blipFill>
        <p:spPr>
          <a:xfrm>
            <a:off x="1279376" y="2542720"/>
            <a:ext cx="4188279" cy="279218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7"/>
          <p:cNvSpPr txBox="1">
            <a:spLocks noGrp="1"/>
          </p:cNvSpPr>
          <p:nvPr>
            <p:ph type="title"/>
          </p:nvPr>
        </p:nvSpPr>
        <p:spPr>
          <a:xfrm>
            <a:off x="2488150" y="967274"/>
            <a:ext cx="9356100" cy="3294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4400">
                <a:latin typeface="Arial"/>
                <a:ea typeface="Arial"/>
                <a:cs typeface="Arial"/>
                <a:sym typeface="Arial"/>
              </a:rPr>
              <a:t>Practice in accordance with the most up to date evidence and trust the body’s innate capacity to birth</a:t>
            </a:r>
            <a:endParaRPr sz="4400">
              <a:latin typeface="Arial"/>
              <a:ea typeface="Arial"/>
              <a:cs typeface="Arial"/>
              <a:sym typeface="Arial"/>
            </a:endParaRPr>
          </a:p>
        </p:txBody>
      </p:sp>
      <p:sp>
        <p:nvSpPr>
          <p:cNvPr id="579" name="Google Shape;579;p77"/>
          <p:cNvSpPr txBox="1">
            <a:spLocks noGrp="1"/>
          </p:cNvSpPr>
          <p:nvPr>
            <p:ph type="body" idx="1"/>
          </p:nvPr>
        </p:nvSpPr>
        <p:spPr>
          <a:xfrm>
            <a:off x="2324100" y="4589465"/>
            <a:ext cx="9023351"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8"/>
          <p:cNvSpPr txBox="1">
            <a:spLocks noGrp="1"/>
          </p:cNvSpPr>
          <p:nvPr>
            <p:ph type="body" idx="1"/>
          </p:nvPr>
        </p:nvSpPr>
        <p:spPr>
          <a:xfrm>
            <a:off x="757676" y="1334201"/>
            <a:ext cx="5833613" cy="511818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latin typeface="Garamond"/>
                <a:ea typeface="Garamond"/>
                <a:cs typeface="Garamond"/>
                <a:sym typeface="Garamond"/>
              </a:rPr>
              <a:t> </a:t>
            </a:r>
            <a:r>
              <a:rPr lang="en-US">
                <a:latin typeface="Arial"/>
                <a:ea typeface="Arial"/>
                <a:cs typeface="Arial"/>
                <a:sym typeface="Arial"/>
              </a:rPr>
              <a:t>Interventions should be based on the best available clinical evidence</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228600" lvl="0" indent="-228600" algn="l" rtl="0">
              <a:lnSpc>
                <a:spcPct val="100000"/>
              </a:lnSpc>
              <a:spcBef>
                <a:spcPts val="0"/>
              </a:spcBef>
              <a:spcAft>
                <a:spcPts val="0"/>
              </a:spcAft>
              <a:buClr>
                <a:schemeClr val="dk1"/>
              </a:buClr>
              <a:buSzPts val="2800"/>
              <a:buChar char="•"/>
            </a:pPr>
            <a:r>
              <a:rPr lang="en-US">
                <a:latin typeface="Arial"/>
                <a:ea typeface="Arial"/>
                <a:cs typeface="Arial"/>
                <a:sym typeface="Arial"/>
              </a:rPr>
              <a:t> Shared decision making between the maternity provider and patient should be used throughout labor to support the physiological and emotional needs of the laboring woman</a:t>
            </a:r>
            <a:endParaRPr>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p>
        </p:txBody>
      </p:sp>
      <p:sp>
        <p:nvSpPr>
          <p:cNvPr id="586" name="Google Shape;586;p78"/>
          <p:cNvSpPr txBox="1">
            <a:spLocks noGrp="1"/>
          </p:cNvSpPr>
          <p:nvPr>
            <p:ph type="title"/>
          </p:nvPr>
        </p:nvSpPr>
        <p:spPr>
          <a:xfrm>
            <a:off x="3337141" y="49091"/>
            <a:ext cx="10319084" cy="8572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Practice Evidence Summary</a:t>
            </a:r>
            <a:endParaRPr>
              <a:latin typeface="Arial"/>
              <a:ea typeface="Arial"/>
              <a:cs typeface="Arial"/>
              <a:sym typeface="Arial"/>
            </a:endParaRPr>
          </a:p>
        </p:txBody>
      </p:sp>
      <p:pic>
        <p:nvPicPr>
          <p:cNvPr id="587" name="Google Shape;587;p78"/>
          <p:cNvPicPr preferRelativeResize="0"/>
          <p:nvPr/>
        </p:nvPicPr>
        <p:blipFill rotWithShape="1">
          <a:blip r:embed="rId3">
            <a:alphaModFix/>
          </a:blip>
          <a:srcRect/>
          <a:stretch/>
        </p:blipFill>
        <p:spPr>
          <a:xfrm>
            <a:off x="2358814" y="99076"/>
            <a:ext cx="847898" cy="815315"/>
          </a:xfrm>
          <a:prstGeom prst="rect">
            <a:avLst/>
          </a:prstGeom>
          <a:noFill/>
          <a:ln>
            <a:noFill/>
          </a:ln>
        </p:spPr>
      </p:pic>
      <p:sp>
        <p:nvSpPr>
          <p:cNvPr id="588" name="Google Shape;588;p78"/>
          <p:cNvSpPr/>
          <p:nvPr/>
        </p:nvSpPr>
        <p:spPr>
          <a:xfrm>
            <a:off x="8496683" y="4710208"/>
            <a:ext cx="4101226"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Istock/fatcamera</a:t>
            </a:r>
            <a:endParaRPr sz="300" b="0" i="0" u="none" strike="noStrike" cap="none">
              <a:solidFill>
                <a:schemeClr val="dk1"/>
              </a:solidFill>
              <a:latin typeface="Garamond"/>
              <a:ea typeface="Garamond"/>
              <a:cs typeface="Garamond"/>
              <a:sym typeface="Garamond"/>
            </a:endParaRPr>
          </a:p>
        </p:txBody>
      </p:sp>
      <p:pic>
        <p:nvPicPr>
          <p:cNvPr id="589" name="Google Shape;589;p78" descr="A picture containing person, man, building, outdoor&#10;&#10;Description automatically generated"/>
          <p:cNvPicPr preferRelativeResize="0"/>
          <p:nvPr/>
        </p:nvPicPr>
        <p:blipFill rotWithShape="1">
          <a:blip r:embed="rId4">
            <a:alphaModFix/>
          </a:blip>
          <a:srcRect/>
          <a:stretch/>
        </p:blipFill>
        <p:spPr>
          <a:xfrm>
            <a:off x="6800567" y="1841941"/>
            <a:ext cx="4306631" cy="286826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9"/>
          <p:cNvSpPr txBox="1">
            <a:spLocks noGrp="1"/>
          </p:cNvSpPr>
          <p:nvPr>
            <p:ph type="body" idx="1"/>
          </p:nvPr>
        </p:nvSpPr>
        <p:spPr>
          <a:xfrm>
            <a:off x="1122851" y="932379"/>
            <a:ext cx="10230900" cy="525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US" sz="2800">
                <a:latin typeface="Arial"/>
                <a:ea typeface="Arial"/>
                <a:cs typeface="Arial"/>
                <a:sym typeface="Arial"/>
              </a:rPr>
              <a:t>Care practices that support normal, physiologic birth should be the standard of care</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sz="2800">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sz="2800">
                <a:latin typeface="Arial"/>
                <a:ea typeface="Arial"/>
                <a:cs typeface="Arial"/>
                <a:sym typeface="Arial"/>
              </a:rPr>
              <a:t>Appropriate interventions should be based on the best available clinical evidence</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sz="2800">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sz="2800">
                <a:latin typeface="Arial"/>
                <a:ea typeface="Arial"/>
                <a:cs typeface="Arial"/>
                <a:sym typeface="Arial"/>
              </a:rPr>
              <a:t>Shared decision-making between the maternity provider and woman should occur throughout labor, to support the laboring woman’s physiological and emotional needs while supporting exploration of patient values, knowledge, experiences, and preferences</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sz="2800">
              <a:latin typeface="Garamond"/>
              <a:ea typeface="Garamond"/>
              <a:cs typeface="Garamond"/>
              <a:sym typeface="Garamond"/>
            </a:endParaRPr>
          </a:p>
        </p:txBody>
      </p:sp>
      <p:sp>
        <p:nvSpPr>
          <p:cNvPr id="595" name="Google Shape;595;p79"/>
          <p:cNvSpPr txBox="1">
            <a:spLocks noGrp="1"/>
          </p:cNvSpPr>
          <p:nvPr>
            <p:ph type="title"/>
          </p:nvPr>
        </p:nvSpPr>
        <p:spPr>
          <a:xfrm>
            <a:off x="1034716" y="1"/>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Pearls in Action</a:t>
            </a:r>
            <a:endParaRPr>
              <a:latin typeface="Arial"/>
              <a:ea typeface="Arial"/>
              <a:cs typeface="Arial"/>
              <a:sym typeface="Arial"/>
            </a:endParaRPr>
          </a:p>
        </p:txBody>
      </p:sp>
      <p:pic>
        <p:nvPicPr>
          <p:cNvPr id="596" name="Google Shape;596;p79"/>
          <p:cNvPicPr preferRelativeResize="0"/>
          <p:nvPr/>
        </p:nvPicPr>
        <p:blipFill rotWithShape="1">
          <a:blip r:embed="rId3">
            <a:alphaModFix/>
          </a:blip>
          <a:srcRect/>
          <a:stretch/>
        </p:blipFill>
        <p:spPr>
          <a:xfrm>
            <a:off x="198014" y="2361904"/>
            <a:ext cx="729002" cy="673859"/>
          </a:xfrm>
          <a:prstGeom prst="rect">
            <a:avLst/>
          </a:prstGeom>
          <a:noFill/>
          <a:ln>
            <a:noFill/>
          </a:ln>
        </p:spPr>
      </p:pic>
      <p:pic>
        <p:nvPicPr>
          <p:cNvPr id="597" name="Google Shape;597;p79"/>
          <p:cNvPicPr preferRelativeResize="0"/>
          <p:nvPr/>
        </p:nvPicPr>
        <p:blipFill rotWithShape="1">
          <a:blip r:embed="rId3">
            <a:alphaModFix/>
          </a:blip>
          <a:srcRect/>
          <a:stretch/>
        </p:blipFill>
        <p:spPr>
          <a:xfrm>
            <a:off x="198016" y="1088929"/>
            <a:ext cx="729002" cy="673859"/>
          </a:xfrm>
          <a:prstGeom prst="rect">
            <a:avLst/>
          </a:prstGeom>
          <a:noFill/>
          <a:ln>
            <a:noFill/>
          </a:ln>
        </p:spPr>
      </p:pic>
      <p:pic>
        <p:nvPicPr>
          <p:cNvPr id="598" name="Google Shape;598;p79"/>
          <p:cNvPicPr preferRelativeResize="0"/>
          <p:nvPr/>
        </p:nvPicPr>
        <p:blipFill rotWithShape="1">
          <a:blip r:embed="rId3">
            <a:alphaModFix/>
          </a:blip>
          <a:srcRect/>
          <a:stretch/>
        </p:blipFill>
        <p:spPr>
          <a:xfrm>
            <a:off x="198020" y="3634879"/>
            <a:ext cx="729002" cy="67385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80"/>
          <p:cNvSpPr txBox="1">
            <a:spLocks noGrp="1"/>
          </p:cNvSpPr>
          <p:nvPr>
            <p:ph type="title"/>
          </p:nvPr>
        </p:nvSpPr>
        <p:spPr>
          <a:xfrm>
            <a:off x="3080375" y="1597875"/>
            <a:ext cx="8132400" cy="2288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aramond"/>
              <a:buNone/>
            </a:pPr>
            <a:r>
              <a:rPr lang="en-US" sz="4000">
                <a:latin typeface="Arial"/>
                <a:ea typeface="Arial"/>
                <a:cs typeface="Arial"/>
                <a:sym typeface="Arial"/>
              </a:rPr>
              <a:t>Interprofessional education and collaboration and team-based care promote optimal outcomes</a:t>
            </a:r>
            <a:endParaRPr sz="4000">
              <a:latin typeface="Arial"/>
              <a:ea typeface="Arial"/>
              <a:cs typeface="Arial"/>
              <a:sym typeface="Arial"/>
            </a:endParaRPr>
          </a:p>
        </p:txBody>
      </p:sp>
      <p:sp>
        <p:nvSpPr>
          <p:cNvPr id="604" name="Google Shape;604;p80"/>
          <p:cNvSpPr txBox="1">
            <a:spLocks noGrp="1"/>
          </p:cNvSpPr>
          <p:nvPr>
            <p:ph type="body" idx="1"/>
          </p:nvPr>
        </p:nvSpPr>
        <p:spPr>
          <a:xfrm>
            <a:off x="2324100" y="4589465"/>
            <a:ext cx="9023351"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1"/>
          <p:cNvSpPr txBox="1">
            <a:spLocks noGrp="1"/>
          </p:cNvSpPr>
          <p:nvPr>
            <p:ph type="body" idx="1"/>
          </p:nvPr>
        </p:nvSpPr>
        <p:spPr>
          <a:xfrm>
            <a:off x="485053" y="920474"/>
            <a:ext cx="5310832" cy="511818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1960"/>
              <a:buChar char="•"/>
            </a:pPr>
            <a:r>
              <a:rPr lang="en-US" sz="1960">
                <a:latin typeface="Garamond"/>
                <a:ea typeface="Garamond"/>
                <a:cs typeface="Garamond"/>
                <a:sym typeface="Garamond"/>
              </a:rPr>
              <a:t> </a:t>
            </a:r>
            <a:r>
              <a:rPr lang="en-US" sz="1800">
                <a:latin typeface="Arial"/>
                <a:ea typeface="Arial"/>
                <a:cs typeface="Arial"/>
                <a:sym typeface="Arial"/>
              </a:rPr>
              <a:t>Healthcare teams have become increasingly interprofessional</a:t>
            </a:r>
            <a:endParaRPr sz="1800">
              <a:latin typeface="Arial"/>
              <a:ea typeface="Arial"/>
              <a:cs typeface="Arial"/>
              <a:sym typeface="Arial"/>
            </a:endParaRPr>
          </a:p>
          <a:p>
            <a:pPr marL="228600" lvl="0" indent="-104140" algn="l" rtl="0">
              <a:lnSpc>
                <a:spcPct val="100000"/>
              </a:lnSpc>
              <a:spcBef>
                <a:spcPts val="0"/>
              </a:spcBef>
              <a:spcAft>
                <a:spcPts val="0"/>
              </a:spcAft>
              <a:buClr>
                <a:schemeClr val="dk1"/>
              </a:buClr>
              <a:buSzPts val="1960"/>
              <a:buNone/>
            </a:pPr>
            <a:endParaRPr sz="1800">
              <a:latin typeface="Arial"/>
              <a:ea typeface="Arial"/>
              <a:cs typeface="Arial"/>
              <a:sym typeface="Arial"/>
            </a:endParaRPr>
          </a:p>
          <a:p>
            <a:pPr marL="228600" lvl="0" indent="-218440" algn="l" rtl="0">
              <a:lnSpc>
                <a:spcPct val="100000"/>
              </a:lnSpc>
              <a:spcBef>
                <a:spcPts val="0"/>
              </a:spcBef>
              <a:spcAft>
                <a:spcPts val="0"/>
              </a:spcAft>
              <a:buClr>
                <a:schemeClr val="dk1"/>
              </a:buClr>
              <a:buSzPts val="1800"/>
              <a:buChar char="•"/>
            </a:pPr>
            <a:r>
              <a:rPr lang="en-US" sz="1800">
                <a:latin typeface="Arial"/>
                <a:ea typeface="Arial"/>
                <a:cs typeface="Arial"/>
                <a:sym typeface="Arial"/>
              </a:rPr>
              <a:t> Interprofessional education models are being explored</a:t>
            </a:r>
            <a:endParaRPr sz="1800">
              <a:latin typeface="Arial"/>
              <a:ea typeface="Arial"/>
              <a:cs typeface="Arial"/>
              <a:sym typeface="Arial"/>
            </a:endParaRPr>
          </a:p>
          <a:p>
            <a:pPr marL="228600" lvl="0" indent="-104140" algn="l" rtl="0">
              <a:lnSpc>
                <a:spcPct val="100000"/>
              </a:lnSpc>
              <a:spcBef>
                <a:spcPts val="0"/>
              </a:spcBef>
              <a:spcAft>
                <a:spcPts val="0"/>
              </a:spcAft>
              <a:buClr>
                <a:schemeClr val="dk1"/>
              </a:buClr>
              <a:buSzPts val="1960"/>
              <a:buNone/>
            </a:pPr>
            <a:endParaRPr sz="1800">
              <a:latin typeface="Arial"/>
              <a:ea typeface="Arial"/>
              <a:cs typeface="Arial"/>
              <a:sym typeface="Arial"/>
            </a:endParaRPr>
          </a:p>
          <a:p>
            <a:pPr marL="228600" lvl="0" indent="-218440" algn="l" rtl="0">
              <a:lnSpc>
                <a:spcPct val="100000"/>
              </a:lnSpc>
              <a:spcBef>
                <a:spcPts val="0"/>
              </a:spcBef>
              <a:spcAft>
                <a:spcPts val="0"/>
              </a:spcAft>
              <a:buClr>
                <a:schemeClr val="dk1"/>
              </a:buClr>
              <a:buSzPts val="1800"/>
              <a:buChar char="•"/>
            </a:pPr>
            <a:r>
              <a:rPr lang="en-US" sz="1800">
                <a:latin typeface="Arial"/>
                <a:ea typeface="Arial"/>
                <a:cs typeface="Arial"/>
                <a:sym typeface="Arial"/>
              </a:rPr>
              <a:t> Physicians, Certified-Nurse Midwives/Certified Midwives, Certified Professional Midwives, and Nurse Practitioners can provide primary obstetric care</a:t>
            </a:r>
            <a:endParaRPr sz="1800">
              <a:latin typeface="Arial"/>
              <a:ea typeface="Arial"/>
              <a:cs typeface="Arial"/>
              <a:sym typeface="Arial"/>
            </a:endParaRPr>
          </a:p>
          <a:p>
            <a:pPr marL="228600" lvl="0" indent="-104140" algn="l" rtl="0">
              <a:lnSpc>
                <a:spcPct val="100000"/>
              </a:lnSpc>
              <a:spcBef>
                <a:spcPts val="0"/>
              </a:spcBef>
              <a:spcAft>
                <a:spcPts val="0"/>
              </a:spcAft>
              <a:buClr>
                <a:schemeClr val="dk1"/>
              </a:buClr>
              <a:buSzPts val="1960"/>
              <a:buNone/>
            </a:pPr>
            <a:endParaRPr sz="1800">
              <a:latin typeface="Arial"/>
              <a:ea typeface="Arial"/>
              <a:cs typeface="Arial"/>
              <a:sym typeface="Arial"/>
            </a:endParaRPr>
          </a:p>
          <a:p>
            <a:pPr marL="228600" lvl="0" indent="-218440" algn="l" rtl="0">
              <a:lnSpc>
                <a:spcPct val="100000"/>
              </a:lnSpc>
              <a:spcBef>
                <a:spcPts val="0"/>
              </a:spcBef>
              <a:spcAft>
                <a:spcPts val="0"/>
              </a:spcAft>
              <a:buClr>
                <a:schemeClr val="dk1"/>
              </a:buClr>
              <a:buSzPts val="1800"/>
              <a:buChar char="•"/>
            </a:pPr>
            <a:r>
              <a:rPr lang="en-US" sz="1800">
                <a:latin typeface="Arial"/>
                <a:ea typeface="Arial"/>
                <a:cs typeface="Arial"/>
                <a:sym typeface="Arial"/>
              </a:rPr>
              <a:t> Team-based care improves patient safety, provider satisfaction, and healthcare efficiency while reducing the cost of care</a:t>
            </a:r>
            <a:endParaRPr sz="1800">
              <a:latin typeface="Arial"/>
              <a:ea typeface="Arial"/>
              <a:cs typeface="Arial"/>
              <a:sym typeface="Arial"/>
            </a:endParaRPr>
          </a:p>
          <a:p>
            <a:pPr marL="228600" lvl="0" indent="-104140" algn="l" rtl="0">
              <a:lnSpc>
                <a:spcPct val="100000"/>
              </a:lnSpc>
              <a:spcBef>
                <a:spcPts val="0"/>
              </a:spcBef>
              <a:spcAft>
                <a:spcPts val="0"/>
              </a:spcAft>
              <a:buClr>
                <a:schemeClr val="dk1"/>
              </a:buClr>
              <a:buSzPts val="1960"/>
              <a:buNone/>
            </a:pPr>
            <a:endParaRPr sz="1800">
              <a:latin typeface="Arial"/>
              <a:ea typeface="Arial"/>
              <a:cs typeface="Arial"/>
              <a:sym typeface="Arial"/>
            </a:endParaRPr>
          </a:p>
          <a:p>
            <a:pPr marL="228600" lvl="0" indent="-218440" algn="l" rtl="0">
              <a:lnSpc>
                <a:spcPct val="100000"/>
              </a:lnSpc>
              <a:spcBef>
                <a:spcPts val="0"/>
              </a:spcBef>
              <a:spcAft>
                <a:spcPts val="0"/>
              </a:spcAft>
              <a:buClr>
                <a:schemeClr val="dk1"/>
              </a:buClr>
              <a:buSzPts val="1800"/>
              <a:buChar char="•"/>
            </a:pPr>
            <a:r>
              <a:rPr lang="en-US" sz="1800">
                <a:latin typeface="Arial"/>
                <a:ea typeface="Arial"/>
                <a:cs typeface="Arial"/>
                <a:sym typeface="Arial"/>
              </a:rPr>
              <a:t> Collaborative care models support safe births</a:t>
            </a:r>
            <a:endParaRPr sz="1800">
              <a:latin typeface="Arial"/>
              <a:ea typeface="Arial"/>
              <a:cs typeface="Arial"/>
              <a:sym typeface="Arial"/>
            </a:endParaRPr>
          </a:p>
          <a:p>
            <a:pPr marL="228600" lvl="0" indent="-104140" algn="l" rtl="0">
              <a:lnSpc>
                <a:spcPct val="70000"/>
              </a:lnSpc>
              <a:spcBef>
                <a:spcPts val="1000"/>
              </a:spcBef>
              <a:spcAft>
                <a:spcPts val="0"/>
              </a:spcAft>
              <a:buClr>
                <a:schemeClr val="dk1"/>
              </a:buClr>
              <a:buSzPts val="1960"/>
              <a:buNone/>
            </a:pPr>
            <a:endParaRPr sz="1800">
              <a:latin typeface="Arial"/>
              <a:ea typeface="Arial"/>
              <a:cs typeface="Arial"/>
              <a:sym typeface="Arial"/>
            </a:endParaRPr>
          </a:p>
        </p:txBody>
      </p:sp>
      <p:sp>
        <p:nvSpPr>
          <p:cNvPr id="611" name="Google Shape;611;p81"/>
          <p:cNvSpPr txBox="1">
            <a:spLocks noGrp="1"/>
          </p:cNvSpPr>
          <p:nvPr>
            <p:ph type="title"/>
          </p:nvPr>
        </p:nvSpPr>
        <p:spPr>
          <a:xfrm>
            <a:off x="2809348" y="63079"/>
            <a:ext cx="103191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aramond"/>
              <a:buNone/>
            </a:pPr>
            <a:r>
              <a:rPr lang="en-US" sz="3600">
                <a:latin typeface="Arial"/>
                <a:ea typeface="Arial"/>
                <a:cs typeface="Arial"/>
                <a:sym typeface="Arial"/>
              </a:rPr>
              <a:t>Collaboration Evidence Summary</a:t>
            </a:r>
            <a:endParaRPr sz="3600">
              <a:latin typeface="Arial"/>
              <a:ea typeface="Arial"/>
              <a:cs typeface="Arial"/>
              <a:sym typeface="Arial"/>
            </a:endParaRPr>
          </a:p>
        </p:txBody>
      </p:sp>
      <p:pic>
        <p:nvPicPr>
          <p:cNvPr id="612" name="Google Shape;612;p81"/>
          <p:cNvPicPr preferRelativeResize="0"/>
          <p:nvPr/>
        </p:nvPicPr>
        <p:blipFill rotWithShape="1">
          <a:blip r:embed="rId3">
            <a:alphaModFix/>
          </a:blip>
          <a:srcRect/>
          <a:stretch/>
        </p:blipFill>
        <p:spPr>
          <a:xfrm>
            <a:off x="1961443" y="126127"/>
            <a:ext cx="847898" cy="815315"/>
          </a:xfrm>
          <a:prstGeom prst="rect">
            <a:avLst/>
          </a:prstGeom>
          <a:noFill/>
          <a:ln>
            <a:noFill/>
          </a:ln>
        </p:spPr>
      </p:pic>
      <p:pic>
        <p:nvPicPr>
          <p:cNvPr id="613" name="Google Shape;613;p81" descr="C:\Users\David\Pictures\Medical professionals team briefing - slide 64 (1).jpg"/>
          <p:cNvPicPr preferRelativeResize="0"/>
          <p:nvPr/>
        </p:nvPicPr>
        <p:blipFill rotWithShape="1">
          <a:blip r:embed="rId4">
            <a:alphaModFix/>
          </a:blip>
          <a:srcRect/>
          <a:stretch/>
        </p:blipFill>
        <p:spPr>
          <a:xfrm>
            <a:off x="5908449" y="1489165"/>
            <a:ext cx="5951150" cy="3971925"/>
          </a:xfrm>
          <a:prstGeom prst="rect">
            <a:avLst/>
          </a:prstGeom>
          <a:noFill/>
          <a:ln>
            <a:noFill/>
          </a:ln>
        </p:spPr>
      </p:pic>
      <p:sp>
        <p:nvSpPr>
          <p:cNvPr id="614" name="Google Shape;614;p81"/>
          <p:cNvSpPr/>
          <p:nvPr/>
        </p:nvSpPr>
        <p:spPr>
          <a:xfrm>
            <a:off x="8349262" y="5461090"/>
            <a:ext cx="370614"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iStock/sturti</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2"/>
          <p:cNvSpPr txBox="1">
            <a:spLocks noGrp="1"/>
          </p:cNvSpPr>
          <p:nvPr>
            <p:ph type="body" idx="1"/>
          </p:nvPr>
        </p:nvSpPr>
        <p:spPr>
          <a:xfrm>
            <a:off x="1034716" y="1021831"/>
            <a:ext cx="10202489" cy="511818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US" sz="2400">
                <a:latin typeface="Arial"/>
                <a:ea typeface="Arial"/>
                <a:cs typeface="Arial"/>
                <a:sym typeface="Arial"/>
              </a:rPr>
              <a:t>Support interprofessional learning activities for midwives and physicians that extend into the clinical aspects of education as well as didactic and research opportunities for shared learning</a:t>
            </a: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sz="2400">
                <a:latin typeface="Arial"/>
                <a:ea typeface="Arial"/>
                <a:cs typeface="Arial"/>
                <a:sym typeface="Arial"/>
              </a:rPr>
              <a:t> </a:t>
            </a: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sz="2400">
                <a:latin typeface="Arial"/>
                <a:ea typeface="Arial"/>
                <a:cs typeface="Arial"/>
                <a:sym typeface="Arial"/>
              </a:rPr>
              <a:t>Support interprofessional team-based care models in institutions</a:t>
            </a: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sz="2400">
                <a:latin typeface="Arial"/>
                <a:ea typeface="Arial"/>
                <a:cs typeface="Arial"/>
                <a:sym typeface="Arial"/>
              </a:rPr>
              <a:t>Establish a comprehensive network of professional colleagues to address medical, emotional, and social aspects of care</a:t>
            </a: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endParaRPr sz="2400">
              <a:latin typeface="Arial"/>
              <a:ea typeface="Arial"/>
              <a:cs typeface="Arial"/>
              <a:sym typeface="Arial"/>
            </a:endParaRPr>
          </a:p>
          <a:p>
            <a:pPr marL="0" lvl="0" indent="0" algn="l" rtl="0">
              <a:lnSpc>
                <a:spcPct val="100000"/>
              </a:lnSpc>
              <a:spcBef>
                <a:spcPts val="0"/>
              </a:spcBef>
              <a:spcAft>
                <a:spcPts val="0"/>
              </a:spcAft>
              <a:buClr>
                <a:schemeClr val="dk1"/>
              </a:buClr>
              <a:buSzPts val="2800"/>
              <a:buNone/>
            </a:pPr>
            <a:r>
              <a:rPr lang="en-US" sz="2400">
                <a:latin typeface="Arial"/>
                <a:ea typeface="Arial"/>
                <a:cs typeface="Arial"/>
                <a:sym typeface="Arial"/>
              </a:rPr>
              <a:t>Establish guidelines for consultation, collaboration, and referral based on complex medical situations and patient acuity and preferences</a:t>
            </a:r>
            <a:endParaRPr sz="2400">
              <a:latin typeface="Arial"/>
              <a:ea typeface="Arial"/>
              <a:cs typeface="Arial"/>
              <a:sym typeface="Arial"/>
            </a:endParaRPr>
          </a:p>
        </p:txBody>
      </p:sp>
      <p:sp>
        <p:nvSpPr>
          <p:cNvPr id="620" name="Google Shape;620;p82"/>
          <p:cNvSpPr txBox="1">
            <a:spLocks noGrp="1"/>
          </p:cNvSpPr>
          <p:nvPr>
            <p:ph type="title"/>
          </p:nvPr>
        </p:nvSpPr>
        <p:spPr>
          <a:xfrm>
            <a:off x="726244" y="0"/>
            <a:ext cx="10319084"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a:latin typeface="Arial"/>
                <a:ea typeface="Arial"/>
                <a:cs typeface="Arial"/>
                <a:sym typeface="Arial"/>
              </a:rPr>
              <a:t>Pearls in Action</a:t>
            </a:r>
            <a:endParaRPr>
              <a:latin typeface="Arial"/>
              <a:ea typeface="Arial"/>
              <a:cs typeface="Arial"/>
              <a:sym typeface="Arial"/>
            </a:endParaRPr>
          </a:p>
        </p:txBody>
      </p:sp>
      <p:pic>
        <p:nvPicPr>
          <p:cNvPr id="621" name="Google Shape;621;p82"/>
          <p:cNvPicPr preferRelativeResize="0"/>
          <p:nvPr/>
        </p:nvPicPr>
        <p:blipFill rotWithShape="1">
          <a:blip r:embed="rId3">
            <a:alphaModFix/>
          </a:blip>
          <a:srcRect/>
          <a:stretch/>
        </p:blipFill>
        <p:spPr>
          <a:xfrm>
            <a:off x="202440" y="1210880"/>
            <a:ext cx="729002" cy="673859"/>
          </a:xfrm>
          <a:prstGeom prst="rect">
            <a:avLst/>
          </a:prstGeom>
          <a:noFill/>
          <a:ln>
            <a:noFill/>
          </a:ln>
        </p:spPr>
      </p:pic>
      <p:pic>
        <p:nvPicPr>
          <p:cNvPr id="622" name="Google Shape;622;p82"/>
          <p:cNvPicPr preferRelativeResize="0"/>
          <p:nvPr/>
        </p:nvPicPr>
        <p:blipFill rotWithShape="1">
          <a:blip r:embed="rId3">
            <a:alphaModFix/>
          </a:blip>
          <a:srcRect/>
          <a:stretch/>
        </p:blipFill>
        <p:spPr>
          <a:xfrm>
            <a:off x="202440" y="2229876"/>
            <a:ext cx="729002" cy="673859"/>
          </a:xfrm>
          <a:prstGeom prst="rect">
            <a:avLst/>
          </a:prstGeom>
          <a:noFill/>
          <a:ln>
            <a:noFill/>
          </a:ln>
        </p:spPr>
      </p:pic>
      <p:pic>
        <p:nvPicPr>
          <p:cNvPr id="623" name="Google Shape;623;p82"/>
          <p:cNvPicPr preferRelativeResize="0"/>
          <p:nvPr/>
        </p:nvPicPr>
        <p:blipFill rotWithShape="1">
          <a:blip r:embed="rId3">
            <a:alphaModFix/>
          </a:blip>
          <a:srcRect/>
          <a:stretch/>
        </p:blipFill>
        <p:spPr>
          <a:xfrm>
            <a:off x="202440" y="3248857"/>
            <a:ext cx="729002" cy="673859"/>
          </a:xfrm>
          <a:prstGeom prst="rect">
            <a:avLst/>
          </a:prstGeom>
          <a:noFill/>
          <a:ln>
            <a:noFill/>
          </a:ln>
        </p:spPr>
      </p:pic>
      <p:pic>
        <p:nvPicPr>
          <p:cNvPr id="624" name="Google Shape;624;p82"/>
          <p:cNvPicPr preferRelativeResize="0"/>
          <p:nvPr/>
        </p:nvPicPr>
        <p:blipFill rotWithShape="1">
          <a:blip r:embed="rId3">
            <a:alphaModFix/>
          </a:blip>
          <a:srcRect/>
          <a:stretch/>
        </p:blipFill>
        <p:spPr>
          <a:xfrm>
            <a:off x="202440" y="4314185"/>
            <a:ext cx="729002" cy="67385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3"/>
          <p:cNvSpPr txBox="1">
            <a:spLocks noGrp="1"/>
          </p:cNvSpPr>
          <p:nvPr>
            <p:ph type="title"/>
          </p:nvPr>
        </p:nvSpPr>
        <p:spPr>
          <a:xfrm>
            <a:off x="251792" y="367118"/>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sz="4000">
                <a:latin typeface="Arial"/>
                <a:ea typeface="Arial"/>
                <a:cs typeface="Arial"/>
                <a:sym typeface="Arial"/>
              </a:rPr>
              <a:t>Thank You</a:t>
            </a:r>
            <a:endParaRPr>
              <a:latin typeface="Arial"/>
              <a:ea typeface="Arial"/>
              <a:cs typeface="Arial"/>
              <a:sym typeface="Arial"/>
            </a:endParaRPr>
          </a:p>
        </p:txBody>
      </p:sp>
      <p:sp>
        <p:nvSpPr>
          <p:cNvPr id="631" name="Google Shape;631;p83"/>
          <p:cNvSpPr txBox="1">
            <a:spLocks noGrp="1"/>
          </p:cNvSpPr>
          <p:nvPr>
            <p:ph type="body" idx="2"/>
          </p:nvPr>
        </p:nvSpPr>
        <p:spPr>
          <a:xfrm>
            <a:off x="3976563" y="1552500"/>
            <a:ext cx="2155500" cy="2687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2015"/>
              <a:buNone/>
            </a:pPr>
            <a:r>
              <a:rPr lang="en-US" sz="2015">
                <a:latin typeface="Arial"/>
                <a:ea typeface="Arial"/>
                <a:cs typeface="Arial"/>
                <a:sym typeface="Arial"/>
              </a:rPr>
              <a:t>Megan Arbour</a:t>
            </a:r>
            <a:endParaRPr sz="2015">
              <a:latin typeface="Arial"/>
              <a:ea typeface="Arial"/>
              <a:cs typeface="Arial"/>
              <a:sym typeface="Arial"/>
            </a:endParaRPr>
          </a:p>
          <a:p>
            <a:pPr marL="0" lvl="0" indent="0" algn="l" rtl="0">
              <a:lnSpc>
                <a:spcPct val="115000"/>
              </a:lnSpc>
              <a:spcBef>
                <a:spcPts val="0"/>
              </a:spcBef>
              <a:spcAft>
                <a:spcPts val="0"/>
              </a:spcAft>
              <a:buClr>
                <a:schemeClr val="dk1"/>
              </a:buClr>
              <a:buSzPts val="2015"/>
              <a:buNone/>
            </a:pPr>
            <a:r>
              <a:rPr lang="en-US" sz="2015">
                <a:latin typeface="Arial"/>
                <a:ea typeface="Arial"/>
                <a:cs typeface="Arial"/>
                <a:sym typeface="Arial"/>
              </a:rPr>
              <a:t>Melissa Avery</a:t>
            </a:r>
            <a:endParaRPr sz="2015">
              <a:latin typeface="Arial"/>
              <a:ea typeface="Arial"/>
              <a:cs typeface="Arial"/>
              <a:sym typeface="Arial"/>
            </a:endParaRPr>
          </a:p>
          <a:p>
            <a:pPr marL="0" lvl="0" indent="0" algn="l" rtl="0">
              <a:lnSpc>
                <a:spcPct val="115000"/>
              </a:lnSpc>
              <a:spcBef>
                <a:spcPts val="0"/>
              </a:spcBef>
              <a:spcAft>
                <a:spcPts val="0"/>
              </a:spcAft>
              <a:buClr>
                <a:schemeClr val="dk1"/>
              </a:buClr>
              <a:buSzPts val="2015"/>
              <a:buNone/>
            </a:pPr>
            <a:r>
              <a:rPr lang="en-US" sz="2015">
                <a:latin typeface="Arial"/>
                <a:ea typeface="Arial"/>
                <a:cs typeface="Arial"/>
                <a:sym typeface="Arial"/>
              </a:rPr>
              <a:t>Joanne Bailey</a:t>
            </a:r>
            <a:endParaRPr sz="2015">
              <a:latin typeface="Arial"/>
              <a:ea typeface="Arial"/>
              <a:cs typeface="Arial"/>
              <a:sym typeface="Arial"/>
            </a:endParaRPr>
          </a:p>
          <a:p>
            <a:pPr marL="0" lvl="0" indent="0" algn="l" rtl="0">
              <a:lnSpc>
                <a:spcPct val="115000"/>
              </a:lnSpc>
              <a:spcBef>
                <a:spcPts val="0"/>
              </a:spcBef>
              <a:spcAft>
                <a:spcPts val="0"/>
              </a:spcAft>
              <a:buClr>
                <a:schemeClr val="dk1"/>
              </a:buClr>
              <a:buSzPts val="2015"/>
              <a:buNone/>
            </a:pPr>
            <a:r>
              <a:rPr lang="en-US" sz="2015">
                <a:latin typeface="Arial"/>
                <a:ea typeface="Arial"/>
                <a:cs typeface="Arial"/>
                <a:sym typeface="Arial"/>
              </a:rPr>
              <a:t>Ginger Breedlove</a:t>
            </a:r>
            <a:endParaRPr sz="2015">
              <a:latin typeface="Arial"/>
              <a:ea typeface="Arial"/>
              <a:cs typeface="Arial"/>
              <a:sym typeface="Arial"/>
            </a:endParaRPr>
          </a:p>
          <a:p>
            <a:pPr marL="0" lvl="0" indent="0" algn="l" rtl="0">
              <a:lnSpc>
                <a:spcPct val="115000"/>
              </a:lnSpc>
              <a:spcBef>
                <a:spcPts val="0"/>
              </a:spcBef>
              <a:spcAft>
                <a:spcPts val="0"/>
              </a:spcAft>
              <a:buClr>
                <a:schemeClr val="dk1"/>
              </a:buClr>
              <a:buSzPts val="2015"/>
              <a:buNone/>
            </a:pPr>
            <a:r>
              <a:rPr lang="en-US" sz="2015">
                <a:latin typeface="Arial"/>
                <a:ea typeface="Arial"/>
                <a:cs typeface="Arial"/>
                <a:sym typeface="Arial"/>
              </a:rPr>
              <a:t>Linda Cole</a:t>
            </a:r>
            <a:endParaRPr sz="2015">
              <a:latin typeface="Arial"/>
              <a:ea typeface="Arial"/>
              <a:cs typeface="Arial"/>
              <a:sym typeface="Arial"/>
            </a:endParaRPr>
          </a:p>
          <a:p>
            <a:pPr marL="0" lvl="0" indent="0" algn="l" rtl="0">
              <a:lnSpc>
                <a:spcPct val="115000"/>
              </a:lnSpc>
              <a:spcBef>
                <a:spcPts val="0"/>
              </a:spcBef>
              <a:spcAft>
                <a:spcPts val="0"/>
              </a:spcAft>
              <a:buClr>
                <a:schemeClr val="dk1"/>
              </a:buClr>
              <a:buSzPts val="2015"/>
              <a:buNone/>
            </a:pPr>
            <a:r>
              <a:rPr lang="en-US" sz="2015">
                <a:latin typeface="Arial"/>
                <a:ea typeface="Arial"/>
                <a:cs typeface="Arial"/>
                <a:sym typeface="Arial"/>
              </a:rPr>
              <a:t>Kim Cox</a:t>
            </a:r>
            <a:endParaRPr sz="2015">
              <a:latin typeface="Arial"/>
              <a:ea typeface="Arial"/>
              <a:cs typeface="Arial"/>
              <a:sym typeface="Arial"/>
            </a:endParaRPr>
          </a:p>
          <a:p>
            <a:pPr marL="0" lvl="0" indent="0" algn="l" rtl="0">
              <a:lnSpc>
                <a:spcPct val="115000"/>
              </a:lnSpc>
              <a:spcBef>
                <a:spcPts val="0"/>
              </a:spcBef>
              <a:spcAft>
                <a:spcPts val="0"/>
              </a:spcAft>
              <a:buClr>
                <a:schemeClr val="dk1"/>
              </a:buClr>
              <a:buSzPts val="2015"/>
              <a:buNone/>
            </a:pPr>
            <a:r>
              <a:rPr lang="en-US" sz="2015">
                <a:latin typeface="Arial"/>
                <a:ea typeface="Arial"/>
                <a:cs typeface="Arial"/>
                <a:sym typeface="Arial"/>
              </a:rPr>
              <a:t>Cathy Emeis</a:t>
            </a:r>
            <a:endParaRPr sz="2015">
              <a:latin typeface="Arial"/>
              <a:ea typeface="Arial"/>
              <a:cs typeface="Arial"/>
              <a:sym typeface="Arial"/>
            </a:endParaRPr>
          </a:p>
          <a:p>
            <a:pPr marL="0" lvl="0" indent="0" algn="l" rtl="0">
              <a:lnSpc>
                <a:spcPct val="100000"/>
              </a:lnSpc>
              <a:spcBef>
                <a:spcPts val="1000"/>
              </a:spcBef>
              <a:spcAft>
                <a:spcPts val="0"/>
              </a:spcAft>
              <a:buClr>
                <a:schemeClr val="dk1"/>
              </a:buClr>
              <a:buSzPts val="2015"/>
              <a:buNone/>
            </a:pPr>
            <a:r>
              <a:rPr lang="en-US" sz="2015">
                <a:latin typeface="Arial"/>
                <a:ea typeface="Arial"/>
                <a:cs typeface="Arial"/>
                <a:sym typeface="Arial"/>
              </a:rPr>
              <a:t>		</a:t>
            </a:r>
            <a:endParaRPr sz="910">
              <a:latin typeface="Arial"/>
              <a:ea typeface="Arial"/>
              <a:cs typeface="Arial"/>
              <a:sym typeface="Arial"/>
            </a:endParaRPr>
          </a:p>
          <a:p>
            <a:pPr marL="228600" lvl="0" indent="-170815" algn="l" rtl="0">
              <a:lnSpc>
                <a:spcPct val="70000"/>
              </a:lnSpc>
              <a:spcBef>
                <a:spcPts val="1000"/>
              </a:spcBef>
              <a:spcAft>
                <a:spcPts val="0"/>
              </a:spcAft>
              <a:buClr>
                <a:schemeClr val="dk1"/>
              </a:buClr>
              <a:buSzPts val="910"/>
              <a:buNone/>
            </a:pPr>
            <a:endParaRPr sz="910">
              <a:latin typeface="Garamond"/>
              <a:ea typeface="Garamond"/>
              <a:cs typeface="Garamond"/>
              <a:sym typeface="Garamond"/>
            </a:endParaRPr>
          </a:p>
          <a:p>
            <a:pPr marL="228600" lvl="0" indent="-170815" algn="l" rtl="0">
              <a:lnSpc>
                <a:spcPct val="70000"/>
              </a:lnSpc>
              <a:spcBef>
                <a:spcPts val="1000"/>
              </a:spcBef>
              <a:spcAft>
                <a:spcPts val="0"/>
              </a:spcAft>
              <a:buClr>
                <a:schemeClr val="dk1"/>
              </a:buClr>
              <a:buSzPts val="910"/>
              <a:buNone/>
            </a:pPr>
            <a:endParaRPr sz="910"/>
          </a:p>
        </p:txBody>
      </p:sp>
      <p:sp>
        <p:nvSpPr>
          <p:cNvPr id="632" name="Google Shape;632;p83"/>
          <p:cNvSpPr/>
          <p:nvPr/>
        </p:nvSpPr>
        <p:spPr>
          <a:xfrm>
            <a:off x="566057" y="5828100"/>
            <a:ext cx="10367554"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i="0" u="none" strike="noStrike" cap="none">
                <a:solidFill>
                  <a:schemeClr val="dk1"/>
                </a:solidFill>
              </a:rPr>
              <a:t>A list of the resources used in the development of this edition of the Pearls of Physiologic Birth are available in the notes section of this presentation. </a:t>
            </a:r>
            <a:endParaRPr sz="1400" i="0" u="none" strike="noStrike" cap="none">
              <a:solidFill>
                <a:srgbClr val="000000"/>
              </a:solidFill>
            </a:endParaRPr>
          </a:p>
        </p:txBody>
      </p:sp>
      <p:sp>
        <p:nvSpPr>
          <p:cNvPr id="633" name="Google Shape;633;p83"/>
          <p:cNvSpPr txBox="1"/>
          <p:nvPr/>
        </p:nvSpPr>
        <p:spPr>
          <a:xfrm>
            <a:off x="6442975" y="1552500"/>
            <a:ext cx="1981200" cy="226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15">
                <a:solidFill>
                  <a:schemeClr val="dk1"/>
                </a:solidFill>
              </a:rPr>
              <a:t>Sally Hersh</a:t>
            </a:r>
            <a:endParaRPr sz="2015">
              <a:solidFill>
                <a:schemeClr val="dk1"/>
              </a:solidFill>
            </a:endParaRPr>
          </a:p>
          <a:p>
            <a:pPr marL="0" lvl="0" indent="0" algn="l" rtl="0">
              <a:lnSpc>
                <a:spcPct val="115000"/>
              </a:lnSpc>
              <a:spcBef>
                <a:spcPts val="0"/>
              </a:spcBef>
              <a:spcAft>
                <a:spcPts val="0"/>
              </a:spcAft>
              <a:buNone/>
            </a:pPr>
            <a:r>
              <a:rPr lang="en-US" sz="2015">
                <a:solidFill>
                  <a:schemeClr val="dk1"/>
                </a:solidFill>
              </a:rPr>
              <a:t>Tina Johnson</a:t>
            </a:r>
            <a:endParaRPr sz="2015">
              <a:solidFill>
                <a:schemeClr val="dk1"/>
              </a:solidFill>
            </a:endParaRPr>
          </a:p>
          <a:p>
            <a:pPr marL="0" lvl="0" indent="0" algn="l" rtl="0">
              <a:lnSpc>
                <a:spcPct val="115000"/>
              </a:lnSpc>
              <a:spcBef>
                <a:spcPts val="0"/>
              </a:spcBef>
              <a:spcAft>
                <a:spcPts val="0"/>
              </a:spcAft>
              <a:buNone/>
            </a:pPr>
            <a:r>
              <a:rPr lang="en-US" sz="2015">
                <a:solidFill>
                  <a:schemeClr val="dk1"/>
                </a:solidFill>
              </a:rPr>
              <a:t>Amy Marowitz</a:t>
            </a:r>
            <a:endParaRPr sz="2015">
              <a:solidFill>
                <a:schemeClr val="dk1"/>
              </a:solidFill>
            </a:endParaRPr>
          </a:p>
          <a:p>
            <a:pPr marL="0" lvl="0" indent="0" algn="l" rtl="0">
              <a:lnSpc>
                <a:spcPct val="115000"/>
              </a:lnSpc>
              <a:spcBef>
                <a:spcPts val="0"/>
              </a:spcBef>
              <a:spcAft>
                <a:spcPts val="0"/>
              </a:spcAft>
              <a:buNone/>
            </a:pPr>
            <a:r>
              <a:rPr lang="en-US" sz="2015">
                <a:solidFill>
                  <a:schemeClr val="dk1"/>
                </a:solidFill>
              </a:rPr>
              <a:t>Jeanne Murphy</a:t>
            </a:r>
            <a:endParaRPr sz="2015">
              <a:solidFill>
                <a:schemeClr val="dk1"/>
              </a:solidFill>
            </a:endParaRPr>
          </a:p>
          <a:p>
            <a:pPr marL="0" lvl="0" indent="0" algn="l" rtl="0">
              <a:lnSpc>
                <a:spcPct val="115000"/>
              </a:lnSpc>
              <a:spcBef>
                <a:spcPts val="0"/>
              </a:spcBef>
              <a:spcAft>
                <a:spcPts val="0"/>
              </a:spcAft>
              <a:buNone/>
            </a:pPr>
            <a:r>
              <a:rPr lang="en-US" sz="2015">
                <a:solidFill>
                  <a:schemeClr val="dk1"/>
                </a:solidFill>
              </a:rPr>
              <a:t>Linda Nanni</a:t>
            </a:r>
            <a:endParaRPr sz="2015">
              <a:solidFill>
                <a:schemeClr val="dk1"/>
              </a:solidFill>
            </a:endParaRPr>
          </a:p>
          <a:p>
            <a:pPr marL="0" lvl="0" indent="0" algn="l" rtl="0">
              <a:lnSpc>
                <a:spcPct val="115000"/>
              </a:lnSpc>
              <a:spcBef>
                <a:spcPts val="0"/>
              </a:spcBef>
              <a:spcAft>
                <a:spcPts val="0"/>
              </a:spcAft>
              <a:buNone/>
            </a:pPr>
            <a:r>
              <a:rPr lang="en-US" sz="2015">
                <a:solidFill>
                  <a:schemeClr val="dk1"/>
                </a:solidFill>
              </a:rPr>
              <a:t>Liz Nutter</a:t>
            </a:r>
            <a:endParaRPr sz="2015">
              <a:solidFill>
                <a:schemeClr val="dk1"/>
              </a:solidFill>
            </a:endParaRPr>
          </a:p>
          <a:p>
            <a:pPr marL="0" lvl="0" indent="0" algn="l" rtl="0">
              <a:lnSpc>
                <a:spcPct val="115000"/>
              </a:lnSpc>
              <a:spcBef>
                <a:spcPts val="0"/>
              </a:spcBef>
              <a:spcAft>
                <a:spcPts val="0"/>
              </a:spcAft>
              <a:buNone/>
            </a:pPr>
            <a:r>
              <a:rPr lang="en-US" sz="2015">
                <a:solidFill>
                  <a:schemeClr val="dk1"/>
                </a:solidFill>
              </a:rPr>
              <a:t>Mary Paterno</a:t>
            </a:r>
            <a:endParaRPr sz="2800">
              <a:solidFill>
                <a:schemeClr val="dk1"/>
              </a:solidFill>
            </a:endParaRPr>
          </a:p>
          <a:p>
            <a:pPr marL="0" lvl="0" indent="0" algn="l" rtl="0">
              <a:spcBef>
                <a:spcPts val="1000"/>
              </a:spcBef>
              <a:spcAft>
                <a:spcPts val="0"/>
              </a:spcAft>
              <a:buClr>
                <a:schemeClr val="dk1"/>
              </a:buClr>
              <a:buSzPts val="2015"/>
              <a:buFont typeface="Arial"/>
              <a:buNone/>
            </a:pPr>
            <a:endParaRPr sz="2015">
              <a:solidFill>
                <a:schemeClr val="dk1"/>
              </a:solidFill>
            </a:endParaRPr>
          </a:p>
          <a:p>
            <a:pPr marL="0" lvl="0" indent="0" algn="l" rtl="0">
              <a:spcBef>
                <a:spcPts val="0"/>
              </a:spcBef>
              <a:spcAft>
                <a:spcPts val="0"/>
              </a:spcAft>
              <a:buNone/>
            </a:pPr>
            <a:endParaRPr>
              <a:latin typeface="Century Schoolbook"/>
              <a:ea typeface="Century Schoolbook"/>
              <a:cs typeface="Century Schoolbook"/>
              <a:sym typeface="Century Schoolbook"/>
            </a:endParaRPr>
          </a:p>
        </p:txBody>
      </p:sp>
      <p:sp>
        <p:nvSpPr>
          <p:cNvPr id="634" name="Google Shape;634;p83"/>
          <p:cNvSpPr txBox="1"/>
          <p:nvPr/>
        </p:nvSpPr>
        <p:spPr>
          <a:xfrm>
            <a:off x="8611925" y="1552500"/>
            <a:ext cx="3022200" cy="381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15">
                <a:solidFill>
                  <a:schemeClr val="dk1"/>
                </a:solidFill>
              </a:rPr>
              <a:t>Ruth Zielinski</a:t>
            </a:r>
            <a:endParaRPr sz="2800">
              <a:solidFill>
                <a:schemeClr val="dk1"/>
              </a:solidFill>
            </a:endParaRPr>
          </a:p>
          <a:p>
            <a:pPr marL="0" lvl="0" indent="0" algn="l" rtl="0">
              <a:lnSpc>
                <a:spcPct val="115000"/>
              </a:lnSpc>
              <a:spcBef>
                <a:spcPts val="0"/>
              </a:spcBef>
              <a:spcAft>
                <a:spcPts val="0"/>
              </a:spcAft>
              <a:buNone/>
            </a:pPr>
            <a:r>
              <a:rPr lang="en-US" sz="2015">
                <a:solidFill>
                  <a:schemeClr val="dk1"/>
                </a:solidFill>
              </a:rPr>
              <a:t>Kate Finn</a:t>
            </a:r>
            <a:endParaRPr sz="2800">
              <a:solidFill>
                <a:schemeClr val="dk1"/>
              </a:solidFill>
            </a:endParaRPr>
          </a:p>
          <a:p>
            <a:pPr marL="0" lvl="0" indent="0" algn="l" rtl="0">
              <a:lnSpc>
                <a:spcPct val="115000"/>
              </a:lnSpc>
              <a:spcBef>
                <a:spcPts val="0"/>
              </a:spcBef>
              <a:spcAft>
                <a:spcPts val="0"/>
              </a:spcAft>
              <a:buNone/>
            </a:pPr>
            <a:r>
              <a:rPr lang="en-US" sz="2015">
                <a:solidFill>
                  <a:schemeClr val="dk1"/>
                </a:solidFill>
              </a:rPr>
              <a:t>Melissa Saftner</a:t>
            </a:r>
            <a:endParaRPr sz="2015">
              <a:solidFill>
                <a:schemeClr val="dk1"/>
              </a:solidFill>
            </a:endParaRPr>
          </a:p>
          <a:p>
            <a:pPr marL="0" lvl="0" indent="0" algn="l" rtl="0">
              <a:lnSpc>
                <a:spcPct val="115000"/>
              </a:lnSpc>
              <a:spcBef>
                <a:spcPts val="0"/>
              </a:spcBef>
              <a:spcAft>
                <a:spcPts val="0"/>
              </a:spcAft>
              <a:buNone/>
            </a:pPr>
            <a:r>
              <a:rPr lang="en-US" sz="2015">
                <a:solidFill>
                  <a:schemeClr val="dk1"/>
                </a:solidFill>
              </a:rPr>
              <a:t>Tanya Tanner</a:t>
            </a:r>
            <a:endParaRPr sz="2800">
              <a:solidFill>
                <a:schemeClr val="dk1"/>
              </a:solidFill>
            </a:endParaRPr>
          </a:p>
          <a:p>
            <a:pPr marL="0" lvl="0" indent="0" algn="l" rtl="0">
              <a:lnSpc>
                <a:spcPct val="115000"/>
              </a:lnSpc>
              <a:spcBef>
                <a:spcPts val="0"/>
              </a:spcBef>
              <a:spcAft>
                <a:spcPts val="0"/>
              </a:spcAft>
              <a:buNone/>
            </a:pPr>
            <a:r>
              <a:rPr lang="en-US" sz="2015">
                <a:solidFill>
                  <a:schemeClr val="dk1"/>
                </a:solidFill>
              </a:rPr>
              <a:t>Deb Erickson-Owens</a:t>
            </a:r>
            <a:endParaRPr sz="2800">
              <a:solidFill>
                <a:schemeClr val="dk1"/>
              </a:solidFill>
            </a:endParaRPr>
          </a:p>
          <a:p>
            <a:pPr marL="0" lvl="0" indent="0" algn="l" rtl="0">
              <a:lnSpc>
                <a:spcPct val="115000"/>
              </a:lnSpc>
              <a:spcBef>
                <a:spcPts val="0"/>
              </a:spcBef>
              <a:spcAft>
                <a:spcPts val="0"/>
              </a:spcAft>
              <a:buNone/>
            </a:pPr>
            <a:r>
              <a:rPr lang="en-US" sz="2015">
                <a:solidFill>
                  <a:schemeClr val="dk1"/>
                </a:solidFill>
              </a:rPr>
              <a:t>Kathryn Osborne</a:t>
            </a:r>
            <a:endParaRPr sz="2800">
              <a:solidFill>
                <a:schemeClr val="dk1"/>
              </a:solidFill>
            </a:endParaRPr>
          </a:p>
          <a:p>
            <a:pPr marL="0" lvl="0" indent="0" algn="l" rtl="0">
              <a:lnSpc>
                <a:spcPct val="115000"/>
              </a:lnSpc>
              <a:spcBef>
                <a:spcPts val="0"/>
              </a:spcBef>
              <a:spcAft>
                <a:spcPts val="0"/>
              </a:spcAft>
              <a:buClr>
                <a:schemeClr val="dk1"/>
              </a:buClr>
              <a:buSzPts val="2015"/>
              <a:buFont typeface="Arial"/>
              <a:buNone/>
            </a:pPr>
            <a:r>
              <a:rPr lang="en-US" sz="2015">
                <a:solidFill>
                  <a:schemeClr val="dk1"/>
                </a:solidFill>
              </a:rPr>
              <a:t>Elle Annalise Schnetzler</a:t>
            </a:r>
            <a:endParaRPr sz="2800">
              <a:solidFill>
                <a:schemeClr val="dk1"/>
              </a:solidFill>
            </a:endParaRPr>
          </a:p>
          <a:p>
            <a:pPr marL="0" lvl="0" indent="0" algn="l" rtl="0">
              <a:spcBef>
                <a:spcPts val="0"/>
              </a:spcBef>
              <a:spcAft>
                <a:spcPts val="0"/>
              </a:spcAft>
              <a:buNone/>
            </a:pPr>
            <a:endParaRPr>
              <a:latin typeface="Century Schoolbook"/>
              <a:ea typeface="Century Schoolbook"/>
              <a:cs typeface="Century Schoolbook"/>
              <a:sym typeface="Century Schoolbook"/>
            </a:endParaRPr>
          </a:p>
        </p:txBody>
      </p:sp>
      <p:sp>
        <p:nvSpPr>
          <p:cNvPr id="635" name="Google Shape;635;p83"/>
          <p:cNvSpPr txBox="1"/>
          <p:nvPr/>
        </p:nvSpPr>
        <p:spPr>
          <a:xfrm>
            <a:off x="566075" y="1552500"/>
            <a:ext cx="3099600" cy="2624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000"/>
              <a:t>Elaine Germano </a:t>
            </a:r>
            <a:endParaRPr sz="2000"/>
          </a:p>
          <a:p>
            <a:pPr marL="0" lvl="0" indent="0" algn="l" rtl="0">
              <a:lnSpc>
                <a:spcPct val="115000"/>
              </a:lnSpc>
              <a:spcBef>
                <a:spcPts val="0"/>
              </a:spcBef>
              <a:spcAft>
                <a:spcPts val="0"/>
              </a:spcAft>
              <a:buNone/>
            </a:pPr>
            <a:r>
              <a:rPr lang="en-US" sz="2000"/>
              <a:t>Elizabeth Hill-Karbowski</a:t>
            </a:r>
            <a:endParaRPr sz="2000"/>
          </a:p>
          <a:p>
            <a:pPr marL="0" lvl="0" indent="0" algn="l" rtl="0">
              <a:lnSpc>
                <a:spcPct val="115000"/>
              </a:lnSpc>
              <a:spcBef>
                <a:spcPts val="0"/>
              </a:spcBef>
              <a:spcAft>
                <a:spcPts val="0"/>
              </a:spcAft>
              <a:buNone/>
            </a:pPr>
            <a:r>
              <a:rPr lang="en-US" sz="2000"/>
              <a:t>Holly Powell Kennedy </a:t>
            </a:r>
            <a:endParaRPr sz="2000"/>
          </a:p>
          <a:p>
            <a:pPr marL="0" lvl="0" indent="0" algn="l" rtl="0">
              <a:lnSpc>
                <a:spcPct val="115000"/>
              </a:lnSpc>
              <a:spcBef>
                <a:spcPts val="0"/>
              </a:spcBef>
              <a:spcAft>
                <a:spcPts val="0"/>
              </a:spcAft>
              <a:buNone/>
            </a:pPr>
            <a:r>
              <a:rPr lang="en-US" sz="2000"/>
              <a:t>Tekoa King</a:t>
            </a:r>
            <a:endParaRPr sz="2000"/>
          </a:p>
          <a:p>
            <a:pPr marL="0" lvl="0" indent="0" algn="l" rtl="0">
              <a:lnSpc>
                <a:spcPct val="115000"/>
              </a:lnSpc>
              <a:spcBef>
                <a:spcPts val="0"/>
              </a:spcBef>
              <a:spcAft>
                <a:spcPts val="0"/>
              </a:spcAft>
              <a:buNone/>
            </a:pPr>
            <a:r>
              <a:rPr lang="en-US" sz="2000"/>
              <a:t>Jan Kriebs</a:t>
            </a:r>
            <a:endParaRPr sz="2000"/>
          </a:p>
          <a:p>
            <a:pPr marL="0" lvl="0" indent="0" algn="l" rtl="0">
              <a:lnSpc>
                <a:spcPct val="115000"/>
              </a:lnSpc>
              <a:spcBef>
                <a:spcPts val="0"/>
              </a:spcBef>
              <a:spcAft>
                <a:spcPts val="0"/>
              </a:spcAft>
              <a:buNone/>
            </a:pPr>
            <a:r>
              <a:rPr lang="en-US" sz="2000"/>
              <a:t>Lisa Kane Low</a:t>
            </a:r>
            <a:endParaRPr sz="2000"/>
          </a:p>
          <a:p>
            <a:pPr marL="0" lvl="0" indent="0" algn="l" rtl="0">
              <a:lnSpc>
                <a:spcPct val="115000"/>
              </a:lnSpc>
              <a:spcBef>
                <a:spcPts val="0"/>
              </a:spcBef>
              <a:spcAft>
                <a:spcPts val="0"/>
              </a:spcAft>
              <a:buNone/>
            </a:pPr>
            <a:r>
              <a:rPr lang="en-US" sz="2000"/>
              <a:t>Whitney Pinger</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body" idx="1"/>
          </p:nvPr>
        </p:nvSpPr>
        <p:spPr>
          <a:xfrm>
            <a:off x="597587" y="1536687"/>
            <a:ext cx="5384800" cy="3784626"/>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chemeClr val="dk1"/>
              </a:buClr>
              <a:buSzPts val="3000"/>
              <a:buChar char="•"/>
            </a:pPr>
            <a:r>
              <a:rPr lang="en-US" sz="3000">
                <a:latin typeface="Garamond"/>
                <a:ea typeface="Garamond"/>
                <a:cs typeface="Garamond"/>
                <a:sym typeface="Garamond"/>
              </a:rPr>
              <a:t> </a:t>
            </a:r>
            <a:r>
              <a:rPr lang="en-US" sz="3000">
                <a:latin typeface="Arial"/>
                <a:ea typeface="Arial"/>
                <a:cs typeface="Arial"/>
                <a:sym typeface="Arial"/>
              </a:rPr>
              <a:t>Oral nutrition in labor</a:t>
            </a:r>
            <a:endParaRPr sz="3000">
              <a:latin typeface="Arial"/>
              <a:ea typeface="Arial"/>
              <a:cs typeface="Arial"/>
              <a:sym typeface="Arial"/>
            </a:endParaRPr>
          </a:p>
          <a:p>
            <a:pPr marL="228600" lvl="0" indent="-190500" algn="l" rtl="0">
              <a:lnSpc>
                <a:spcPct val="100000"/>
              </a:lnSpc>
              <a:spcBef>
                <a:spcPts val="0"/>
              </a:spcBef>
              <a:spcAft>
                <a:spcPts val="0"/>
              </a:spcAft>
              <a:buClr>
                <a:schemeClr val="dk1"/>
              </a:buClr>
              <a:buSzPts val="3000"/>
              <a:buChar char="•"/>
            </a:pPr>
            <a:r>
              <a:rPr lang="en-US" sz="3000">
                <a:latin typeface="Arial"/>
                <a:ea typeface="Arial"/>
                <a:cs typeface="Arial"/>
                <a:sym typeface="Arial"/>
              </a:rPr>
              <a:t> Non-pharmacologic pain management</a:t>
            </a:r>
            <a:endParaRPr sz="3000">
              <a:latin typeface="Arial"/>
              <a:ea typeface="Arial"/>
              <a:cs typeface="Arial"/>
              <a:sym typeface="Arial"/>
            </a:endParaRPr>
          </a:p>
          <a:p>
            <a:pPr marL="228600" lvl="0" indent="-190500" algn="l" rtl="0">
              <a:lnSpc>
                <a:spcPct val="100000"/>
              </a:lnSpc>
              <a:spcBef>
                <a:spcPts val="0"/>
              </a:spcBef>
              <a:spcAft>
                <a:spcPts val="0"/>
              </a:spcAft>
              <a:buClr>
                <a:schemeClr val="dk1"/>
              </a:buClr>
              <a:buSzPts val="3000"/>
              <a:buChar char="•"/>
            </a:pPr>
            <a:r>
              <a:rPr lang="en-US" sz="3000">
                <a:latin typeface="Arial"/>
                <a:ea typeface="Arial"/>
                <a:cs typeface="Arial"/>
                <a:sym typeface="Arial"/>
              </a:rPr>
              <a:t> Intermittent auscultation</a:t>
            </a:r>
            <a:endParaRPr sz="3000">
              <a:latin typeface="Arial"/>
              <a:ea typeface="Arial"/>
              <a:cs typeface="Arial"/>
              <a:sym typeface="Arial"/>
            </a:endParaRPr>
          </a:p>
          <a:p>
            <a:pPr marL="228600" lvl="0" indent="-190500" algn="l" rtl="0">
              <a:lnSpc>
                <a:spcPct val="100000"/>
              </a:lnSpc>
              <a:spcBef>
                <a:spcPts val="0"/>
              </a:spcBef>
              <a:spcAft>
                <a:spcPts val="0"/>
              </a:spcAft>
              <a:buClr>
                <a:schemeClr val="dk1"/>
              </a:buClr>
              <a:buSzPts val="3000"/>
              <a:buChar char="•"/>
            </a:pPr>
            <a:r>
              <a:rPr lang="en-US" sz="3000">
                <a:latin typeface="Arial"/>
                <a:ea typeface="Arial"/>
                <a:cs typeface="Arial"/>
                <a:sym typeface="Arial"/>
              </a:rPr>
              <a:t> Woman-led open-glottis pushing</a:t>
            </a:r>
            <a:endParaRPr sz="3000">
              <a:latin typeface="Arial"/>
              <a:ea typeface="Arial"/>
              <a:cs typeface="Arial"/>
              <a:sym typeface="Arial"/>
            </a:endParaRPr>
          </a:p>
        </p:txBody>
      </p:sp>
      <p:sp>
        <p:nvSpPr>
          <p:cNvPr id="149" name="Google Shape;149;p24"/>
          <p:cNvSpPr txBox="1"/>
          <p:nvPr/>
        </p:nvSpPr>
        <p:spPr>
          <a:xfrm>
            <a:off x="6427325" y="1545021"/>
            <a:ext cx="5384800" cy="4284862"/>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Garamond"/>
                <a:ea typeface="Garamond"/>
                <a:cs typeface="Garamond"/>
                <a:sym typeface="Garamond"/>
              </a:rPr>
              <a:t> </a:t>
            </a:r>
            <a:r>
              <a:rPr lang="en-US" sz="3000" i="0" u="none" strike="noStrike" cap="none">
                <a:solidFill>
                  <a:schemeClr val="dk1"/>
                </a:solidFill>
              </a:rPr>
              <a:t>Delayed cord-clamping</a:t>
            </a:r>
            <a:endParaRPr sz="3000" i="0" u="none" strike="noStrike" cap="none">
              <a:solidFill>
                <a:srgbClr val="000000"/>
              </a:solidFill>
            </a:endParaRPr>
          </a:p>
          <a:p>
            <a:pPr marL="228600" marR="0" lvl="0" indent="-190500" algn="l" rtl="0">
              <a:lnSpc>
                <a:spcPct val="100000"/>
              </a:lnSpc>
              <a:spcBef>
                <a:spcPts val="0"/>
              </a:spcBef>
              <a:spcAft>
                <a:spcPts val="0"/>
              </a:spcAft>
              <a:buClr>
                <a:schemeClr val="dk1"/>
              </a:buClr>
              <a:buSzPts val="3000"/>
              <a:buChar char="•"/>
            </a:pPr>
            <a:r>
              <a:rPr lang="en-US" sz="3000" i="0" u="none" strike="noStrike" cap="none">
                <a:solidFill>
                  <a:schemeClr val="dk1"/>
                </a:solidFill>
              </a:rPr>
              <a:t> Skin to skin contact</a:t>
            </a:r>
            <a:endParaRPr sz="3000" i="0" u="none" strike="noStrike" cap="none">
              <a:solidFill>
                <a:srgbClr val="000000"/>
              </a:solidFill>
            </a:endParaRPr>
          </a:p>
          <a:p>
            <a:pPr marL="228600" marR="0" lvl="0" indent="-190500" algn="l" rtl="0">
              <a:lnSpc>
                <a:spcPct val="100000"/>
              </a:lnSpc>
              <a:spcBef>
                <a:spcPts val="0"/>
              </a:spcBef>
              <a:spcAft>
                <a:spcPts val="0"/>
              </a:spcAft>
              <a:buClr>
                <a:schemeClr val="dk1"/>
              </a:buClr>
              <a:buSzPts val="3000"/>
              <a:buChar char="•"/>
            </a:pPr>
            <a:r>
              <a:rPr lang="en-US" sz="3000" i="0" u="none" strike="noStrike" cap="none">
                <a:solidFill>
                  <a:schemeClr val="dk1"/>
                </a:solidFill>
              </a:rPr>
              <a:t> Birth at home or birth center</a:t>
            </a:r>
            <a:endParaRPr sz="3000" i="0" u="none" strike="noStrike" cap="none">
              <a:solidFill>
                <a:srgbClr val="000000"/>
              </a:solidFill>
            </a:endParaRPr>
          </a:p>
          <a:p>
            <a:pPr marL="228600" marR="0" lvl="0" indent="-190500" algn="l" rtl="0">
              <a:lnSpc>
                <a:spcPct val="100000"/>
              </a:lnSpc>
              <a:spcBef>
                <a:spcPts val="0"/>
              </a:spcBef>
              <a:spcAft>
                <a:spcPts val="0"/>
              </a:spcAft>
              <a:buClr>
                <a:schemeClr val="dk1"/>
              </a:buClr>
              <a:buSzPts val="3000"/>
              <a:buChar char="•"/>
            </a:pPr>
            <a:r>
              <a:rPr lang="en-US" sz="3000" i="0" u="none" strike="noStrike" cap="none">
                <a:solidFill>
                  <a:schemeClr val="dk1"/>
                </a:solidFill>
              </a:rPr>
              <a:t> Vaginal birth after cesarean</a:t>
            </a:r>
            <a:endParaRPr sz="3000" i="0" u="none" strike="noStrike" cap="none">
              <a:solidFill>
                <a:srgbClr val="000000"/>
              </a:solidFill>
            </a:endParaRPr>
          </a:p>
          <a:p>
            <a:pPr marL="0" marR="0" lvl="0" indent="0" algn="l" rtl="0">
              <a:lnSpc>
                <a:spcPct val="90000"/>
              </a:lnSpc>
              <a:spcBef>
                <a:spcPts val="1000"/>
              </a:spcBef>
              <a:spcAft>
                <a:spcPts val="0"/>
              </a:spcAft>
              <a:buClr>
                <a:schemeClr val="dk1"/>
              </a:buClr>
              <a:buSzPts val="1050"/>
              <a:buFont typeface="Arial"/>
              <a:buNone/>
            </a:pPr>
            <a:endParaRPr sz="3000" i="0" u="none" strike="noStrike" cap="none">
              <a:solidFill>
                <a:schemeClr val="dk1"/>
              </a:solidFill>
            </a:endParaRPr>
          </a:p>
        </p:txBody>
      </p:sp>
      <p:sp>
        <p:nvSpPr>
          <p:cNvPr id="150" name="Google Shape;150;p24"/>
          <p:cNvSpPr txBox="1">
            <a:spLocks noGrp="1"/>
          </p:cNvSpPr>
          <p:nvPr>
            <p:ph type="title"/>
          </p:nvPr>
        </p:nvSpPr>
        <p:spPr>
          <a:xfrm>
            <a:off x="0" y="-104200"/>
            <a:ext cx="12192000" cy="1269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100"/>
              <a:buFont typeface="Garamond"/>
              <a:buNone/>
            </a:pPr>
            <a:r>
              <a:rPr lang="en-US" sz="3000">
                <a:solidFill>
                  <a:schemeClr val="dk1"/>
                </a:solidFill>
                <a:latin typeface="Arial"/>
                <a:ea typeface="Arial"/>
                <a:cs typeface="Arial"/>
                <a:sym typeface="Arial"/>
              </a:rPr>
              <a:t>We underuse interventions that promote physiologic birth…</a:t>
            </a:r>
            <a:endParaRPr sz="3000">
              <a:latin typeface="Arial"/>
              <a:ea typeface="Arial"/>
              <a:cs typeface="Arial"/>
              <a:sym typeface="Arial"/>
            </a:endParaRPr>
          </a:p>
        </p:txBody>
      </p:sp>
      <p:sp>
        <p:nvSpPr>
          <p:cNvPr id="151" name="Google Shape;151;p24"/>
          <p:cNvSpPr/>
          <p:nvPr/>
        </p:nvSpPr>
        <p:spPr>
          <a:xfrm>
            <a:off x="2973675" y="5329647"/>
            <a:ext cx="5312229"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entury Schoolbook"/>
                <a:ea typeface="Century Schoolbook"/>
                <a:cs typeface="Century Schoolbook"/>
                <a:sym typeface="Century Schoolbook"/>
              </a:rPr>
              <a:t>	</a:t>
            </a:r>
            <a:r>
              <a:rPr lang="en-US" sz="1200" b="0" i="0" u="none" strike="noStrike" cap="none">
                <a:solidFill>
                  <a:schemeClr val="dk1"/>
                </a:solidFill>
                <a:latin typeface="Garamond"/>
                <a:ea typeface="Garamond"/>
                <a:cs typeface="Garamond"/>
                <a:sym typeface="Garamond"/>
              </a:rPr>
              <a:t>Declerq et al 2006, Sakala and Correy 2008, Simkin 2010</a:t>
            </a:r>
            <a:endParaRPr sz="10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p:nvPr/>
        </p:nvSpPr>
        <p:spPr>
          <a:xfrm>
            <a:off x="0" y="-30774"/>
            <a:ext cx="12192000" cy="989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Garamond"/>
              <a:buNone/>
            </a:pPr>
            <a:r>
              <a:rPr lang="en-US" sz="4000" i="0" u="none" strike="noStrike" cap="none">
                <a:solidFill>
                  <a:schemeClr val="dk1"/>
                </a:solidFill>
              </a:rPr>
              <a:t>We overuse others that are less beneficial</a:t>
            </a:r>
            <a:endParaRPr sz="1400" i="0" u="none" strike="noStrike" cap="none">
              <a:solidFill>
                <a:srgbClr val="000000"/>
              </a:solidFill>
            </a:endParaRPr>
          </a:p>
        </p:txBody>
      </p:sp>
      <p:sp>
        <p:nvSpPr>
          <p:cNvPr id="157" name="Google Shape;157;p25"/>
          <p:cNvSpPr txBox="1"/>
          <p:nvPr/>
        </p:nvSpPr>
        <p:spPr>
          <a:xfrm>
            <a:off x="654309" y="588183"/>
            <a:ext cx="6879000" cy="5232300"/>
          </a:xfrm>
          <a:prstGeom prst="rect">
            <a:avLst/>
          </a:prstGeom>
          <a:noFill/>
          <a:ln>
            <a:noFill/>
          </a:ln>
        </p:spPr>
        <p:txBody>
          <a:bodyPr spcFirstLastPara="1" wrap="square" lIns="228600" tIns="45700" rIns="91425" bIns="45700" anchor="ctr" anchorCtr="0">
            <a:noAutofit/>
          </a:bodyPr>
          <a:lstStyle/>
          <a:p>
            <a:pPr marL="57150" marR="0" lvl="0" indent="-57150" algn="l" rtl="0">
              <a:lnSpc>
                <a:spcPct val="150000"/>
              </a:lnSpc>
              <a:spcBef>
                <a:spcPts val="0"/>
              </a:spcBef>
              <a:spcAft>
                <a:spcPts val="0"/>
              </a:spcAft>
              <a:buClr>
                <a:schemeClr val="dk1"/>
              </a:buClr>
              <a:buSzPts val="2800"/>
              <a:buChar char="•"/>
            </a:pPr>
            <a:r>
              <a:rPr lang="en-US" sz="2800" i="0" u="none" strike="noStrike" cap="none">
                <a:solidFill>
                  <a:schemeClr val="dk1"/>
                </a:solidFill>
              </a:rPr>
              <a:t>Induction of labor</a:t>
            </a:r>
            <a:endParaRPr sz="1400" i="0" u="none" strike="noStrike" cap="none">
              <a:solidFill>
                <a:srgbClr val="000000"/>
              </a:solidFill>
            </a:endParaRPr>
          </a:p>
          <a:p>
            <a:pPr marL="57150" marR="0" lvl="0" indent="-57150" algn="l" rtl="0">
              <a:lnSpc>
                <a:spcPct val="150000"/>
              </a:lnSpc>
              <a:spcBef>
                <a:spcPts val="0"/>
              </a:spcBef>
              <a:spcAft>
                <a:spcPts val="0"/>
              </a:spcAft>
              <a:buClr>
                <a:schemeClr val="dk1"/>
              </a:buClr>
              <a:buSzPts val="2800"/>
              <a:buChar char="•"/>
            </a:pPr>
            <a:r>
              <a:rPr lang="en-US" sz="2800" i="0" u="none" strike="noStrike" cap="none">
                <a:solidFill>
                  <a:schemeClr val="dk1"/>
                </a:solidFill>
              </a:rPr>
              <a:t>Continuous fetal monitoring</a:t>
            </a:r>
            <a:endParaRPr sz="1400" i="0" u="none" strike="noStrike" cap="none">
              <a:solidFill>
                <a:srgbClr val="000000"/>
              </a:solidFill>
            </a:endParaRPr>
          </a:p>
          <a:p>
            <a:pPr marL="57150" marR="0" lvl="0" indent="-57150" algn="l" rtl="0">
              <a:lnSpc>
                <a:spcPct val="150000"/>
              </a:lnSpc>
              <a:spcBef>
                <a:spcPts val="0"/>
              </a:spcBef>
              <a:spcAft>
                <a:spcPts val="0"/>
              </a:spcAft>
              <a:buClr>
                <a:schemeClr val="dk1"/>
              </a:buClr>
              <a:buSzPts val="2800"/>
              <a:buChar char="•"/>
            </a:pPr>
            <a:r>
              <a:rPr lang="en-US" sz="2800" i="0" u="none" strike="noStrike" cap="none">
                <a:solidFill>
                  <a:schemeClr val="dk1"/>
                </a:solidFill>
              </a:rPr>
              <a:t>Routine amniotomy</a:t>
            </a:r>
            <a:endParaRPr sz="1400" i="0" u="none" strike="noStrike" cap="none">
              <a:solidFill>
                <a:srgbClr val="000000"/>
              </a:solidFill>
            </a:endParaRPr>
          </a:p>
          <a:p>
            <a:pPr marL="57150" marR="0" lvl="0" indent="-57150" algn="l" rtl="0">
              <a:lnSpc>
                <a:spcPct val="150000"/>
              </a:lnSpc>
              <a:spcBef>
                <a:spcPts val="0"/>
              </a:spcBef>
              <a:spcAft>
                <a:spcPts val="0"/>
              </a:spcAft>
              <a:buClr>
                <a:schemeClr val="dk1"/>
              </a:buClr>
              <a:buSzPts val="2800"/>
              <a:buChar char="•"/>
            </a:pPr>
            <a:r>
              <a:rPr lang="en-US" sz="2800" i="0" u="none" strike="noStrike" cap="none">
                <a:solidFill>
                  <a:schemeClr val="dk1"/>
                </a:solidFill>
              </a:rPr>
              <a:t>First cesarean birth</a:t>
            </a:r>
            <a:endParaRPr sz="1400" i="0" u="none" strike="noStrike" cap="none">
              <a:solidFill>
                <a:srgbClr val="000000"/>
              </a:solidFill>
            </a:endParaRPr>
          </a:p>
          <a:p>
            <a:pPr marL="57150" marR="0" lvl="0" indent="-57150" algn="l" rtl="0">
              <a:lnSpc>
                <a:spcPct val="150000"/>
              </a:lnSpc>
              <a:spcBef>
                <a:spcPts val="0"/>
              </a:spcBef>
              <a:spcAft>
                <a:spcPts val="0"/>
              </a:spcAft>
              <a:buClr>
                <a:schemeClr val="dk1"/>
              </a:buClr>
              <a:buSzPts val="2800"/>
              <a:buChar char="•"/>
            </a:pPr>
            <a:r>
              <a:rPr lang="en-US" sz="2800" i="0" u="none" strike="noStrike" cap="none">
                <a:solidFill>
                  <a:schemeClr val="dk1"/>
                </a:solidFill>
              </a:rPr>
              <a:t>Repeat cesarean birth</a:t>
            </a:r>
            <a:endParaRPr sz="1400" i="0" u="none" strike="noStrike" cap="none">
              <a:solidFill>
                <a:srgbClr val="000000"/>
              </a:solidFill>
            </a:endParaRPr>
          </a:p>
          <a:p>
            <a:pPr marL="57150" marR="0" lvl="0" indent="-57150" algn="l" rtl="0">
              <a:lnSpc>
                <a:spcPct val="150000"/>
              </a:lnSpc>
              <a:spcBef>
                <a:spcPts val="0"/>
              </a:spcBef>
              <a:spcAft>
                <a:spcPts val="0"/>
              </a:spcAft>
              <a:buClr>
                <a:schemeClr val="dk1"/>
              </a:buClr>
              <a:buSzPts val="2800"/>
              <a:buChar char="•"/>
            </a:pPr>
            <a:r>
              <a:rPr lang="en-US" sz="2800" i="0" u="none" strike="noStrike" cap="none">
                <a:solidFill>
                  <a:schemeClr val="dk1"/>
                </a:solidFill>
              </a:rPr>
              <a:t>Strict labor parameters</a:t>
            </a:r>
            <a:endParaRPr sz="1400" i="0" u="none" strike="noStrike" cap="none">
              <a:solidFill>
                <a:srgbClr val="000000"/>
              </a:solidFill>
            </a:endParaRPr>
          </a:p>
          <a:p>
            <a:pPr marL="0" marR="0" lvl="0" indent="0" algn="l" rtl="0">
              <a:lnSpc>
                <a:spcPct val="90000"/>
              </a:lnSpc>
              <a:spcBef>
                <a:spcPts val="0"/>
              </a:spcBef>
              <a:spcAft>
                <a:spcPts val="0"/>
              </a:spcAft>
              <a:buClr>
                <a:schemeClr val="dk1"/>
              </a:buClr>
              <a:buSzPts val="1100"/>
              <a:buFont typeface="Garamond"/>
              <a:buNone/>
            </a:pPr>
            <a:r>
              <a:rPr lang="en-US" sz="1100" i="0" u="none" strike="noStrike" cap="none">
                <a:solidFill>
                  <a:schemeClr val="dk1"/>
                </a:solidFill>
              </a:rPr>
              <a:t>          		</a:t>
            </a:r>
            <a:endParaRPr sz="1400" i="0" u="none" strike="noStrike" cap="none">
              <a:solidFill>
                <a:srgbClr val="000000"/>
              </a:solidFill>
            </a:endParaRPr>
          </a:p>
          <a:p>
            <a:pPr marL="0" marR="0" lvl="0" indent="0" algn="l" rtl="0">
              <a:lnSpc>
                <a:spcPct val="90000"/>
              </a:lnSpc>
              <a:spcBef>
                <a:spcPts val="0"/>
              </a:spcBef>
              <a:spcAft>
                <a:spcPts val="0"/>
              </a:spcAft>
              <a:buClr>
                <a:schemeClr val="dk1"/>
              </a:buClr>
              <a:buSzPts val="1100"/>
              <a:buFont typeface="Garamond"/>
              <a:buNone/>
            </a:pPr>
            <a:r>
              <a:rPr lang="en-US" sz="1100" i="0" u="none" strike="noStrike" cap="none">
                <a:solidFill>
                  <a:schemeClr val="dk1"/>
                </a:solidFill>
              </a:rPr>
              <a:t>(Declerq et al., 2014, Guise et al., 2010, Lavendar et al., 2012, Lothian,  2014, Zhang et al., 2010)</a:t>
            </a:r>
            <a:endParaRPr sz="1400" i="0" u="none" strike="noStrike" cap="none">
              <a:solidFill>
                <a:srgbClr val="000000"/>
              </a:solidFill>
            </a:endParaRPr>
          </a:p>
        </p:txBody>
      </p:sp>
      <p:pic>
        <p:nvPicPr>
          <p:cNvPr id="158" name="Google Shape;158;p25"/>
          <p:cNvPicPr preferRelativeResize="0"/>
          <p:nvPr/>
        </p:nvPicPr>
        <p:blipFill rotWithShape="1">
          <a:blip r:embed="rId3">
            <a:alphaModFix/>
          </a:blip>
          <a:srcRect/>
          <a:stretch/>
        </p:blipFill>
        <p:spPr>
          <a:xfrm>
            <a:off x="7533329" y="1681480"/>
            <a:ext cx="3566160" cy="3495040"/>
          </a:xfrm>
          <a:prstGeom prst="rect">
            <a:avLst/>
          </a:prstGeom>
          <a:noFill/>
          <a:ln>
            <a:noFill/>
          </a:ln>
        </p:spPr>
      </p:pic>
      <p:sp>
        <p:nvSpPr>
          <p:cNvPr id="159" name="Google Shape;159;p25"/>
          <p:cNvSpPr/>
          <p:nvPr/>
        </p:nvSpPr>
        <p:spPr>
          <a:xfrm>
            <a:off x="9205184" y="5176520"/>
            <a:ext cx="445956" cy="138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dk1"/>
                </a:solidFill>
                <a:latin typeface="Garamond"/>
                <a:ea typeface="Garamond"/>
                <a:cs typeface="Garamond"/>
                <a:sym typeface="Garamond"/>
              </a:rPr>
              <a:t>iStock/naphtalina</a:t>
            </a:r>
            <a:endParaRPr sz="3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body" idx="1"/>
          </p:nvPr>
        </p:nvSpPr>
        <p:spPr>
          <a:xfrm>
            <a:off x="309150" y="1029700"/>
            <a:ext cx="11526300" cy="5118300"/>
          </a:xfrm>
          <a:prstGeom prst="rect">
            <a:avLst/>
          </a:prstGeom>
          <a:noFill/>
          <a:ln>
            <a:noFill/>
          </a:ln>
        </p:spPr>
        <p:txBody>
          <a:bodyPr spcFirstLastPara="1" wrap="square" lIns="91425" tIns="45700" rIns="91425" bIns="45700" anchor="t" anchorCtr="0">
            <a:noAutofit/>
          </a:bodyPr>
          <a:lstStyle/>
          <a:p>
            <a:pPr marL="685800" lvl="1" indent="0" algn="l" rtl="0">
              <a:lnSpc>
                <a:spcPct val="90000"/>
              </a:lnSpc>
              <a:spcBef>
                <a:spcPts val="0"/>
              </a:spcBef>
              <a:spcAft>
                <a:spcPts val="0"/>
              </a:spcAft>
              <a:buClr>
                <a:schemeClr val="dk1"/>
              </a:buClr>
              <a:buSzPts val="3600"/>
              <a:buNone/>
            </a:pPr>
            <a:endParaRPr sz="3600"/>
          </a:p>
          <a:p>
            <a:pPr marL="685800" lvl="1" indent="-228600" algn="l" rtl="0">
              <a:lnSpc>
                <a:spcPct val="90000"/>
              </a:lnSpc>
              <a:spcBef>
                <a:spcPts val="500"/>
              </a:spcBef>
              <a:spcAft>
                <a:spcPts val="0"/>
              </a:spcAft>
              <a:buClr>
                <a:schemeClr val="dk1"/>
              </a:buClr>
              <a:buSzPts val="3600"/>
              <a:buChar char="•"/>
            </a:pPr>
            <a:r>
              <a:rPr lang="en-US" sz="3600">
                <a:latin typeface="Garamond"/>
                <a:ea typeface="Garamond"/>
                <a:cs typeface="Garamond"/>
                <a:sym typeface="Garamond"/>
              </a:rPr>
              <a:t> </a:t>
            </a:r>
            <a:r>
              <a:rPr lang="en-US" sz="3600">
                <a:latin typeface="Arial"/>
                <a:ea typeface="Arial"/>
                <a:cs typeface="Arial"/>
                <a:sym typeface="Arial"/>
              </a:rPr>
              <a:t>Exposes women to avoidable harm</a:t>
            </a:r>
            <a:endParaRPr>
              <a:latin typeface="Arial"/>
              <a:ea typeface="Arial"/>
              <a:cs typeface="Arial"/>
              <a:sym typeface="Arial"/>
            </a:endParaRPr>
          </a:p>
          <a:p>
            <a:pPr marL="685800" lvl="1" indent="0" algn="l" rtl="0">
              <a:lnSpc>
                <a:spcPct val="90000"/>
              </a:lnSpc>
              <a:spcBef>
                <a:spcPts val="500"/>
              </a:spcBef>
              <a:spcAft>
                <a:spcPts val="0"/>
              </a:spcAft>
              <a:buClr>
                <a:schemeClr val="dk1"/>
              </a:buClr>
              <a:buSzPts val="3600"/>
              <a:buNone/>
            </a:pPr>
            <a:endParaRPr sz="3600">
              <a:latin typeface="Arial"/>
              <a:ea typeface="Arial"/>
              <a:cs typeface="Arial"/>
              <a:sym typeface="Arial"/>
            </a:endParaRPr>
          </a:p>
          <a:p>
            <a:pPr marL="685800" lvl="1" indent="-228600" algn="l" rtl="0">
              <a:lnSpc>
                <a:spcPct val="90000"/>
              </a:lnSpc>
              <a:spcBef>
                <a:spcPts val="500"/>
              </a:spcBef>
              <a:spcAft>
                <a:spcPts val="0"/>
              </a:spcAft>
              <a:buClr>
                <a:schemeClr val="dk1"/>
              </a:buClr>
              <a:buSzPts val="3600"/>
              <a:buChar char="•"/>
            </a:pPr>
            <a:r>
              <a:rPr lang="en-US" sz="3600">
                <a:latin typeface="Arial"/>
                <a:ea typeface="Arial"/>
                <a:cs typeface="Arial"/>
                <a:sym typeface="Arial"/>
              </a:rPr>
              <a:t> Increases the costs of maternity care</a:t>
            </a:r>
            <a:endParaRPr>
              <a:latin typeface="Arial"/>
              <a:ea typeface="Arial"/>
              <a:cs typeface="Arial"/>
              <a:sym typeface="Arial"/>
            </a:endParaRPr>
          </a:p>
          <a:p>
            <a:pPr marL="685800" lvl="1" indent="0" algn="l" rtl="0">
              <a:lnSpc>
                <a:spcPct val="90000"/>
              </a:lnSpc>
              <a:spcBef>
                <a:spcPts val="500"/>
              </a:spcBef>
              <a:spcAft>
                <a:spcPts val="0"/>
              </a:spcAft>
              <a:buClr>
                <a:schemeClr val="dk1"/>
              </a:buClr>
              <a:buSzPts val="3600"/>
              <a:buNone/>
            </a:pPr>
            <a:endParaRPr sz="3600">
              <a:latin typeface="Arial"/>
              <a:ea typeface="Arial"/>
              <a:cs typeface="Arial"/>
              <a:sym typeface="Arial"/>
            </a:endParaRPr>
          </a:p>
          <a:p>
            <a:pPr marL="685800" lvl="1" indent="-228600" algn="l" rtl="0">
              <a:lnSpc>
                <a:spcPct val="90000"/>
              </a:lnSpc>
              <a:spcBef>
                <a:spcPts val="500"/>
              </a:spcBef>
              <a:spcAft>
                <a:spcPts val="0"/>
              </a:spcAft>
              <a:buClr>
                <a:schemeClr val="dk1"/>
              </a:buClr>
              <a:buSzPts val="3600"/>
              <a:buChar char="•"/>
            </a:pPr>
            <a:r>
              <a:rPr lang="en-US" sz="3600">
                <a:latin typeface="Arial"/>
                <a:ea typeface="Arial"/>
                <a:cs typeface="Arial"/>
                <a:sym typeface="Arial"/>
              </a:rPr>
              <a:t> Offers no benefit to women who do not require intervention in order to birth safely</a:t>
            </a:r>
            <a:endParaRPr>
              <a:latin typeface="Arial"/>
              <a:ea typeface="Arial"/>
              <a:cs typeface="Arial"/>
              <a:sym typeface="Arial"/>
            </a:endParaRPr>
          </a:p>
        </p:txBody>
      </p:sp>
      <p:sp>
        <p:nvSpPr>
          <p:cNvPr id="165" name="Google Shape;165;p26"/>
          <p:cNvSpPr txBox="1">
            <a:spLocks noGrp="1"/>
          </p:cNvSpPr>
          <p:nvPr>
            <p:ph type="title"/>
          </p:nvPr>
        </p:nvSpPr>
        <p:spPr>
          <a:xfrm>
            <a:off x="130925" y="0"/>
            <a:ext cx="11906700" cy="85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Garamond"/>
              <a:buNone/>
            </a:pPr>
            <a:r>
              <a:rPr lang="en-US" sz="3600">
                <a:latin typeface="Arial"/>
                <a:ea typeface="Arial"/>
                <a:cs typeface="Arial"/>
                <a:sym typeface="Arial"/>
              </a:rPr>
              <a:t>Routinely intervening in physiologic birth</a:t>
            </a:r>
            <a:endParaRPr sz="360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64646"/>
      </a:dk2>
      <a:lt2>
        <a:srgbClr val="DEF5FA"/>
      </a:lt2>
      <a:accent1>
        <a:srgbClr val="00B050"/>
      </a:accent1>
      <a:accent2>
        <a:srgbClr val="0070C0"/>
      </a:accent2>
      <a:accent3>
        <a:srgbClr val="2DA2BF"/>
      </a:accent3>
      <a:accent4>
        <a:srgbClr val="EB757B"/>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BTF_Template">
  <a:themeElements>
    <a:clrScheme name="Custom 1">
      <a:dk1>
        <a:srgbClr val="000000"/>
      </a:dk1>
      <a:lt1>
        <a:srgbClr val="FFFFFF"/>
      </a:lt1>
      <a:dk2>
        <a:srgbClr val="464646"/>
      </a:dk2>
      <a:lt2>
        <a:srgbClr val="DEF5FA"/>
      </a:lt2>
      <a:accent1>
        <a:srgbClr val="00B050"/>
      </a:accent1>
      <a:accent2>
        <a:srgbClr val="0070C0"/>
      </a:accent2>
      <a:accent3>
        <a:srgbClr val="2DA2BF"/>
      </a:accent3>
      <a:accent4>
        <a:srgbClr val="EB757B"/>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3F9FC082C43F46B394D59FD2B90CE6" ma:contentTypeVersion="9" ma:contentTypeDescription="Create a new document." ma:contentTypeScope="" ma:versionID="f5cf64023de15aee5c7c20995068dfc1">
  <xsd:schema xmlns:xsd="http://www.w3.org/2001/XMLSchema" xmlns:xs="http://www.w3.org/2001/XMLSchema" xmlns:p="http://schemas.microsoft.com/office/2006/metadata/properties" xmlns:ns3="121353b0-256d-4783-a67f-c50e88c5b4ce" targetNamespace="http://schemas.microsoft.com/office/2006/metadata/properties" ma:root="true" ma:fieldsID="7388aa210d9fe46ee738a8bb4778c9d4" ns3:_="">
    <xsd:import namespace="121353b0-256d-4783-a67f-c50e88c5b4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1353b0-256d-4783-a67f-c50e88c5b4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6FDC26-9119-45CA-82FC-3DD010F919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1353b0-256d-4783-a67f-c50e88c5b4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9D9927-46B3-445B-AC89-F20D53AF23A9}">
  <ds:schemaRefs>
    <ds:schemaRef ds:uri="http://schemas.microsoft.com/sharepoint/v3/contenttype/forms"/>
  </ds:schemaRefs>
</ds:datastoreItem>
</file>

<file path=customXml/itemProps3.xml><?xml version="1.0" encoding="utf-8"?>
<ds:datastoreItem xmlns:ds="http://schemas.openxmlformats.org/officeDocument/2006/customXml" ds:itemID="{A367F302-6348-4F72-9C82-5029A2C67365}">
  <ds:schemaRefs>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121353b0-256d-4783-a67f-c50e88c5b4ce"/>
    <ds:schemaRef ds:uri="http://purl.org/dc/terms/"/>
    <ds:schemaRef ds:uri="http://schemas.microsoft.com/office/2006/metadata/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4682</Words>
  <Application>Microsoft Office PowerPoint</Application>
  <PresentationFormat>Widescreen</PresentationFormat>
  <Paragraphs>605</Paragraphs>
  <Slides>66</Slides>
  <Notes>66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66</vt:i4>
      </vt:variant>
    </vt:vector>
  </HeadingPairs>
  <TitlesOfParts>
    <vt:vector size="73" baseType="lpstr">
      <vt:lpstr>Calibri</vt:lpstr>
      <vt:lpstr>Garamond</vt:lpstr>
      <vt:lpstr>Arial</vt:lpstr>
      <vt:lpstr>Roboto</vt:lpstr>
      <vt:lpstr>Century Schoolbook</vt:lpstr>
      <vt:lpstr>Office Theme</vt:lpstr>
      <vt:lpstr>NBTF_Template</vt:lpstr>
      <vt:lpstr>PowerPoint Presentation</vt:lpstr>
      <vt:lpstr>Evidence Based Practice: The Pearls of Physiologic Birth</vt:lpstr>
      <vt:lpstr>Women </vt:lpstr>
      <vt:lpstr>PowerPoint Presentation</vt:lpstr>
      <vt:lpstr>Childbirth Practices</vt:lpstr>
      <vt:lpstr>PowerPoint Presentation</vt:lpstr>
      <vt:lpstr>We underuse interventions that promote physiologic birth…</vt:lpstr>
      <vt:lpstr>PowerPoint Presentation</vt:lpstr>
      <vt:lpstr>Routinely intervening in physiologic birth</vt:lpstr>
      <vt:lpstr>PowerPoint Presentation</vt:lpstr>
      <vt:lpstr>PowerPoint Presentation</vt:lpstr>
      <vt:lpstr>PowerPoint Presentation</vt:lpstr>
      <vt:lpstr>Integrating Midwifery - Led Care</vt:lpstr>
      <vt:lpstr>The Midwifery Model of Care</vt:lpstr>
      <vt:lpstr>The Midwifery Model of Care</vt:lpstr>
      <vt:lpstr>The Pearls of Physiologic Birth</vt:lpstr>
      <vt:lpstr>Oral nutrition and hydration in labor are safe  and optimize outcomes</vt:lpstr>
      <vt:lpstr>Oral Nutrition Evidence Summary  </vt:lpstr>
      <vt:lpstr> Pearls in Action</vt:lpstr>
      <vt:lpstr>Avoid routine  intravenous fluids</vt:lpstr>
      <vt:lpstr>Intravenous Fluids Evidence Summary</vt:lpstr>
      <vt:lpstr>Pearls in Action</vt:lpstr>
      <vt:lpstr>Intermittent auscultation  is safe and should be the  standard of care  for low-risk women</vt:lpstr>
      <vt:lpstr>PowerPoint Presentation</vt:lpstr>
      <vt:lpstr>Pearls in Action</vt:lpstr>
      <vt:lpstr>Ambulation and  freedom of movement facilitate labor progress </vt:lpstr>
      <vt:lpstr>PowerPoint Presentation</vt:lpstr>
      <vt:lpstr>Pearls in Action</vt:lpstr>
      <vt:lpstr>  Continuous labor support  should be  the standard of care  for all women </vt:lpstr>
      <vt:lpstr>PowerPoint Presentation</vt:lpstr>
      <vt:lpstr>Pearls in Action</vt:lpstr>
      <vt:lpstr>Do not rupture membranes routinely</vt:lpstr>
      <vt:lpstr>Intact Membranes Evidence Summary</vt:lpstr>
      <vt:lpstr> Pearls in Action </vt:lpstr>
      <vt:lpstr> Individualize second-stage management to: (1) support self-directed open-glottis pushing;  (2) an initial period of passive descent in the absence of an urge to push </vt:lpstr>
      <vt:lpstr>Second Stage Evidence Summary</vt:lpstr>
      <vt:lpstr> Pearls in Action </vt:lpstr>
      <vt:lpstr>Avoid aggressive perineal massage and routine episiotomy</vt:lpstr>
      <vt:lpstr> Perineal Management Evidence Summary </vt:lpstr>
      <vt:lpstr> Pearls in Action </vt:lpstr>
      <vt:lpstr>Vaginal Birth After Cesarean is safe and should be the standard of care</vt:lpstr>
      <vt:lpstr>VBAC Evidence Summary</vt:lpstr>
      <vt:lpstr>Pearls in Action</vt:lpstr>
      <vt:lpstr>Immediate skin-to-skin contact and breastfeeding promote thermoregulation, nursing, and attachment</vt:lpstr>
      <vt:lpstr>Skin-to-Skin Evidence Summary</vt:lpstr>
      <vt:lpstr>Pearls in Action</vt:lpstr>
      <vt:lpstr>Hydrotherapy is safe and effective for decreasing pain in labor</vt:lpstr>
      <vt:lpstr>Hydrotherapy Evidence Summary</vt:lpstr>
      <vt:lpstr>Pearls in Action</vt:lpstr>
      <vt:lpstr>Birth centers  and home births  are safe options  for low-risk labors</vt:lpstr>
      <vt:lpstr>Place of Birth Evidence Summary</vt:lpstr>
      <vt:lpstr>Place of Birth Evidence Summary</vt:lpstr>
      <vt:lpstr>Pearls in Action</vt:lpstr>
      <vt:lpstr>Expect labor progress to  be individualized</vt:lpstr>
      <vt:lpstr>Labor Progress Evidence Summary</vt:lpstr>
      <vt:lpstr>Pearls in Action</vt:lpstr>
      <vt:lpstr>Delayed cord clamping improves neonatal outcomes</vt:lpstr>
      <vt:lpstr>Cord Clamping Evidence Summary </vt:lpstr>
      <vt:lpstr>Pearls in Action</vt:lpstr>
      <vt:lpstr>Practice in accordance with the most up to date evidence and trust the body’s innate capacity to birth</vt:lpstr>
      <vt:lpstr>Practice Evidence Summary</vt:lpstr>
      <vt:lpstr>Pearls in Action</vt:lpstr>
      <vt:lpstr>Interprofessional education and collaboration and team-based care promote optimal outcomes</vt:lpstr>
      <vt:lpstr>Collaboration Evidence Summary</vt:lpstr>
      <vt:lpstr>Pearls in Action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Kiescha Cherry</dc:creator>
  <cp:lastModifiedBy>Kiescha Cherry</cp:lastModifiedBy>
  <cp:revision>1</cp:revision>
  <dcterms:modified xsi:type="dcterms:W3CDTF">2019-10-03T19:02:50Z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0x010100D33F9FC082C43F46B394D59FD2B90CE6</vt:lpwstr>
  </property>
</Properties>
</file>