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5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6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7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8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9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9"/>
  </p:notesMasterIdLst>
  <p:sldIdLst>
    <p:sldId id="256" r:id="rId2"/>
    <p:sldId id="260" r:id="rId3"/>
    <p:sldId id="287" r:id="rId4"/>
    <p:sldId id="257" r:id="rId5"/>
    <p:sldId id="295" r:id="rId6"/>
    <p:sldId id="263" r:id="rId7"/>
    <p:sldId id="261" r:id="rId8"/>
    <p:sldId id="280" r:id="rId9"/>
    <p:sldId id="283" r:id="rId10"/>
    <p:sldId id="278" r:id="rId11"/>
    <p:sldId id="277" r:id="rId12"/>
    <p:sldId id="274" r:id="rId13"/>
    <p:sldId id="285" r:id="rId14"/>
    <p:sldId id="291" r:id="rId15"/>
    <p:sldId id="265" r:id="rId16"/>
    <p:sldId id="266" r:id="rId17"/>
    <p:sldId id="267" r:id="rId18"/>
    <p:sldId id="288" r:id="rId19"/>
    <p:sldId id="269" r:id="rId20"/>
    <p:sldId id="273" r:id="rId21"/>
    <p:sldId id="296" r:id="rId22"/>
    <p:sldId id="272" r:id="rId23"/>
    <p:sldId id="262" r:id="rId24"/>
    <p:sldId id="284" r:id="rId25"/>
    <p:sldId id="258" r:id="rId26"/>
    <p:sldId id="292" r:id="rId27"/>
    <p:sldId id="297" r:id="rId28"/>
  </p:sldIdLst>
  <p:sldSz cx="12192000" cy="6858000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2693" autoAdjust="0"/>
  </p:normalViewPr>
  <p:slideViewPr>
    <p:cSldViewPr snapToGrid="0">
      <p:cViewPr varScale="1">
        <p:scale>
          <a:sx n="55" d="100"/>
          <a:sy n="55" d="100"/>
        </p:scale>
        <p:origin x="12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2018 Maternal Mortality rates</a:t>
            </a:r>
          </a:p>
          <a:p>
            <a:pPr>
              <a:defRPr/>
            </a:pPr>
            <a:r>
              <a:rPr lang="en-US" dirty="0"/>
              <a:t>(deaths for every 100K births)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44504235339737"/>
          <c:y val="0.13639739534797876"/>
          <c:w val="0.88030325996307834"/>
          <c:h val="0.763599961182099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Maternal Mortality (# Deaths for every 100,000 live births)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AUS</c:v>
                </c:pt>
                <c:pt idx="1">
                  <c:v>SWE</c:v>
                </c:pt>
                <c:pt idx="2">
                  <c:v>NOR</c:v>
                </c:pt>
                <c:pt idx="3">
                  <c:v>UK</c:v>
                </c:pt>
                <c:pt idx="4">
                  <c:v>GER</c:v>
                </c:pt>
                <c:pt idx="5">
                  <c:v>NETH</c:v>
                </c:pt>
                <c:pt idx="6">
                  <c:v>US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4.8</c:v>
                </c:pt>
                <c:pt idx="1">
                  <c:v>4.3</c:v>
                </c:pt>
                <c:pt idx="2">
                  <c:v>1.8</c:v>
                </c:pt>
                <c:pt idx="3">
                  <c:v>6.5</c:v>
                </c:pt>
                <c:pt idx="4">
                  <c:v>3.2</c:v>
                </c:pt>
                <c:pt idx="5">
                  <c:v>3</c:v>
                </c:pt>
                <c:pt idx="6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8-4642-9D7A-6E303C20DC7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74699280"/>
        <c:axId val="1674705936"/>
      </c:barChart>
      <c:catAx>
        <c:axId val="167469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705936"/>
        <c:crosses val="autoZero"/>
        <c:auto val="1"/>
        <c:lblAlgn val="ctr"/>
        <c:lblOffset val="100"/>
        <c:noMultiLvlLbl val="0"/>
      </c:catAx>
      <c:valAx>
        <c:axId val="1674705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69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946991954228775E-2"/>
          <c:y val="0.95178598310540674"/>
          <c:w val="0.84584243629904921"/>
          <c:h val="4.821401689459326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Timing of pregnancy-related deaths (2017-2019)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prstClr val="black"/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42-464F-9CAC-6D97FB7829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942-464F-9CAC-6D97FB7829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42-464F-9CAC-6D97FB78292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942-464F-9CAC-6D97FB78292E}"/>
              </c:ext>
            </c:extLst>
          </c:dPt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During Pregnancy</c:v>
                </c:pt>
                <c:pt idx="1">
                  <c:v>Day of delivery</c:v>
                </c:pt>
                <c:pt idx="2">
                  <c:v>1-6 days postpartum</c:v>
                </c:pt>
                <c:pt idx="3">
                  <c:v>7-42 days postpartum</c:v>
                </c:pt>
                <c:pt idx="4">
                  <c:v>43-365 days postpartum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0.216</c:v>
                </c:pt>
                <c:pt idx="1">
                  <c:v>0.13200000000000001</c:v>
                </c:pt>
                <c:pt idx="2" formatCode="0%">
                  <c:v>0.12</c:v>
                </c:pt>
                <c:pt idx="3">
                  <c:v>0.23300000000000001</c:v>
                </c:pt>
                <c:pt idx="4" formatCode="0%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2-464F-9CAC-6D97FB7829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73991487"/>
        <c:axId val="1873991903"/>
      </c:barChart>
      <c:catAx>
        <c:axId val="187399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991903"/>
        <c:crosses val="autoZero"/>
        <c:auto val="1"/>
        <c:lblAlgn val="ctr"/>
        <c:lblOffset val="100"/>
        <c:noMultiLvlLbl val="0"/>
      </c:catAx>
      <c:valAx>
        <c:axId val="187399190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87399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Pregnancy-related Deaths  (2017-2019)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Pregnancy-related Deaths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6F-4E66-95F7-67C2D7C40EA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6F-4E66-95F7-67C2D7C40EA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6F-4E66-95F7-67C2D7C40EA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F6F-4E66-95F7-67C2D7C40E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During Pregnancy</c:v>
                </c:pt>
                <c:pt idx="1">
                  <c:v>Day of delivery - 7 days after delivery</c:v>
                </c:pt>
                <c:pt idx="2">
                  <c:v>7 days after delivery - 1 year after Pregnancy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25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6F-4E66-95F7-67C2D7C40E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20744843271878724"/>
          <c:y val="0.8136961898251972"/>
          <c:w val="0.59083113691502742"/>
          <c:h val="0.17324640505818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76974382263584"/>
          <c:y val="0.1659773603092127"/>
          <c:w val="0.50361370042198239"/>
          <c:h val="0.80258091704749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Maternity Care Payments in 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9D-4EB9-A72D-7AD82891BB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9D-4EB9-A72D-7AD82891BB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09D-4EB9-A72D-7AD82891BB5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Private insurance</c:v>
                </c:pt>
                <c:pt idx="1">
                  <c:v>Medicaid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51.7</c:v>
                </c:pt>
                <c:pt idx="1">
                  <c:v>41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4-4BD5-90B3-41FE1F6B0DD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03958508425757"/>
          <c:y val="0.45680531741973213"/>
          <c:w val="0.22223476529805022"/>
          <c:h val="0.2069509038738787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78A01-0CD0-43D2-BD6C-25B1B74F5B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D859A-C88D-4965-BE37-9F4FA1F217B2}">
      <dgm:prSet/>
      <dgm:spPr/>
      <dgm:t>
        <a:bodyPr/>
        <a:lstStyle/>
        <a:p>
          <a:r>
            <a:rPr lang="en-US" dirty="0">
              <a:latin typeface="+mj-lt"/>
            </a:rPr>
            <a:t>1. Provide an overview of current state of maternity care in the US</a:t>
          </a:r>
        </a:p>
      </dgm:t>
    </dgm:pt>
    <dgm:pt modelId="{09B56F7E-F48D-4EB0-82EE-57F34E3B310F}" type="parTrans" cxnId="{23FC591B-4578-48EC-BA7E-CABBD287E6DE}">
      <dgm:prSet/>
      <dgm:spPr/>
      <dgm:t>
        <a:bodyPr/>
        <a:lstStyle/>
        <a:p>
          <a:endParaRPr lang="en-US"/>
        </a:p>
      </dgm:t>
    </dgm:pt>
    <dgm:pt modelId="{4C51B86F-CCF0-4EB4-8A3D-CDF1B3B839D1}" type="sibTrans" cxnId="{23FC591B-4578-48EC-BA7E-CABBD287E6DE}">
      <dgm:prSet/>
      <dgm:spPr/>
      <dgm:t>
        <a:bodyPr/>
        <a:lstStyle/>
        <a:p>
          <a:endParaRPr lang="en-US"/>
        </a:p>
      </dgm:t>
    </dgm:pt>
    <dgm:pt modelId="{65B4238A-9BE2-4FD5-A8F8-038AA0EB9C05}">
      <dgm:prSet/>
      <dgm:spPr/>
      <dgm:t>
        <a:bodyPr/>
        <a:lstStyle/>
        <a:p>
          <a:r>
            <a:rPr lang="en-US" dirty="0">
              <a:latin typeface="+mj-lt"/>
            </a:rPr>
            <a:t>2. Review current maternity care payment models</a:t>
          </a:r>
        </a:p>
      </dgm:t>
    </dgm:pt>
    <dgm:pt modelId="{DB575FBD-8E30-410A-837A-6A249254537E}" type="parTrans" cxnId="{34A7E396-139C-4FE1-A814-161341608D59}">
      <dgm:prSet/>
      <dgm:spPr/>
      <dgm:t>
        <a:bodyPr/>
        <a:lstStyle/>
        <a:p>
          <a:endParaRPr lang="en-US"/>
        </a:p>
      </dgm:t>
    </dgm:pt>
    <dgm:pt modelId="{22A6383E-2441-41BD-9E5D-240B5D670EE2}" type="sibTrans" cxnId="{34A7E396-139C-4FE1-A814-161341608D59}">
      <dgm:prSet/>
      <dgm:spPr/>
      <dgm:t>
        <a:bodyPr/>
        <a:lstStyle/>
        <a:p>
          <a:endParaRPr lang="en-US"/>
        </a:p>
      </dgm:t>
    </dgm:pt>
    <dgm:pt modelId="{B6220D64-3463-4C77-AEEA-C5D5F2F065B3}">
      <dgm:prSet/>
      <dgm:spPr/>
      <dgm:t>
        <a:bodyPr/>
        <a:lstStyle/>
        <a:p>
          <a:r>
            <a:rPr lang="en-US" dirty="0">
              <a:latin typeface="+mj-lt"/>
            </a:rPr>
            <a:t>3. Identify excellent outcomes and cost-effectiveness of midwifery</a:t>
          </a:r>
        </a:p>
      </dgm:t>
    </dgm:pt>
    <dgm:pt modelId="{373A2575-02B4-4D7C-AD67-FD7CB4517CEE}" type="parTrans" cxnId="{2B6DC47E-7549-47E2-8EAF-61ED939A3FCE}">
      <dgm:prSet/>
      <dgm:spPr/>
      <dgm:t>
        <a:bodyPr/>
        <a:lstStyle/>
        <a:p>
          <a:endParaRPr lang="en-US"/>
        </a:p>
      </dgm:t>
    </dgm:pt>
    <dgm:pt modelId="{E50F2695-8170-4554-B977-0BC07E6728E8}" type="sibTrans" cxnId="{2B6DC47E-7549-47E2-8EAF-61ED939A3FCE}">
      <dgm:prSet/>
      <dgm:spPr/>
      <dgm:t>
        <a:bodyPr/>
        <a:lstStyle/>
        <a:p>
          <a:endParaRPr lang="en-US"/>
        </a:p>
      </dgm:t>
    </dgm:pt>
    <dgm:pt modelId="{F7FFCC14-C961-41BE-A995-6349BD76BFD8}">
      <dgm:prSet/>
      <dgm:spPr/>
      <dgm:t>
        <a:bodyPr/>
        <a:lstStyle/>
        <a:p>
          <a:r>
            <a:rPr lang="en-US" dirty="0">
              <a:latin typeface="+mj-lt"/>
            </a:rPr>
            <a:t>4. Discuss tangible opportunities for improved US maternity care</a:t>
          </a:r>
        </a:p>
      </dgm:t>
    </dgm:pt>
    <dgm:pt modelId="{0CB2F5A6-26EB-4C36-876F-34D50365EA0E}" type="parTrans" cxnId="{E9DB824B-B882-4D9B-BD8E-8975FA8C72A6}">
      <dgm:prSet/>
      <dgm:spPr/>
      <dgm:t>
        <a:bodyPr/>
        <a:lstStyle/>
        <a:p>
          <a:endParaRPr lang="en-US"/>
        </a:p>
      </dgm:t>
    </dgm:pt>
    <dgm:pt modelId="{BD9FA725-97CD-4329-B505-88E3380C804E}" type="sibTrans" cxnId="{E9DB824B-B882-4D9B-BD8E-8975FA8C72A6}">
      <dgm:prSet/>
      <dgm:spPr/>
      <dgm:t>
        <a:bodyPr/>
        <a:lstStyle/>
        <a:p>
          <a:endParaRPr lang="en-US"/>
        </a:p>
      </dgm:t>
    </dgm:pt>
    <dgm:pt modelId="{CB3C3A57-79F8-4190-AF10-4DE8E84B1D1F}">
      <dgm:prSet/>
      <dgm:spPr/>
      <dgm:t>
        <a:bodyPr/>
        <a:lstStyle/>
        <a:p>
          <a:pPr algn="ctr"/>
          <a:r>
            <a:rPr lang="en-US" b="1" dirty="0">
              <a:latin typeface="+mj-lt"/>
            </a:rPr>
            <a:t>This presentation will:</a:t>
          </a:r>
        </a:p>
      </dgm:t>
    </dgm:pt>
    <dgm:pt modelId="{35150475-50EC-4E45-A89C-A13832C9016B}" type="parTrans" cxnId="{94F714C7-9F24-49CB-985C-901513CDE159}">
      <dgm:prSet/>
      <dgm:spPr/>
      <dgm:t>
        <a:bodyPr/>
        <a:lstStyle/>
        <a:p>
          <a:endParaRPr lang="en-US"/>
        </a:p>
      </dgm:t>
    </dgm:pt>
    <dgm:pt modelId="{FE992F3B-9729-4B2E-8510-4AFED5EE7A35}" type="sibTrans" cxnId="{94F714C7-9F24-49CB-985C-901513CDE159}">
      <dgm:prSet/>
      <dgm:spPr/>
      <dgm:t>
        <a:bodyPr/>
        <a:lstStyle/>
        <a:p>
          <a:endParaRPr lang="en-US"/>
        </a:p>
      </dgm:t>
    </dgm:pt>
    <dgm:pt modelId="{B48EA537-D813-4DE3-9D15-3AE29785A1B9}" type="pres">
      <dgm:prSet presAssocID="{A0A78A01-0CD0-43D2-BD6C-25B1B74F5BB2}" presName="vert0" presStyleCnt="0">
        <dgm:presLayoutVars>
          <dgm:dir/>
          <dgm:animOne val="branch"/>
          <dgm:animLvl val="lvl"/>
        </dgm:presLayoutVars>
      </dgm:prSet>
      <dgm:spPr/>
    </dgm:pt>
    <dgm:pt modelId="{57D16E3E-B3D3-4E3C-BBB6-03809D88B0BB}" type="pres">
      <dgm:prSet presAssocID="{CB3C3A57-79F8-4190-AF10-4DE8E84B1D1F}" presName="thickLine" presStyleLbl="alignNode1" presStyleIdx="0" presStyleCnt="5"/>
      <dgm:spPr/>
    </dgm:pt>
    <dgm:pt modelId="{455D607E-E543-46B5-9A56-46C6ECA716F0}" type="pres">
      <dgm:prSet presAssocID="{CB3C3A57-79F8-4190-AF10-4DE8E84B1D1F}" presName="horz1" presStyleCnt="0"/>
      <dgm:spPr/>
    </dgm:pt>
    <dgm:pt modelId="{FC9C415D-E36F-4B7A-ADEB-263109E33E3A}" type="pres">
      <dgm:prSet presAssocID="{CB3C3A57-79F8-4190-AF10-4DE8E84B1D1F}" presName="tx1" presStyleLbl="revTx" presStyleIdx="0" presStyleCnt="5"/>
      <dgm:spPr/>
    </dgm:pt>
    <dgm:pt modelId="{B6A2AA4D-08CB-4B1B-91B3-5CBBA806678F}" type="pres">
      <dgm:prSet presAssocID="{CB3C3A57-79F8-4190-AF10-4DE8E84B1D1F}" presName="vert1" presStyleCnt="0"/>
      <dgm:spPr/>
    </dgm:pt>
    <dgm:pt modelId="{01247E76-9DD5-4A16-9758-D76E62385C3F}" type="pres">
      <dgm:prSet presAssocID="{B7ED859A-C88D-4965-BE37-9F4FA1F217B2}" presName="thickLine" presStyleLbl="alignNode1" presStyleIdx="1" presStyleCnt="5"/>
      <dgm:spPr/>
    </dgm:pt>
    <dgm:pt modelId="{84303A19-0163-4FD9-A075-712D302AA25C}" type="pres">
      <dgm:prSet presAssocID="{B7ED859A-C88D-4965-BE37-9F4FA1F217B2}" presName="horz1" presStyleCnt="0"/>
      <dgm:spPr/>
    </dgm:pt>
    <dgm:pt modelId="{5A018C48-88DF-4793-9A53-29EB213CD7E3}" type="pres">
      <dgm:prSet presAssocID="{B7ED859A-C88D-4965-BE37-9F4FA1F217B2}" presName="tx1" presStyleLbl="revTx" presStyleIdx="1" presStyleCnt="5"/>
      <dgm:spPr/>
    </dgm:pt>
    <dgm:pt modelId="{E0C2292B-E2C5-48F6-99C3-341C1D0062BA}" type="pres">
      <dgm:prSet presAssocID="{B7ED859A-C88D-4965-BE37-9F4FA1F217B2}" presName="vert1" presStyleCnt="0"/>
      <dgm:spPr/>
    </dgm:pt>
    <dgm:pt modelId="{1CE38EFD-3657-4A5E-9B57-A10C8358186A}" type="pres">
      <dgm:prSet presAssocID="{65B4238A-9BE2-4FD5-A8F8-038AA0EB9C05}" presName="thickLine" presStyleLbl="alignNode1" presStyleIdx="2" presStyleCnt="5"/>
      <dgm:spPr/>
    </dgm:pt>
    <dgm:pt modelId="{C91330A9-3F23-4488-9A2B-5AC865038D5F}" type="pres">
      <dgm:prSet presAssocID="{65B4238A-9BE2-4FD5-A8F8-038AA0EB9C05}" presName="horz1" presStyleCnt="0"/>
      <dgm:spPr/>
    </dgm:pt>
    <dgm:pt modelId="{DD05E0B9-DEB8-4D5D-BE6E-1248D0B6A3A6}" type="pres">
      <dgm:prSet presAssocID="{65B4238A-9BE2-4FD5-A8F8-038AA0EB9C05}" presName="tx1" presStyleLbl="revTx" presStyleIdx="2" presStyleCnt="5"/>
      <dgm:spPr/>
    </dgm:pt>
    <dgm:pt modelId="{87DB2116-0FEA-40D8-91FE-F1B9FAE5582F}" type="pres">
      <dgm:prSet presAssocID="{65B4238A-9BE2-4FD5-A8F8-038AA0EB9C05}" presName="vert1" presStyleCnt="0"/>
      <dgm:spPr/>
    </dgm:pt>
    <dgm:pt modelId="{D31382AE-124B-4620-A8FF-66BAF1E1D595}" type="pres">
      <dgm:prSet presAssocID="{B6220D64-3463-4C77-AEEA-C5D5F2F065B3}" presName="thickLine" presStyleLbl="alignNode1" presStyleIdx="3" presStyleCnt="5"/>
      <dgm:spPr/>
    </dgm:pt>
    <dgm:pt modelId="{59674401-7459-42D0-A941-F431BA1DA2E9}" type="pres">
      <dgm:prSet presAssocID="{B6220D64-3463-4C77-AEEA-C5D5F2F065B3}" presName="horz1" presStyleCnt="0"/>
      <dgm:spPr/>
    </dgm:pt>
    <dgm:pt modelId="{F0D5AD58-27F4-41D0-B8D7-F14DBA2A3AD1}" type="pres">
      <dgm:prSet presAssocID="{B6220D64-3463-4C77-AEEA-C5D5F2F065B3}" presName="tx1" presStyleLbl="revTx" presStyleIdx="3" presStyleCnt="5"/>
      <dgm:spPr/>
    </dgm:pt>
    <dgm:pt modelId="{D263F09C-FF95-4671-BCD5-95C21A1D0DBF}" type="pres">
      <dgm:prSet presAssocID="{B6220D64-3463-4C77-AEEA-C5D5F2F065B3}" presName="vert1" presStyleCnt="0"/>
      <dgm:spPr/>
    </dgm:pt>
    <dgm:pt modelId="{3363ED87-D03D-491F-B9D2-B892C436D541}" type="pres">
      <dgm:prSet presAssocID="{F7FFCC14-C961-41BE-A995-6349BD76BFD8}" presName="thickLine" presStyleLbl="alignNode1" presStyleIdx="4" presStyleCnt="5"/>
      <dgm:spPr/>
    </dgm:pt>
    <dgm:pt modelId="{5DD4CDFB-776D-49AA-8E09-3C5200B4EC66}" type="pres">
      <dgm:prSet presAssocID="{F7FFCC14-C961-41BE-A995-6349BD76BFD8}" presName="horz1" presStyleCnt="0"/>
      <dgm:spPr/>
    </dgm:pt>
    <dgm:pt modelId="{A88BF76B-88EA-48A5-85FB-EADA14A7C784}" type="pres">
      <dgm:prSet presAssocID="{F7FFCC14-C961-41BE-A995-6349BD76BFD8}" presName="tx1" presStyleLbl="revTx" presStyleIdx="4" presStyleCnt="5"/>
      <dgm:spPr/>
    </dgm:pt>
    <dgm:pt modelId="{BF4B4D69-E964-4445-92DA-E242FF8F1B2B}" type="pres">
      <dgm:prSet presAssocID="{F7FFCC14-C961-41BE-A995-6349BD76BFD8}" presName="vert1" presStyleCnt="0"/>
      <dgm:spPr/>
    </dgm:pt>
  </dgm:ptLst>
  <dgm:cxnLst>
    <dgm:cxn modelId="{23FC591B-4578-48EC-BA7E-CABBD287E6DE}" srcId="{A0A78A01-0CD0-43D2-BD6C-25B1B74F5BB2}" destId="{B7ED859A-C88D-4965-BE37-9F4FA1F217B2}" srcOrd="1" destOrd="0" parTransId="{09B56F7E-F48D-4EB0-82EE-57F34E3B310F}" sibTransId="{4C51B86F-CCF0-4EB4-8A3D-CDF1B3B839D1}"/>
    <dgm:cxn modelId="{CB76DA1B-7DF3-4E11-961C-C6A1A232A12A}" type="presOf" srcId="{F7FFCC14-C961-41BE-A995-6349BD76BFD8}" destId="{A88BF76B-88EA-48A5-85FB-EADA14A7C784}" srcOrd="0" destOrd="0" presId="urn:microsoft.com/office/officeart/2008/layout/LinedList"/>
    <dgm:cxn modelId="{AE0DFA2A-E10D-4F98-BBB8-7F57F6748FFA}" type="presOf" srcId="{A0A78A01-0CD0-43D2-BD6C-25B1B74F5BB2}" destId="{B48EA537-D813-4DE3-9D15-3AE29785A1B9}" srcOrd="0" destOrd="0" presId="urn:microsoft.com/office/officeart/2008/layout/LinedList"/>
    <dgm:cxn modelId="{8EC2FF2F-F4D5-4DCA-B6E3-B037334E4927}" type="presOf" srcId="{65B4238A-9BE2-4FD5-A8F8-038AA0EB9C05}" destId="{DD05E0B9-DEB8-4D5D-BE6E-1248D0B6A3A6}" srcOrd="0" destOrd="0" presId="urn:microsoft.com/office/officeart/2008/layout/LinedList"/>
    <dgm:cxn modelId="{F41D7563-5297-49BB-AA20-9EFF68E2E7F3}" type="presOf" srcId="{B7ED859A-C88D-4965-BE37-9F4FA1F217B2}" destId="{5A018C48-88DF-4793-9A53-29EB213CD7E3}" srcOrd="0" destOrd="0" presId="urn:microsoft.com/office/officeart/2008/layout/LinedList"/>
    <dgm:cxn modelId="{E9DB824B-B882-4D9B-BD8E-8975FA8C72A6}" srcId="{A0A78A01-0CD0-43D2-BD6C-25B1B74F5BB2}" destId="{F7FFCC14-C961-41BE-A995-6349BD76BFD8}" srcOrd="4" destOrd="0" parTransId="{0CB2F5A6-26EB-4C36-876F-34D50365EA0E}" sibTransId="{BD9FA725-97CD-4329-B505-88E3380C804E}"/>
    <dgm:cxn modelId="{2B6DC47E-7549-47E2-8EAF-61ED939A3FCE}" srcId="{A0A78A01-0CD0-43D2-BD6C-25B1B74F5BB2}" destId="{B6220D64-3463-4C77-AEEA-C5D5F2F065B3}" srcOrd="3" destOrd="0" parTransId="{373A2575-02B4-4D7C-AD67-FD7CB4517CEE}" sibTransId="{E50F2695-8170-4554-B977-0BC07E6728E8}"/>
    <dgm:cxn modelId="{34A7E396-139C-4FE1-A814-161341608D59}" srcId="{A0A78A01-0CD0-43D2-BD6C-25B1B74F5BB2}" destId="{65B4238A-9BE2-4FD5-A8F8-038AA0EB9C05}" srcOrd="2" destOrd="0" parTransId="{DB575FBD-8E30-410A-837A-6A249254537E}" sibTransId="{22A6383E-2441-41BD-9E5D-240B5D670EE2}"/>
    <dgm:cxn modelId="{94F714C7-9F24-49CB-985C-901513CDE159}" srcId="{A0A78A01-0CD0-43D2-BD6C-25B1B74F5BB2}" destId="{CB3C3A57-79F8-4190-AF10-4DE8E84B1D1F}" srcOrd="0" destOrd="0" parTransId="{35150475-50EC-4E45-A89C-A13832C9016B}" sibTransId="{FE992F3B-9729-4B2E-8510-4AFED5EE7A35}"/>
    <dgm:cxn modelId="{FFF406C9-0E6D-49AE-9CD2-366B66617605}" type="presOf" srcId="{B6220D64-3463-4C77-AEEA-C5D5F2F065B3}" destId="{F0D5AD58-27F4-41D0-B8D7-F14DBA2A3AD1}" srcOrd="0" destOrd="0" presId="urn:microsoft.com/office/officeart/2008/layout/LinedList"/>
    <dgm:cxn modelId="{825FCEDF-DFE2-497F-8950-038990E0BB9F}" type="presOf" srcId="{CB3C3A57-79F8-4190-AF10-4DE8E84B1D1F}" destId="{FC9C415D-E36F-4B7A-ADEB-263109E33E3A}" srcOrd="0" destOrd="0" presId="urn:microsoft.com/office/officeart/2008/layout/LinedList"/>
    <dgm:cxn modelId="{8D587D4B-CDDA-4F5B-8128-DA9EFC3A9C6A}" type="presParOf" srcId="{B48EA537-D813-4DE3-9D15-3AE29785A1B9}" destId="{57D16E3E-B3D3-4E3C-BBB6-03809D88B0BB}" srcOrd="0" destOrd="0" presId="urn:microsoft.com/office/officeart/2008/layout/LinedList"/>
    <dgm:cxn modelId="{0D7BFFB1-0F8F-4BF6-BE2D-A311EE48BC65}" type="presParOf" srcId="{B48EA537-D813-4DE3-9D15-3AE29785A1B9}" destId="{455D607E-E543-46B5-9A56-46C6ECA716F0}" srcOrd="1" destOrd="0" presId="urn:microsoft.com/office/officeart/2008/layout/LinedList"/>
    <dgm:cxn modelId="{BD12E566-F1A3-4718-A147-7850A69809C1}" type="presParOf" srcId="{455D607E-E543-46B5-9A56-46C6ECA716F0}" destId="{FC9C415D-E36F-4B7A-ADEB-263109E33E3A}" srcOrd="0" destOrd="0" presId="urn:microsoft.com/office/officeart/2008/layout/LinedList"/>
    <dgm:cxn modelId="{017EA61D-A1CF-4070-9A76-1A41756255C1}" type="presParOf" srcId="{455D607E-E543-46B5-9A56-46C6ECA716F0}" destId="{B6A2AA4D-08CB-4B1B-91B3-5CBBA806678F}" srcOrd="1" destOrd="0" presId="urn:microsoft.com/office/officeart/2008/layout/LinedList"/>
    <dgm:cxn modelId="{F900E9E6-2584-4B27-B521-6C7E8278FD85}" type="presParOf" srcId="{B48EA537-D813-4DE3-9D15-3AE29785A1B9}" destId="{01247E76-9DD5-4A16-9758-D76E62385C3F}" srcOrd="2" destOrd="0" presId="urn:microsoft.com/office/officeart/2008/layout/LinedList"/>
    <dgm:cxn modelId="{D30940A2-D283-4B93-831A-EA7641B42D4C}" type="presParOf" srcId="{B48EA537-D813-4DE3-9D15-3AE29785A1B9}" destId="{84303A19-0163-4FD9-A075-712D302AA25C}" srcOrd="3" destOrd="0" presId="urn:microsoft.com/office/officeart/2008/layout/LinedList"/>
    <dgm:cxn modelId="{FDD0BE9B-8A3B-40FF-B1B8-B08313756629}" type="presParOf" srcId="{84303A19-0163-4FD9-A075-712D302AA25C}" destId="{5A018C48-88DF-4793-9A53-29EB213CD7E3}" srcOrd="0" destOrd="0" presId="urn:microsoft.com/office/officeart/2008/layout/LinedList"/>
    <dgm:cxn modelId="{F11FAE8B-5DA2-4DF9-A0C4-EFF82A3BD9B0}" type="presParOf" srcId="{84303A19-0163-4FD9-A075-712D302AA25C}" destId="{E0C2292B-E2C5-48F6-99C3-341C1D0062BA}" srcOrd="1" destOrd="0" presId="urn:microsoft.com/office/officeart/2008/layout/LinedList"/>
    <dgm:cxn modelId="{695EB2D3-E772-4420-94FC-9103F36F031F}" type="presParOf" srcId="{B48EA537-D813-4DE3-9D15-3AE29785A1B9}" destId="{1CE38EFD-3657-4A5E-9B57-A10C8358186A}" srcOrd="4" destOrd="0" presId="urn:microsoft.com/office/officeart/2008/layout/LinedList"/>
    <dgm:cxn modelId="{D022FCDC-58B6-4C36-A30C-01F319CFCF49}" type="presParOf" srcId="{B48EA537-D813-4DE3-9D15-3AE29785A1B9}" destId="{C91330A9-3F23-4488-9A2B-5AC865038D5F}" srcOrd="5" destOrd="0" presId="urn:microsoft.com/office/officeart/2008/layout/LinedList"/>
    <dgm:cxn modelId="{B00A8C6D-B960-4A66-82FB-3BCAFE36BB86}" type="presParOf" srcId="{C91330A9-3F23-4488-9A2B-5AC865038D5F}" destId="{DD05E0B9-DEB8-4D5D-BE6E-1248D0B6A3A6}" srcOrd="0" destOrd="0" presId="urn:microsoft.com/office/officeart/2008/layout/LinedList"/>
    <dgm:cxn modelId="{D38E0E38-69A1-4178-9A05-8B2338384C69}" type="presParOf" srcId="{C91330A9-3F23-4488-9A2B-5AC865038D5F}" destId="{87DB2116-0FEA-40D8-91FE-F1B9FAE5582F}" srcOrd="1" destOrd="0" presId="urn:microsoft.com/office/officeart/2008/layout/LinedList"/>
    <dgm:cxn modelId="{39B9AA9D-975B-4C5D-83A5-9E87EE4FD395}" type="presParOf" srcId="{B48EA537-D813-4DE3-9D15-3AE29785A1B9}" destId="{D31382AE-124B-4620-A8FF-66BAF1E1D595}" srcOrd="6" destOrd="0" presId="urn:microsoft.com/office/officeart/2008/layout/LinedList"/>
    <dgm:cxn modelId="{17625797-CAA1-44F6-8580-D6FBD2C3E6EF}" type="presParOf" srcId="{B48EA537-D813-4DE3-9D15-3AE29785A1B9}" destId="{59674401-7459-42D0-A941-F431BA1DA2E9}" srcOrd="7" destOrd="0" presId="urn:microsoft.com/office/officeart/2008/layout/LinedList"/>
    <dgm:cxn modelId="{9C6D97F9-CF91-4E86-8E32-03F2AD2547B9}" type="presParOf" srcId="{59674401-7459-42D0-A941-F431BA1DA2E9}" destId="{F0D5AD58-27F4-41D0-B8D7-F14DBA2A3AD1}" srcOrd="0" destOrd="0" presId="urn:microsoft.com/office/officeart/2008/layout/LinedList"/>
    <dgm:cxn modelId="{7FFEC5CA-0F8B-42E1-8DB1-1AC198C0D9C3}" type="presParOf" srcId="{59674401-7459-42D0-A941-F431BA1DA2E9}" destId="{D263F09C-FF95-4671-BCD5-95C21A1D0DBF}" srcOrd="1" destOrd="0" presId="urn:microsoft.com/office/officeart/2008/layout/LinedList"/>
    <dgm:cxn modelId="{00488688-7C6A-4B4C-AC99-A1B6C8883DB4}" type="presParOf" srcId="{B48EA537-D813-4DE3-9D15-3AE29785A1B9}" destId="{3363ED87-D03D-491F-B9D2-B892C436D541}" srcOrd="8" destOrd="0" presId="urn:microsoft.com/office/officeart/2008/layout/LinedList"/>
    <dgm:cxn modelId="{ADDBE2C1-AFB7-4209-86B0-D298BCB12987}" type="presParOf" srcId="{B48EA537-D813-4DE3-9D15-3AE29785A1B9}" destId="{5DD4CDFB-776D-49AA-8E09-3C5200B4EC66}" srcOrd="9" destOrd="0" presId="urn:microsoft.com/office/officeart/2008/layout/LinedList"/>
    <dgm:cxn modelId="{F90424C1-F075-42EF-9139-909864C4AE3B}" type="presParOf" srcId="{5DD4CDFB-776D-49AA-8E09-3C5200B4EC66}" destId="{A88BF76B-88EA-48A5-85FB-EADA14A7C784}" srcOrd="0" destOrd="0" presId="urn:microsoft.com/office/officeart/2008/layout/LinedList"/>
    <dgm:cxn modelId="{6868B359-E210-4F29-A13A-B385068B0848}" type="presParOf" srcId="{5DD4CDFB-776D-49AA-8E09-3C5200B4EC66}" destId="{BF4B4D69-E964-4445-92DA-E242FF8F1B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063026-845D-4DDA-9396-281ECCFEA31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15BFD0-B00E-4A3A-86A9-04945543BE8F}">
      <dgm:prSet custT="1"/>
      <dgm:spPr/>
      <dgm:t>
        <a:bodyPr/>
        <a:lstStyle/>
        <a:p>
          <a:pPr algn="ctr"/>
          <a:r>
            <a:rPr lang="en-US" sz="3600" b="1" dirty="0">
              <a:latin typeface="+mj-lt"/>
            </a:rPr>
            <a:t>Disparities in Maternal Mortality in the US</a:t>
          </a:r>
        </a:p>
      </dgm:t>
    </dgm:pt>
    <dgm:pt modelId="{23BF0C6D-F233-4B66-9788-E25B55B8CB23}" type="parTrans" cxnId="{A31ECA50-2575-4F85-A610-C8FF21835A2B}">
      <dgm:prSet/>
      <dgm:spPr/>
      <dgm:t>
        <a:bodyPr/>
        <a:lstStyle/>
        <a:p>
          <a:endParaRPr lang="en-US"/>
        </a:p>
      </dgm:t>
    </dgm:pt>
    <dgm:pt modelId="{C4D6A296-F882-41A0-B0CD-226E6C77DC4C}" type="sibTrans" cxnId="{A31ECA50-2575-4F85-A610-C8FF21835A2B}">
      <dgm:prSet/>
      <dgm:spPr/>
      <dgm:t>
        <a:bodyPr/>
        <a:lstStyle/>
        <a:p>
          <a:endParaRPr lang="en-US"/>
        </a:p>
      </dgm:t>
    </dgm:pt>
    <dgm:pt modelId="{A7D68DFF-BD3B-4FD8-B3D2-CF924481D127}" type="pres">
      <dgm:prSet presAssocID="{DB063026-845D-4DDA-9396-281ECCFEA31F}" presName="linear" presStyleCnt="0">
        <dgm:presLayoutVars>
          <dgm:animLvl val="lvl"/>
          <dgm:resizeHandles val="exact"/>
        </dgm:presLayoutVars>
      </dgm:prSet>
      <dgm:spPr/>
    </dgm:pt>
    <dgm:pt modelId="{22423473-2779-44C0-811F-50324E344438}" type="pres">
      <dgm:prSet presAssocID="{6D15BFD0-B00E-4A3A-86A9-04945543BE8F}" presName="parentText" presStyleLbl="node1" presStyleIdx="0" presStyleCnt="1" custScaleY="100033">
        <dgm:presLayoutVars>
          <dgm:chMax val="0"/>
          <dgm:bulletEnabled val="1"/>
        </dgm:presLayoutVars>
      </dgm:prSet>
      <dgm:spPr/>
    </dgm:pt>
  </dgm:ptLst>
  <dgm:cxnLst>
    <dgm:cxn modelId="{A31ECA50-2575-4F85-A610-C8FF21835A2B}" srcId="{DB063026-845D-4DDA-9396-281ECCFEA31F}" destId="{6D15BFD0-B00E-4A3A-86A9-04945543BE8F}" srcOrd="0" destOrd="0" parTransId="{23BF0C6D-F233-4B66-9788-E25B55B8CB23}" sibTransId="{C4D6A296-F882-41A0-B0CD-226E6C77DC4C}"/>
    <dgm:cxn modelId="{B54CD08C-83B3-46C9-AF42-015B2EF96DB4}" type="presOf" srcId="{6D15BFD0-B00E-4A3A-86A9-04945543BE8F}" destId="{22423473-2779-44C0-811F-50324E344438}" srcOrd="0" destOrd="0" presId="urn:microsoft.com/office/officeart/2005/8/layout/vList2"/>
    <dgm:cxn modelId="{FEBC17F0-9DD6-4855-A7B0-3EF94B34546B}" type="presOf" srcId="{DB063026-845D-4DDA-9396-281ECCFEA31F}" destId="{A7D68DFF-BD3B-4FD8-B3D2-CF924481D127}" srcOrd="0" destOrd="0" presId="urn:microsoft.com/office/officeart/2005/8/layout/vList2"/>
    <dgm:cxn modelId="{AE795644-685B-4EC8-ABBA-801C48AD1036}" type="presParOf" srcId="{A7D68DFF-BD3B-4FD8-B3D2-CF924481D127}" destId="{22423473-2779-44C0-811F-50324E3444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959C00-68F1-414A-9613-2AABFB3B126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6E1E59-A516-49E0-9ED9-6AE3BF013A4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400" baseline="0" dirty="0"/>
            <a:t>Worsening maternal mortality rates in US </a:t>
          </a:r>
          <a:r>
            <a:rPr lang="en-US" sz="2000" baseline="0" dirty="0"/>
            <a:t>(</a:t>
          </a:r>
          <a:r>
            <a:rPr lang="en-US" sz="2000" baseline="0" dirty="0" err="1"/>
            <a:t>Hoyert</a:t>
          </a:r>
          <a:r>
            <a:rPr lang="en-US" sz="2000" baseline="0" dirty="0"/>
            <a:t>, 2023</a:t>
          </a:r>
          <a:r>
            <a:rPr lang="en-US" sz="1800" baseline="0" dirty="0"/>
            <a:t>)</a:t>
          </a:r>
          <a:endParaRPr lang="en-US" sz="1800" dirty="0"/>
        </a:p>
      </dgm:t>
    </dgm:pt>
    <dgm:pt modelId="{FCBD6484-B89D-46D7-8C1A-2D13BF7F0E0B}" type="parTrans" cxnId="{80330CB2-8C4F-424B-912C-B09CBB7E4FBE}">
      <dgm:prSet/>
      <dgm:spPr/>
      <dgm:t>
        <a:bodyPr/>
        <a:lstStyle/>
        <a:p>
          <a:endParaRPr lang="en-US"/>
        </a:p>
      </dgm:t>
    </dgm:pt>
    <dgm:pt modelId="{14685EE3-C744-47B4-A2A9-EB347DF9482A}" type="sibTrans" cxnId="{80330CB2-8C4F-424B-912C-B09CBB7E4FBE}">
      <dgm:prSet/>
      <dgm:spPr/>
      <dgm:t>
        <a:bodyPr/>
        <a:lstStyle/>
        <a:p>
          <a:endParaRPr lang="en-US"/>
        </a:p>
      </dgm:t>
    </dgm:pt>
    <dgm:pt modelId="{FC31C36A-8577-456A-B908-6A0A200D9B00}" type="pres">
      <dgm:prSet presAssocID="{11959C00-68F1-414A-9613-2AABFB3B126E}" presName="Name0" presStyleCnt="0">
        <dgm:presLayoutVars>
          <dgm:dir/>
          <dgm:resizeHandles val="exact"/>
        </dgm:presLayoutVars>
      </dgm:prSet>
      <dgm:spPr/>
    </dgm:pt>
    <dgm:pt modelId="{E30FC790-3735-4636-B672-C7291676E11D}" type="pres">
      <dgm:prSet presAssocID="{DB6E1E59-A516-49E0-9ED9-6AE3BF013A47}" presName="node" presStyleLbl="node1" presStyleIdx="0" presStyleCnt="1" custScaleX="57610" custScaleY="184155" custLinFactNeighborX="54183" custLinFactNeighborY="85318">
        <dgm:presLayoutVars>
          <dgm:bulletEnabled val="1"/>
        </dgm:presLayoutVars>
      </dgm:prSet>
      <dgm:spPr/>
    </dgm:pt>
  </dgm:ptLst>
  <dgm:cxnLst>
    <dgm:cxn modelId="{3D8EC422-B0A0-4011-9F13-635AEBF2F233}" type="presOf" srcId="{DB6E1E59-A516-49E0-9ED9-6AE3BF013A47}" destId="{E30FC790-3735-4636-B672-C7291676E11D}" srcOrd="0" destOrd="0" presId="urn:microsoft.com/office/officeart/2005/8/layout/process1"/>
    <dgm:cxn modelId="{5698E791-75E9-4946-98B6-21A5CDBD7B26}" type="presOf" srcId="{11959C00-68F1-414A-9613-2AABFB3B126E}" destId="{FC31C36A-8577-456A-B908-6A0A200D9B00}" srcOrd="0" destOrd="0" presId="urn:microsoft.com/office/officeart/2005/8/layout/process1"/>
    <dgm:cxn modelId="{80330CB2-8C4F-424B-912C-B09CBB7E4FBE}" srcId="{11959C00-68F1-414A-9613-2AABFB3B126E}" destId="{DB6E1E59-A516-49E0-9ED9-6AE3BF013A47}" srcOrd="0" destOrd="0" parTransId="{FCBD6484-B89D-46D7-8C1A-2D13BF7F0E0B}" sibTransId="{14685EE3-C744-47B4-A2A9-EB347DF9482A}"/>
    <dgm:cxn modelId="{135B5C57-FE47-450F-B1E9-69F70D9305CD}" type="presParOf" srcId="{FC31C36A-8577-456A-B908-6A0A200D9B00}" destId="{E30FC790-3735-4636-B672-C7291676E11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959C00-68F1-414A-9613-2AABFB3B126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6E1E59-A516-49E0-9ED9-6AE3BF013A4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400" baseline="0" dirty="0"/>
            <a:t>In 2021, the maternal mortality rate for non-Hispanic Black women was 2.6 times the rate for non-Hispanic White women </a:t>
          </a:r>
          <a:r>
            <a:rPr lang="en-US" sz="2000" baseline="0" dirty="0"/>
            <a:t>(</a:t>
          </a:r>
          <a:r>
            <a:rPr lang="en-US" sz="2000" baseline="0" dirty="0" err="1"/>
            <a:t>Hoyert</a:t>
          </a:r>
          <a:r>
            <a:rPr lang="en-US" sz="2000" baseline="0" dirty="0"/>
            <a:t>, 2023</a:t>
          </a:r>
          <a:r>
            <a:rPr lang="en-US" sz="1800" baseline="0" dirty="0"/>
            <a:t>)</a:t>
          </a:r>
          <a:endParaRPr lang="en-US" sz="1800" dirty="0"/>
        </a:p>
      </dgm:t>
    </dgm:pt>
    <dgm:pt modelId="{FCBD6484-B89D-46D7-8C1A-2D13BF7F0E0B}" type="parTrans" cxnId="{80330CB2-8C4F-424B-912C-B09CBB7E4FBE}">
      <dgm:prSet/>
      <dgm:spPr/>
      <dgm:t>
        <a:bodyPr/>
        <a:lstStyle/>
        <a:p>
          <a:endParaRPr lang="en-US"/>
        </a:p>
      </dgm:t>
    </dgm:pt>
    <dgm:pt modelId="{14685EE3-C744-47B4-A2A9-EB347DF9482A}" type="sibTrans" cxnId="{80330CB2-8C4F-424B-912C-B09CBB7E4FBE}">
      <dgm:prSet/>
      <dgm:spPr/>
      <dgm:t>
        <a:bodyPr/>
        <a:lstStyle/>
        <a:p>
          <a:endParaRPr lang="en-US"/>
        </a:p>
      </dgm:t>
    </dgm:pt>
    <dgm:pt modelId="{FC31C36A-8577-456A-B908-6A0A200D9B00}" type="pres">
      <dgm:prSet presAssocID="{11959C00-68F1-414A-9613-2AABFB3B126E}" presName="Name0" presStyleCnt="0">
        <dgm:presLayoutVars>
          <dgm:dir/>
          <dgm:resizeHandles val="exact"/>
        </dgm:presLayoutVars>
      </dgm:prSet>
      <dgm:spPr/>
    </dgm:pt>
    <dgm:pt modelId="{E30FC790-3735-4636-B672-C7291676E11D}" type="pres">
      <dgm:prSet presAssocID="{DB6E1E59-A516-49E0-9ED9-6AE3BF013A47}" presName="node" presStyleLbl="node1" presStyleIdx="0" presStyleCnt="1" custLinFactNeighborX="587" custLinFactNeighborY="40707">
        <dgm:presLayoutVars>
          <dgm:bulletEnabled val="1"/>
        </dgm:presLayoutVars>
      </dgm:prSet>
      <dgm:spPr/>
    </dgm:pt>
  </dgm:ptLst>
  <dgm:cxnLst>
    <dgm:cxn modelId="{3D8EC422-B0A0-4011-9F13-635AEBF2F233}" type="presOf" srcId="{DB6E1E59-A516-49E0-9ED9-6AE3BF013A47}" destId="{E30FC790-3735-4636-B672-C7291676E11D}" srcOrd="0" destOrd="0" presId="urn:microsoft.com/office/officeart/2005/8/layout/process1"/>
    <dgm:cxn modelId="{5698E791-75E9-4946-98B6-21A5CDBD7B26}" type="presOf" srcId="{11959C00-68F1-414A-9613-2AABFB3B126E}" destId="{FC31C36A-8577-456A-B908-6A0A200D9B00}" srcOrd="0" destOrd="0" presId="urn:microsoft.com/office/officeart/2005/8/layout/process1"/>
    <dgm:cxn modelId="{80330CB2-8C4F-424B-912C-B09CBB7E4FBE}" srcId="{11959C00-68F1-414A-9613-2AABFB3B126E}" destId="{DB6E1E59-A516-49E0-9ED9-6AE3BF013A47}" srcOrd="0" destOrd="0" parTransId="{FCBD6484-B89D-46D7-8C1A-2D13BF7F0E0B}" sibTransId="{14685EE3-C744-47B4-A2A9-EB347DF9482A}"/>
    <dgm:cxn modelId="{135B5C57-FE47-450F-B1E9-69F70D9305CD}" type="presParOf" srcId="{FC31C36A-8577-456A-B908-6A0A200D9B00}" destId="{E30FC790-3735-4636-B672-C7291676E11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AEFC93-673B-40AC-B2B7-EB77F46ABB6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C804D56-B39C-4786-A8F5-25185F80759C}">
      <dgm:prSet phldrT="[Text]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During Pregnancy</a:t>
          </a:r>
        </a:p>
      </dgm:t>
    </dgm:pt>
    <dgm:pt modelId="{FAD31713-133D-4CAB-B1DD-937CFA77B5FC}" type="parTrans" cxnId="{CBC29717-96F8-4A9A-BCC3-253785F99881}">
      <dgm:prSet/>
      <dgm:spPr/>
      <dgm:t>
        <a:bodyPr/>
        <a:lstStyle/>
        <a:p>
          <a:endParaRPr lang="en-US"/>
        </a:p>
      </dgm:t>
    </dgm:pt>
    <dgm:pt modelId="{9A9A603A-D6AD-4588-84C2-B2AA92EE356D}" type="sibTrans" cxnId="{CBC29717-96F8-4A9A-BCC3-253785F99881}">
      <dgm:prSet/>
      <dgm:spPr/>
      <dgm:t>
        <a:bodyPr/>
        <a:lstStyle/>
        <a:p>
          <a:endParaRPr lang="en-US"/>
        </a:p>
      </dgm:t>
    </dgm:pt>
    <dgm:pt modelId="{F445E16C-E223-4A2C-AF3D-A3D1377919B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Day of Delivery</a:t>
          </a:r>
        </a:p>
      </dgm:t>
    </dgm:pt>
    <dgm:pt modelId="{39120C45-C983-4707-B954-3715C2FAA1E3}" type="parTrans" cxnId="{8D097A5D-D9F1-4A6B-BCA4-B86181A45133}">
      <dgm:prSet/>
      <dgm:spPr/>
      <dgm:t>
        <a:bodyPr/>
        <a:lstStyle/>
        <a:p>
          <a:endParaRPr lang="en-US"/>
        </a:p>
      </dgm:t>
    </dgm:pt>
    <dgm:pt modelId="{4E5381F5-C91C-4006-9560-892D61C89CD5}" type="sibTrans" cxnId="{8D097A5D-D9F1-4A6B-BCA4-B86181A45133}">
      <dgm:prSet/>
      <dgm:spPr/>
      <dgm:t>
        <a:bodyPr/>
        <a:lstStyle/>
        <a:p>
          <a:endParaRPr lang="en-US"/>
        </a:p>
      </dgm:t>
    </dgm:pt>
    <dgm:pt modelId="{374DA0E2-4915-4133-9EB2-5C649E2D83B7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1-6 days Postpartum</a:t>
          </a:r>
        </a:p>
      </dgm:t>
    </dgm:pt>
    <dgm:pt modelId="{A84C514A-A13F-46BB-8713-AB92CD6A26EE}" type="parTrans" cxnId="{DC239393-3F1D-4A93-97D8-3C0790A9A1A0}">
      <dgm:prSet/>
      <dgm:spPr/>
      <dgm:t>
        <a:bodyPr/>
        <a:lstStyle/>
        <a:p>
          <a:endParaRPr lang="en-US"/>
        </a:p>
      </dgm:t>
    </dgm:pt>
    <dgm:pt modelId="{5E5D2B1F-52D4-4299-AC3C-973E94AD1F59}" type="sibTrans" cxnId="{DC239393-3F1D-4A93-97D8-3C0790A9A1A0}">
      <dgm:prSet/>
      <dgm:spPr/>
      <dgm:t>
        <a:bodyPr/>
        <a:lstStyle/>
        <a:p>
          <a:endParaRPr lang="en-US"/>
        </a:p>
      </dgm:t>
    </dgm:pt>
    <dgm:pt modelId="{FB96BA40-641A-4A3F-8378-639035CD3F8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7-42 days Postpartum</a:t>
          </a:r>
        </a:p>
      </dgm:t>
    </dgm:pt>
    <dgm:pt modelId="{C42CC4DF-F27A-4EDA-AE80-923B938D32BA}" type="parTrans" cxnId="{9B214E4A-5F79-4CA2-9452-B184D7EFCDE9}">
      <dgm:prSet/>
      <dgm:spPr/>
      <dgm:t>
        <a:bodyPr/>
        <a:lstStyle/>
        <a:p>
          <a:endParaRPr lang="en-US"/>
        </a:p>
      </dgm:t>
    </dgm:pt>
    <dgm:pt modelId="{31DF76CD-395A-4E98-A309-6BBBA2718937}" type="sibTrans" cxnId="{9B214E4A-5F79-4CA2-9452-B184D7EFCDE9}">
      <dgm:prSet/>
      <dgm:spPr/>
      <dgm:t>
        <a:bodyPr/>
        <a:lstStyle/>
        <a:p>
          <a:endParaRPr lang="en-US"/>
        </a:p>
      </dgm:t>
    </dgm:pt>
    <dgm:pt modelId="{C7DAFF0E-922F-48A0-9309-6F224466E88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43-365 days Postpartum</a:t>
          </a:r>
        </a:p>
      </dgm:t>
    </dgm:pt>
    <dgm:pt modelId="{4D5B03DB-B76B-414C-8420-5231E75D12C9}" type="parTrans" cxnId="{51476E7A-CA8A-4730-8E72-1015DF27C71C}">
      <dgm:prSet/>
      <dgm:spPr/>
      <dgm:t>
        <a:bodyPr/>
        <a:lstStyle/>
        <a:p>
          <a:endParaRPr lang="en-US"/>
        </a:p>
      </dgm:t>
    </dgm:pt>
    <dgm:pt modelId="{BB518F60-A94B-4C39-BE03-2F95306B1943}" type="sibTrans" cxnId="{51476E7A-CA8A-4730-8E72-1015DF27C71C}">
      <dgm:prSet/>
      <dgm:spPr/>
      <dgm:t>
        <a:bodyPr/>
        <a:lstStyle/>
        <a:p>
          <a:endParaRPr lang="en-US"/>
        </a:p>
      </dgm:t>
    </dgm:pt>
    <dgm:pt modelId="{F69DD5CD-89ED-477D-9C0D-480FED04E317}" type="pres">
      <dgm:prSet presAssocID="{01AEFC93-673B-40AC-B2B7-EB77F46ABB67}" presName="Name0" presStyleCnt="0">
        <dgm:presLayoutVars>
          <dgm:dir/>
          <dgm:resizeHandles val="exact"/>
        </dgm:presLayoutVars>
      </dgm:prSet>
      <dgm:spPr/>
    </dgm:pt>
    <dgm:pt modelId="{A286183B-4894-425E-8FCE-AEBCAFD776F9}" type="pres">
      <dgm:prSet presAssocID="{7C804D56-B39C-4786-A8F5-25185F80759C}" presName="parTxOnly" presStyleLbl="node1" presStyleIdx="0" presStyleCnt="5">
        <dgm:presLayoutVars>
          <dgm:bulletEnabled val="1"/>
        </dgm:presLayoutVars>
      </dgm:prSet>
      <dgm:spPr/>
    </dgm:pt>
    <dgm:pt modelId="{D55BC78D-F702-44DE-A710-F7C37FBB8984}" type="pres">
      <dgm:prSet presAssocID="{9A9A603A-D6AD-4588-84C2-B2AA92EE356D}" presName="parSpace" presStyleCnt="0"/>
      <dgm:spPr/>
    </dgm:pt>
    <dgm:pt modelId="{85651EFC-F4EE-4475-BC17-855D0250D32B}" type="pres">
      <dgm:prSet presAssocID="{F445E16C-E223-4A2C-AF3D-A3D1377919B1}" presName="parTxOnly" presStyleLbl="node1" presStyleIdx="1" presStyleCnt="5">
        <dgm:presLayoutVars>
          <dgm:bulletEnabled val="1"/>
        </dgm:presLayoutVars>
      </dgm:prSet>
      <dgm:spPr/>
    </dgm:pt>
    <dgm:pt modelId="{784E7274-1AA3-40EA-99C9-F880BF6E4CB1}" type="pres">
      <dgm:prSet presAssocID="{4E5381F5-C91C-4006-9560-892D61C89CD5}" presName="parSpace" presStyleCnt="0"/>
      <dgm:spPr/>
    </dgm:pt>
    <dgm:pt modelId="{60A00F74-A5F9-4495-B9AF-9DC697F2464A}" type="pres">
      <dgm:prSet presAssocID="{374DA0E2-4915-4133-9EB2-5C649E2D83B7}" presName="parTxOnly" presStyleLbl="node1" presStyleIdx="2" presStyleCnt="5">
        <dgm:presLayoutVars>
          <dgm:bulletEnabled val="1"/>
        </dgm:presLayoutVars>
      </dgm:prSet>
      <dgm:spPr/>
    </dgm:pt>
    <dgm:pt modelId="{BA9C089F-CDE1-4451-AEA2-2CC6340009FA}" type="pres">
      <dgm:prSet presAssocID="{5E5D2B1F-52D4-4299-AC3C-973E94AD1F59}" presName="parSpace" presStyleCnt="0"/>
      <dgm:spPr/>
    </dgm:pt>
    <dgm:pt modelId="{91EF141F-B231-48C3-814B-42F13604F176}" type="pres">
      <dgm:prSet presAssocID="{FB96BA40-641A-4A3F-8378-639035CD3F8F}" presName="parTxOnly" presStyleLbl="node1" presStyleIdx="3" presStyleCnt="5">
        <dgm:presLayoutVars>
          <dgm:bulletEnabled val="1"/>
        </dgm:presLayoutVars>
      </dgm:prSet>
      <dgm:spPr/>
    </dgm:pt>
    <dgm:pt modelId="{4E8B8937-1BBB-4C20-AE4E-6C67DCB27A47}" type="pres">
      <dgm:prSet presAssocID="{31DF76CD-395A-4E98-A309-6BBBA2718937}" presName="parSpace" presStyleCnt="0"/>
      <dgm:spPr/>
    </dgm:pt>
    <dgm:pt modelId="{565D48B2-4013-46A9-9599-8C17C2559B62}" type="pres">
      <dgm:prSet presAssocID="{C7DAFF0E-922F-48A0-9309-6F224466E881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CBC29717-96F8-4A9A-BCC3-253785F99881}" srcId="{01AEFC93-673B-40AC-B2B7-EB77F46ABB67}" destId="{7C804D56-B39C-4786-A8F5-25185F80759C}" srcOrd="0" destOrd="0" parTransId="{FAD31713-133D-4CAB-B1DD-937CFA77B5FC}" sibTransId="{9A9A603A-D6AD-4588-84C2-B2AA92EE356D}"/>
    <dgm:cxn modelId="{2CBF3E33-128F-418C-9585-CD0C2E1DD599}" type="presOf" srcId="{F445E16C-E223-4A2C-AF3D-A3D1377919B1}" destId="{85651EFC-F4EE-4475-BC17-855D0250D32B}" srcOrd="0" destOrd="0" presId="urn:microsoft.com/office/officeart/2005/8/layout/hChevron3"/>
    <dgm:cxn modelId="{8D097A5D-D9F1-4A6B-BCA4-B86181A45133}" srcId="{01AEFC93-673B-40AC-B2B7-EB77F46ABB67}" destId="{F445E16C-E223-4A2C-AF3D-A3D1377919B1}" srcOrd="1" destOrd="0" parTransId="{39120C45-C983-4707-B954-3715C2FAA1E3}" sibTransId="{4E5381F5-C91C-4006-9560-892D61C89CD5}"/>
    <dgm:cxn modelId="{BF82E648-9CEA-4E4F-8B99-3D60B2EB2FF0}" type="presOf" srcId="{FB96BA40-641A-4A3F-8378-639035CD3F8F}" destId="{91EF141F-B231-48C3-814B-42F13604F176}" srcOrd="0" destOrd="0" presId="urn:microsoft.com/office/officeart/2005/8/layout/hChevron3"/>
    <dgm:cxn modelId="{9B214E4A-5F79-4CA2-9452-B184D7EFCDE9}" srcId="{01AEFC93-673B-40AC-B2B7-EB77F46ABB67}" destId="{FB96BA40-641A-4A3F-8378-639035CD3F8F}" srcOrd="3" destOrd="0" parTransId="{C42CC4DF-F27A-4EDA-AE80-923B938D32BA}" sibTransId="{31DF76CD-395A-4E98-A309-6BBBA2718937}"/>
    <dgm:cxn modelId="{51476E7A-CA8A-4730-8E72-1015DF27C71C}" srcId="{01AEFC93-673B-40AC-B2B7-EB77F46ABB67}" destId="{C7DAFF0E-922F-48A0-9309-6F224466E881}" srcOrd="4" destOrd="0" parTransId="{4D5B03DB-B76B-414C-8420-5231E75D12C9}" sibTransId="{BB518F60-A94B-4C39-BE03-2F95306B1943}"/>
    <dgm:cxn modelId="{6A456588-5CA0-4D95-9514-3D66897F55D0}" type="presOf" srcId="{C7DAFF0E-922F-48A0-9309-6F224466E881}" destId="{565D48B2-4013-46A9-9599-8C17C2559B62}" srcOrd="0" destOrd="0" presId="urn:microsoft.com/office/officeart/2005/8/layout/hChevron3"/>
    <dgm:cxn modelId="{DC239393-3F1D-4A93-97D8-3C0790A9A1A0}" srcId="{01AEFC93-673B-40AC-B2B7-EB77F46ABB67}" destId="{374DA0E2-4915-4133-9EB2-5C649E2D83B7}" srcOrd="2" destOrd="0" parTransId="{A84C514A-A13F-46BB-8713-AB92CD6A26EE}" sibTransId="{5E5D2B1F-52D4-4299-AC3C-973E94AD1F59}"/>
    <dgm:cxn modelId="{B9305D9A-DB04-4831-840F-601C59E03EFD}" type="presOf" srcId="{374DA0E2-4915-4133-9EB2-5C649E2D83B7}" destId="{60A00F74-A5F9-4495-B9AF-9DC697F2464A}" srcOrd="0" destOrd="0" presId="urn:microsoft.com/office/officeart/2005/8/layout/hChevron3"/>
    <dgm:cxn modelId="{FD115FA1-DD1F-47D0-9B46-07020A4CD9EE}" type="presOf" srcId="{7C804D56-B39C-4786-A8F5-25185F80759C}" destId="{A286183B-4894-425E-8FCE-AEBCAFD776F9}" srcOrd="0" destOrd="0" presId="urn:microsoft.com/office/officeart/2005/8/layout/hChevron3"/>
    <dgm:cxn modelId="{70FA4EEA-7E94-41EF-87A4-04F2CB5379CC}" type="presOf" srcId="{01AEFC93-673B-40AC-B2B7-EB77F46ABB67}" destId="{F69DD5CD-89ED-477D-9C0D-480FED04E317}" srcOrd="0" destOrd="0" presId="urn:microsoft.com/office/officeart/2005/8/layout/hChevron3"/>
    <dgm:cxn modelId="{12BF536A-46C0-40D5-8B5F-377A09CD30D8}" type="presParOf" srcId="{F69DD5CD-89ED-477D-9C0D-480FED04E317}" destId="{A286183B-4894-425E-8FCE-AEBCAFD776F9}" srcOrd="0" destOrd="0" presId="urn:microsoft.com/office/officeart/2005/8/layout/hChevron3"/>
    <dgm:cxn modelId="{A01B37F6-FD52-4BD4-A59E-85F3828CDEB3}" type="presParOf" srcId="{F69DD5CD-89ED-477D-9C0D-480FED04E317}" destId="{D55BC78D-F702-44DE-A710-F7C37FBB8984}" srcOrd="1" destOrd="0" presId="urn:microsoft.com/office/officeart/2005/8/layout/hChevron3"/>
    <dgm:cxn modelId="{1190E766-3B19-4CA3-A827-0A00D562B7C4}" type="presParOf" srcId="{F69DD5CD-89ED-477D-9C0D-480FED04E317}" destId="{85651EFC-F4EE-4475-BC17-855D0250D32B}" srcOrd="2" destOrd="0" presId="urn:microsoft.com/office/officeart/2005/8/layout/hChevron3"/>
    <dgm:cxn modelId="{B45BE512-D0F0-42CF-BC02-9B1D8DAA6908}" type="presParOf" srcId="{F69DD5CD-89ED-477D-9C0D-480FED04E317}" destId="{784E7274-1AA3-40EA-99C9-F880BF6E4CB1}" srcOrd="3" destOrd="0" presId="urn:microsoft.com/office/officeart/2005/8/layout/hChevron3"/>
    <dgm:cxn modelId="{22328016-3637-4921-A774-0804E5591F98}" type="presParOf" srcId="{F69DD5CD-89ED-477D-9C0D-480FED04E317}" destId="{60A00F74-A5F9-4495-B9AF-9DC697F2464A}" srcOrd="4" destOrd="0" presId="urn:microsoft.com/office/officeart/2005/8/layout/hChevron3"/>
    <dgm:cxn modelId="{A56E5477-9819-4D22-971D-F683564477FE}" type="presParOf" srcId="{F69DD5CD-89ED-477D-9C0D-480FED04E317}" destId="{BA9C089F-CDE1-4451-AEA2-2CC6340009FA}" srcOrd="5" destOrd="0" presId="urn:microsoft.com/office/officeart/2005/8/layout/hChevron3"/>
    <dgm:cxn modelId="{F8DF13BB-18E9-4ED2-AEE1-48126B5B0B2F}" type="presParOf" srcId="{F69DD5CD-89ED-477D-9C0D-480FED04E317}" destId="{91EF141F-B231-48C3-814B-42F13604F176}" srcOrd="6" destOrd="0" presId="urn:microsoft.com/office/officeart/2005/8/layout/hChevron3"/>
    <dgm:cxn modelId="{57EBC16A-0C45-4E9D-8355-D8C5A381F504}" type="presParOf" srcId="{F69DD5CD-89ED-477D-9C0D-480FED04E317}" destId="{4E8B8937-1BBB-4C20-AE4E-6C67DCB27A47}" srcOrd="7" destOrd="0" presId="urn:microsoft.com/office/officeart/2005/8/layout/hChevron3"/>
    <dgm:cxn modelId="{70A16BCF-A72C-4EDB-BCC1-32B9BD46FBE6}" type="presParOf" srcId="{F69DD5CD-89ED-477D-9C0D-480FED04E317}" destId="{565D48B2-4013-46A9-9599-8C17C2559B6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D97F17-10D1-4847-ACEB-33071E41DA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167676-563B-4D68-AEC0-861369AB7CA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dirty="0"/>
            <a:t>53% deaths occurred 7-365 days postpartum</a:t>
          </a:r>
        </a:p>
      </dgm:t>
    </dgm:pt>
    <dgm:pt modelId="{11095EC9-DEB6-42A6-B53C-6FEBD7D78B51}" type="parTrans" cxnId="{8CF47D61-D387-483E-8854-FD15DCB959B4}">
      <dgm:prSet/>
      <dgm:spPr/>
      <dgm:t>
        <a:bodyPr/>
        <a:lstStyle/>
        <a:p>
          <a:endParaRPr lang="en-US"/>
        </a:p>
      </dgm:t>
    </dgm:pt>
    <dgm:pt modelId="{96299A07-FF7A-471C-B988-B5E8F925D39F}" type="sibTrans" cxnId="{8CF47D61-D387-483E-8854-FD15DCB959B4}">
      <dgm:prSet/>
      <dgm:spPr/>
      <dgm:t>
        <a:bodyPr/>
        <a:lstStyle/>
        <a:p>
          <a:endParaRPr lang="en-US"/>
        </a:p>
      </dgm:t>
    </dgm:pt>
    <dgm:pt modelId="{6056B9ED-4443-486F-869A-E1502A3EF5BE}" type="pres">
      <dgm:prSet presAssocID="{2AD97F17-10D1-4847-ACEB-33071E41DA4C}" presName="diagram" presStyleCnt="0">
        <dgm:presLayoutVars>
          <dgm:dir/>
          <dgm:resizeHandles val="exact"/>
        </dgm:presLayoutVars>
      </dgm:prSet>
      <dgm:spPr/>
    </dgm:pt>
    <dgm:pt modelId="{157A3E19-8D44-45B8-AD19-FDA5501D7D08}" type="pres">
      <dgm:prSet presAssocID="{B0167676-563B-4D68-AEC0-861369AB7CA4}" presName="node" presStyleLbl="node1" presStyleIdx="0" presStyleCnt="1" custScaleX="197179" custLinFactNeighborX="42602" custLinFactNeighborY="11">
        <dgm:presLayoutVars>
          <dgm:bulletEnabled val="1"/>
        </dgm:presLayoutVars>
      </dgm:prSet>
      <dgm:spPr/>
    </dgm:pt>
  </dgm:ptLst>
  <dgm:cxnLst>
    <dgm:cxn modelId="{5EA6112A-B3E9-4D2E-B2E0-5B8689BCD1B6}" type="presOf" srcId="{B0167676-563B-4D68-AEC0-861369AB7CA4}" destId="{157A3E19-8D44-45B8-AD19-FDA5501D7D08}" srcOrd="0" destOrd="0" presId="urn:microsoft.com/office/officeart/2005/8/layout/default"/>
    <dgm:cxn modelId="{8CF47D61-D387-483E-8854-FD15DCB959B4}" srcId="{2AD97F17-10D1-4847-ACEB-33071E41DA4C}" destId="{B0167676-563B-4D68-AEC0-861369AB7CA4}" srcOrd="0" destOrd="0" parTransId="{11095EC9-DEB6-42A6-B53C-6FEBD7D78B51}" sibTransId="{96299A07-FF7A-471C-B988-B5E8F925D39F}"/>
    <dgm:cxn modelId="{261C8AF3-10B4-4FDB-8EB1-80638851FEB6}" type="presOf" srcId="{2AD97F17-10D1-4847-ACEB-33071E41DA4C}" destId="{6056B9ED-4443-486F-869A-E1502A3EF5BE}" srcOrd="0" destOrd="0" presId="urn:microsoft.com/office/officeart/2005/8/layout/default"/>
    <dgm:cxn modelId="{AFBEC329-0812-4C0A-B40F-C7F665964938}" type="presParOf" srcId="{6056B9ED-4443-486F-869A-E1502A3EF5BE}" destId="{157A3E19-8D44-45B8-AD19-FDA5501D7D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30636E-8B20-4E63-9751-AFDC1B8685DC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68C58-0A00-4DB8-A9B8-A294D0CAAE60}" type="pres">
      <dgm:prSet presAssocID="{D130636E-8B20-4E63-9751-AFDC1B8685D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</dgm:ptLst>
  <dgm:cxnLst>
    <dgm:cxn modelId="{419D9942-6360-49AE-98A8-44481B39F726}" type="presOf" srcId="{D130636E-8B20-4E63-9751-AFDC1B8685DC}" destId="{C5168C58-0A00-4DB8-A9B8-A294D0CAAE60}" srcOrd="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E6C9D1C-3661-40D2-B62F-12D55B9EB03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DE7D0-46E3-400F-89CB-554C7C20C47D}">
      <dgm:prSet phldrT="[Text]" custT="1"/>
      <dgm:spPr/>
      <dgm:t>
        <a:bodyPr/>
        <a:lstStyle/>
        <a:p>
          <a:r>
            <a:rPr lang="en-US" sz="2400" dirty="0">
              <a:latin typeface="+mj-lt"/>
            </a:rPr>
            <a:t>CDC, 2022</a:t>
          </a:r>
        </a:p>
      </dgm:t>
    </dgm:pt>
    <dgm:pt modelId="{3734DC30-A060-4EB7-B7BF-25E2CCDC6075}" type="parTrans" cxnId="{6CF60AE0-0291-4C7B-8493-AF123056A0FE}">
      <dgm:prSet/>
      <dgm:spPr/>
      <dgm:t>
        <a:bodyPr/>
        <a:lstStyle/>
        <a:p>
          <a:endParaRPr lang="en-US"/>
        </a:p>
      </dgm:t>
    </dgm:pt>
    <dgm:pt modelId="{BFF27752-A71D-4842-8E44-B92AB6723344}" type="sibTrans" cxnId="{6CF60AE0-0291-4C7B-8493-AF123056A0FE}">
      <dgm:prSet/>
      <dgm:spPr/>
      <dgm:t>
        <a:bodyPr/>
        <a:lstStyle/>
        <a:p>
          <a:endParaRPr lang="en-US"/>
        </a:p>
      </dgm:t>
    </dgm:pt>
    <dgm:pt modelId="{52CDF6B9-86A5-4784-9E09-93D5AE56EF28}">
      <dgm:prSet phldrT="[Text]"/>
      <dgm:spPr/>
      <dgm:t>
        <a:bodyPr/>
        <a:lstStyle/>
        <a:p>
          <a:pPr algn="ctr"/>
          <a:r>
            <a:rPr lang="en-US" dirty="0">
              <a:latin typeface="+mj-lt"/>
            </a:rPr>
            <a:t>4 of 5 Pregnancy related deaths are </a:t>
          </a:r>
          <a:r>
            <a:rPr lang="en-US" u="none" dirty="0">
              <a:latin typeface="+mj-lt"/>
            </a:rPr>
            <a:t>preventable</a:t>
          </a:r>
        </a:p>
      </dgm:t>
    </dgm:pt>
    <dgm:pt modelId="{D8AE8A65-E497-4A79-836A-4548AE67A770}" type="parTrans" cxnId="{BAA980BC-CFB8-400F-9712-CC74E5012B1A}">
      <dgm:prSet/>
      <dgm:spPr/>
      <dgm:t>
        <a:bodyPr/>
        <a:lstStyle/>
        <a:p>
          <a:endParaRPr lang="en-US"/>
        </a:p>
      </dgm:t>
    </dgm:pt>
    <dgm:pt modelId="{129850E8-3E1B-4E75-9412-47FCD05CB9D8}" type="sibTrans" cxnId="{BAA980BC-CFB8-400F-9712-CC74E5012B1A}">
      <dgm:prSet/>
      <dgm:spPr/>
      <dgm:t>
        <a:bodyPr/>
        <a:lstStyle/>
        <a:p>
          <a:endParaRPr lang="en-US"/>
        </a:p>
      </dgm:t>
    </dgm:pt>
    <dgm:pt modelId="{7BE61C21-C858-4007-8522-675D7F12BDF5}" type="pres">
      <dgm:prSet presAssocID="{0E6C9D1C-3661-40D2-B62F-12D55B9EB03B}" presName="Name0" presStyleCnt="0">
        <dgm:presLayoutVars>
          <dgm:dir/>
          <dgm:animLvl val="lvl"/>
          <dgm:resizeHandles val="exact"/>
        </dgm:presLayoutVars>
      </dgm:prSet>
      <dgm:spPr/>
    </dgm:pt>
    <dgm:pt modelId="{6A8CE9AC-AB9D-49FD-B205-491A0C9310C9}" type="pres">
      <dgm:prSet presAssocID="{3D4DE7D0-46E3-400F-89CB-554C7C20C47D}" presName="compositeNode" presStyleCnt="0">
        <dgm:presLayoutVars>
          <dgm:bulletEnabled val="1"/>
        </dgm:presLayoutVars>
      </dgm:prSet>
      <dgm:spPr/>
    </dgm:pt>
    <dgm:pt modelId="{F9C3A272-8654-4683-8FAB-F64DCEED632E}" type="pres">
      <dgm:prSet presAssocID="{3D4DE7D0-46E3-400F-89CB-554C7C20C47D}" presName="bgRect" presStyleLbl="node1" presStyleIdx="0" presStyleCnt="1" custLinFactNeighborX="1535" custLinFactNeighborY="436"/>
      <dgm:spPr/>
    </dgm:pt>
    <dgm:pt modelId="{A1BB7F42-4B40-49F6-8C7A-3A9BD2AF1526}" type="pres">
      <dgm:prSet presAssocID="{3D4DE7D0-46E3-400F-89CB-554C7C20C47D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2679C908-CF82-4C48-845C-1E31A4940247}" type="pres">
      <dgm:prSet presAssocID="{3D4DE7D0-46E3-400F-89CB-554C7C20C47D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BD060309-8076-4701-8738-F7C6B3434318}" type="presOf" srcId="{3D4DE7D0-46E3-400F-89CB-554C7C20C47D}" destId="{A1BB7F42-4B40-49F6-8C7A-3A9BD2AF1526}" srcOrd="1" destOrd="0" presId="urn:microsoft.com/office/officeart/2005/8/layout/hProcess7"/>
    <dgm:cxn modelId="{0EF463A7-1443-412D-BD3C-CEA1A19AB466}" type="presOf" srcId="{0E6C9D1C-3661-40D2-B62F-12D55B9EB03B}" destId="{7BE61C21-C858-4007-8522-675D7F12BDF5}" srcOrd="0" destOrd="0" presId="urn:microsoft.com/office/officeart/2005/8/layout/hProcess7"/>
    <dgm:cxn modelId="{2C0B03BA-9CD4-4F9E-AA52-86BB0617AFB7}" type="presOf" srcId="{3D4DE7D0-46E3-400F-89CB-554C7C20C47D}" destId="{F9C3A272-8654-4683-8FAB-F64DCEED632E}" srcOrd="0" destOrd="0" presId="urn:microsoft.com/office/officeart/2005/8/layout/hProcess7"/>
    <dgm:cxn modelId="{BAA980BC-CFB8-400F-9712-CC74E5012B1A}" srcId="{3D4DE7D0-46E3-400F-89CB-554C7C20C47D}" destId="{52CDF6B9-86A5-4784-9E09-93D5AE56EF28}" srcOrd="0" destOrd="0" parTransId="{D8AE8A65-E497-4A79-836A-4548AE67A770}" sibTransId="{129850E8-3E1B-4E75-9412-47FCD05CB9D8}"/>
    <dgm:cxn modelId="{2917F6CF-BB0E-40C9-89D9-183182EB1629}" type="presOf" srcId="{52CDF6B9-86A5-4784-9E09-93D5AE56EF28}" destId="{2679C908-CF82-4C48-845C-1E31A4940247}" srcOrd="0" destOrd="0" presId="urn:microsoft.com/office/officeart/2005/8/layout/hProcess7"/>
    <dgm:cxn modelId="{6CF60AE0-0291-4C7B-8493-AF123056A0FE}" srcId="{0E6C9D1C-3661-40D2-B62F-12D55B9EB03B}" destId="{3D4DE7D0-46E3-400F-89CB-554C7C20C47D}" srcOrd="0" destOrd="0" parTransId="{3734DC30-A060-4EB7-B7BF-25E2CCDC6075}" sibTransId="{BFF27752-A71D-4842-8E44-B92AB6723344}"/>
    <dgm:cxn modelId="{A8E5D5B8-1551-4AEC-9901-4F2DC4CC25BC}" type="presParOf" srcId="{7BE61C21-C858-4007-8522-675D7F12BDF5}" destId="{6A8CE9AC-AB9D-49FD-B205-491A0C9310C9}" srcOrd="0" destOrd="0" presId="urn:microsoft.com/office/officeart/2005/8/layout/hProcess7"/>
    <dgm:cxn modelId="{3C263485-2A4E-459E-8C96-61CD525FEA98}" type="presParOf" srcId="{6A8CE9AC-AB9D-49FD-B205-491A0C9310C9}" destId="{F9C3A272-8654-4683-8FAB-F64DCEED632E}" srcOrd="0" destOrd="0" presId="urn:microsoft.com/office/officeart/2005/8/layout/hProcess7"/>
    <dgm:cxn modelId="{8F5E431C-DEFD-4F55-A83E-D15213C2C66D}" type="presParOf" srcId="{6A8CE9AC-AB9D-49FD-B205-491A0C9310C9}" destId="{A1BB7F42-4B40-49F6-8C7A-3A9BD2AF1526}" srcOrd="1" destOrd="0" presId="urn:microsoft.com/office/officeart/2005/8/layout/hProcess7"/>
    <dgm:cxn modelId="{E5C3CCB2-8A0A-43E7-B36C-8580642059F5}" type="presParOf" srcId="{6A8CE9AC-AB9D-49FD-B205-491A0C9310C9}" destId="{2679C908-CF82-4C48-845C-1E31A494024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B407C8F-F7F2-490C-B048-CF619E51BB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7FC88-F902-4701-959E-C3E7860E0AD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100" dirty="0">
              <a:solidFill>
                <a:schemeClr val="tx1"/>
              </a:solidFill>
            </a:rPr>
            <a:t>Maternity Care Deserts - 35% of counties in the US are “maternity care deserts” with neither a hospital maternity unit, nor any obstetrician-gynecologist or certified nurse midwife</a:t>
          </a:r>
        </a:p>
      </dgm:t>
    </dgm:pt>
    <dgm:pt modelId="{83BC90B4-5F1E-4488-9A8B-C11F4CC92FA4}" type="parTrans" cxnId="{33ACA0B6-B776-4641-BA8A-E2C0F4B4FEC5}">
      <dgm:prSet/>
      <dgm:spPr/>
      <dgm:t>
        <a:bodyPr/>
        <a:lstStyle/>
        <a:p>
          <a:endParaRPr lang="en-US"/>
        </a:p>
      </dgm:t>
    </dgm:pt>
    <dgm:pt modelId="{4A0FC6C5-BAD9-4A64-AA9B-ED79E667FD5C}" type="sibTrans" cxnId="{33ACA0B6-B776-4641-BA8A-E2C0F4B4FEC5}">
      <dgm:prSet/>
      <dgm:spPr/>
      <dgm:t>
        <a:bodyPr/>
        <a:lstStyle/>
        <a:p>
          <a:endParaRPr lang="en-US"/>
        </a:p>
      </dgm:t>
    </dgm:pt>
    <dgm:pt modelId="{37BE82A1-88A3-404E-B75B-75B9E02E26FD}" type="pres">
      <dgm:prSet presAssocID="{1B407C8F-F7F2-490C-B048-CF619E51BBE7}" presName="linear" presStyleCnt="0">
        <dgm:presLayoutVars>
          <dgm:animLvl val="lvl"/>
          <dgm:resizeHandles val="exact"/>
        </dgm:presLayoutVars>
      </dgm:prSet>
      <dgm:spPr/>
    </dgm:pt>
    <dgm:pt modelId="{E50BCED8-D14C-4244-B6ED-38EC8B1CE08B}" type="pres">
      <dgm:prSet presAssocID="{D137FC88-F902-4701-959E-C3E7860E0AD4}" presName="parentText" presStyleLbl="node1" presStyleIdx="0" presStyleCnt="1" custLinFactNeighborX="2802" custLinFactNeighborY="641">
        <dgm:presLayoutVars>
          <dgm:chMax val="0"/>
          <dgm:bulletEnabled val="1"/>
        </dgm:presLayoutVars>
      </dgm:prSet>
      <dgm:spPr/>
    </dgm:pt>
  </dgm:ptLst>
  <dgm:cxnLst>
    <dgm:cxn modelId="{2A741721-FD38-43DA-9023-4A6E2C811C24}" type="presOf" srcId="{D137FC88-F902-4701-959E-C3E7860E0AD4}" destId="{E50BCED8-D14C-4244-B6ED-38EC8B1CE08B}" srcOrd="0" destOrd="0" presId="urn:microsoft.com/office/officeart/2005/8/layout/vList2"/>
    <dgm:cxn modelId="{33ACA0B6-B776-4641-BA8A-E2C0F4B4FEC5}" srcId="{1B407C8F-F7F2-490C-B048-CF619E51BBE7}" destId="{D137FC88-F902-4701-959E-C3E7860E0AD4}" srcOrd="0" destOrd="0" parTransId="{83BC90B4-5F1E-4488-9A8B-C11F4CC92FA4}" sibTransId="{4A0FC6C5-BAD9-4A64-AA9B-ED79E667FD5C}"/>
    <dgm:cxn modelId="{F26C1DC4-0AB2-4F35-8AA6-60A6C71DA9FD}" type="presOf" srcId="{1B407C8F-F7F2-490C-B048-CF619E51BBE7}" destId="{37BE82A1-88A3-404E-B75B-75B9E02E26FD}" srcOrd="0" destOrd="0" presId="urn:microsoft.com/office/officeart/2005/8/layout/vList2"/>
    <dgm:cxn modelId="{2B90E639-2FFD-4552-B062-5324B6DA2E80}" type="presParOf" srcId="{37BE82A1-88A3-404E-B75B-75B9E02E26FD}" destId="{E50BCED8-D14C-4244-B6ED-38EC8B1CE08B}" srcOrd="0" destOrd="0" presId="urn:microsoft.com/office/officeart/2005/8/layout/vList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B407C8F-F7F2-490C-B048-CF619E51BB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7FC88-F902-4701-959E-C3E7860E0AD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</a:rPr>
            <a:t>Women are about 60% more likely to die from pregnancy related causes in US Maternity Care Deserts</a:t>
          </a:r>
        </a:p>
      </dgm:t>
    </dgm:pt>
    <dgm:pt modelId="{83BC90B4-5F1E-4488-9A8B-C11F4CC92FA4}" type="parTrans" cxnId="{33ACA0B6-B776-4641-BA8A-E2C0F4B4FEC5}">
      <dgm:prSet/>
      <dgm:spPr/>
      <dgm:t>
        <a:bodyPr/>
        <a:lstStyle/>
        <a:p>
          <a:endParaRPr lang="en-US"/>
        </a:p>
      </dgm:t>
    </dgm:pt>
    <dgm:pt modelId="{4A0FC6C5-BAD9-4A64-AA9B-ED79E667FD5C}" type="sibTrans" cxnId="{33ACA0B6-B776-4641-BA8A-E2C0F4B4FEC5}">
      <dgm:prSet/>
      <dgm:spPr/>
      <dgm:t>
        <a:bodyPr/>
        <a:lstStyle/>
        <a:p>
          <a:endParaRPr lang="en-US"/>
        </a:p>
      </dgm:t>
    </dgm:pt>
    <dgm:pt modelId="{37BE82A1-88A3-404E-B75B-75B9E02E26FD}" type="pres">
      <dgm:prSet presAssocID="{1B407C8F-F7F2-490C-B048-CF619E51BBE7}" presName="linear" presStyleCnt="0">
        <dgm:presLayoutVars>
          <dgm:animLvl val="lvl"/>
          <dgm:resizeHandles val="exact"/>
        </dgm:presLayoutVars>
      </dgm:prSet>
      <dgm:spPr/>
    </dgm:pt>
    <dgm:pt modelId="{E50BCED8-D14C-4244-B6ED-38EC8B1CE08B}" type="pres">
      <dgm:prSet presAssocID="{D137FC88-F902-4701-959E-C3E7860E0AD4}" presName="parentText" presStyleLbl="node1" presStyleIdx="0" presStyleCnt="1" custLinFactNeighborX="-1050" custLinFactNeighborY="-68697">
        <dgm:presLayoutVars>
          <dgm:chMax val="0"/>
          <dgm:bulletEnabled val="1"/>
        </dgm:presLayoutVars>
      </dgm:prSet>
      <dgm:spPr/>
    </dgm:pt>
  </dgm:ptLst>
  <dgm:cxnLst>
    <dgm:cxn modelId="{2A741721-FD38-43DA-9023-4A6E2C811C24}" type="presOf" srcId="{D137FC88-F902-4701-959E-C3E7860E0AD4}" destId="{E50BCED8-D14C-4244-B6ED-38EC8B1CE08B}" srcOrd="0" destOrd="0" presId="urn:microsoft.com/office/officeart/2005/8/layout/vList2"/>
    <dgm:cxn modelId="{33ACA0B6-B776-4641-BA8A-E2C0F4B4FEC5}" srcId="{1B407C8F-F7F2-490C-B048-CF619E51BBE7}" destId="{D137FC88-F902-4701-959E-C3E7860E0AD4}" srcOrd="0" destOrd="0" parTransId="{83BC90B4-5F1E-4488-9A8B-C11F4CC92FA4}" sibTransId="{4A0FC6C5-BAD9-4A64-AA9B-ED79E667FD5C}"/>
    <dgm:cxn modelId="{F26C1DC4-0AB2-4F35-8AA6-60A6C71DA9FD}" type="presOf" srcId="{1B407C8F-F7F2-490C-B048-CF619E51BBE7}" destId="{37BE82A1-88A3-404E-B75B-75B9E02E26FD}" srcOrd="0" destOrd="0" presId="urn:microsoft.com/office/officeart/2005/8/layout/vList2"/>
    <dgm:cxn modelId="{2B90E639-2FFD-4552-B062-5324B6DA2E80}" type="presParOf" srcId="{37BE82A1-88A3-404E-B75B-75B9E02E26FD}" destId="{E50BCED8-D14C-4244-B6ED-38EC8B1CE08B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D6F3337-FE8E-42B7-84BF-7342D25EA3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681DFA-839D-4B3F-AF8D-EFF8BFF8FDB8}">
      <dgm:prSet custT="1"/>
      <dgm:spPr/>
      <dgm:t>
        <a:bodyPr/>
        <a:lstStyle/>
        <a:p>
          <a:r>
            <a:rPr lang="en-US" sz="1900" dirty="0"/>
            <a:t>Maternity Care – global routine care for pregnant patients, which includes prenatal, birth, and postpartum care (through 42 days postpartum)</a:t>
          </a:r>
        </a:p>
      </dgm:t>
    </dgm:pt>
    <dgm:pt modelId="{B9113871-7A95-4531-AC8A-CBDC5CF3BE9B}" type="parTrans" cxnId="{E395BE25-76F9-46AC-B60F-AE72DA246300}">
      <dgm:prSet/>
      <dgm:spPr/>
      <dgm:t>
        <a:bodyPr/>
        <a:lstStyle/>
        <a:p>
          <a:endParaRPr lang="en-US" sz="1900"/>
        </a:p>
      </dgm:t>
    </dgm:pt>
    <dgm:pt modelId="{9B8DACF3-BAA2-46B6-9CF0-39AC85CEB929}" type="sibTrans" cxnId="{E395BE25-76F9-46AC-B60F-AE72DA246300}">
      <dgm:prSet/>
      <dgm:spPr/>
      <dgm:t>
        <a:bodyPr/>
        <a:lstStyle/>
        <a:p>
          <a:endParaRPr lang="en-US" sz="1900"/>
        </a:p>
      </dgm:t>
    </dgm:pt>
    <dgm:pt modelId="{3D811CA9-F059-4785-B8D2-A32A5A8CACB5}">
      <dgm:prSet custT="1"/>
      <dgm:spPr/>
      <dgm:t>
        <a:bodyPr/>
        <a:lstStyle/>
        <a:p>
          <a:r>
            <a:rPr lang="en-US" sz="1900" dirty="0"/>
            <a:t>Providers are typically reimbursed a bundled payment for the total provider services from the initial diagnosis of the pregnancy until the end of the postpartum period</a:t>
          </a:r>
        </a:p>
      </dgm:t>
    </dgm:pt>
    <dgm:pt modelId="{C067406E-B71E-4A75-A71E-0671FDED048F}" type="parTrans" cxnId="{4A0B82E5-2126-4CD0-A6FD-C050B68BEA8B}">
      <dgm:prSet/>
      <dgm:spPr/>
      <dgm:t>
        <a:bodyPr/>
        <a:lstStyle/>
        <a:p>
          <a:endParaRPr lang="en-US" sz="1900"/>
        </a:p>
      </dgm:t>
    </dgm:pt>
    <dgm:pt modelId="{240CB8C4-90AF-49FB-93C0-BE77AC585050}" type="sibTrans" cxnId="{4A0B82E5-2126-4CD0-A6FD-C050B68BEA8B}">
      <dgm:prSet/>
      <dgm:spPr/>
      <dgm:t>
        <a:bodyPr/>
        <a:lstStyle/>
        <a:p>
          <a:endParaRPr lang="en-US" sz="1900"/>
        </a:p>
      </dgm:t>
    </dgm:pt>
    <dgm:pt modelId="{1A8B12A4-99FA-4831-908A-BB6BDC4AB762}">
      <dgm:prSet custT="1"/>
      <dgm:spPr/>
      <dgm:t>
        <a:bodyPr/>
        <a:lstStyle/>
        <a:p>
          <a:r>
            <a:rPr lang="en-US" sz="1900" dirty="0"/>
            <a:t>Medicaid covers 41% of births in US</a:t>
          </a:r>
        </a:p>
      </dgm:t>
    </dgm:pt>
    <dgm:pt modelId="{64862DC3-7987-427C-B51F-230632F0D47D}" type="parTrans" cxnId="{E750A3AF-AE45-46B8-A91A-4D08051DA07C}">
      <dgm:prSet/>
      <dgm:spPr/>
      <dgm:t>
        <a:bodyPr/>
        <a:lstStyle/>
        <a:p>
          <a:endParaRPr lang="en-US" sz="1900"/>
        </a:p>
      </dgm:t>
    </dgm:pt>
    <dgm:pt modelId="{94764F40-D47B-42BB-8025-907246F811B1}" type="sibTrans" cxnId="{E750A3AF-AE45-46B8-A91A-4D08051DA07C}">
      <dgm:prSet/>
      <dgm:spPr/>
      <dgm:t>
        <a:bodyPr/>
        <a:lstStyle/>
        <a:p>
          <a:endParaRPr lang="en-US" sz="1900"/>
        </a:p>
      </dgm:t>
    </dgm:pt>
    <dgm:pt modelId="{59BC5A7E-7B73-49D0-81F2-EBEFD984C72C}">
      <dgm:prSet custT="1"/>
      <dgm:spPr/>
      <dgm:t>
        <a:bodyPr/>
        <a:lstStyle/>
        <a:p>
          <a:r>
            <a:rPr lang="en-US" sz="1900" dirty="0"/>
            <a:t>Private insurance covers 51.7% of births in US</a:t>
          </a:r>
        </a:p>
      </dgm:t>
    </dgm:pt>
    <dgm:pt modelId="{AC975A0F-8A63-42C1-8B6D-729D07A4C819}" type="parTrans" cxnId="{DF0B19E8-D625-4E60-9FC8-C0599E97A1C3}">
      <dgm:prSet/>
      <dgm:spPr/>
      <dgm:t>
        <a:bodyPr/>
        <a:lstStyle/>
        <a:p>
          <a:endParaRPr lang="en-US" sz="1900"/>
        </a:p>
      </dgm:t>
    </dgm:pt>
    <dgm:pt modelId="{0A18AD10-348A-4669-8C56-15292CB711FF}" type="sibTrans" cxnId="{DF0B19E8-D625-4E60-9FC8-C0599E97A1C3}">
      <dgm:prSet/>
      <dgm:spPr/>
      <dgm:t>
        <a:bodyPr/>
        <a:lstStyle/>
        <a:p>
          <a:endParaRPr lang="en-US" sz="1900"/>
        </a:p>
      </dgm:t>
    </dgm:pt>
    <dgm:pt modelId="{7A7DDFED-2D4B-45C8-9591-DC722B0DA238}">
      <dgm:prSet custT="1"/>
      <dgm:spPr/>
      <dgm:t>
        <a:bodyPr/>
        <a:lstStyle/>
        <a:p>
          <a:r>
            <a:rPr lang="en-US" sz="1900" dirty="0"/>
            <a:t>Remaining 7-8% of US births covered by TRICARE, Indian Health Services, charity, self-pay, or uninsured</a:t>
          </a:r>
        </a:p>
      </dgm:t>
    </dgm:pt>
    <dgm:pt modelId="{15741261-A62C-4B0A-ABA0-CA3118FA80B3}" type="parTrans" cxnId="{9B68A72F-68B6-45E1-922B-34749D34E2D9}">
      <dgm:prSet/>
      <dgm:spPr/>
      <dgm:t>
        <a:bodyPr/>
        <a:lstStyle/>
        <a:p>
          <a:endParaRPr lang="en-US" sz="1900"/>
        </a:p>
      </dgm:t>
    </dgm:pt>
    <dgm:pt modelId="{C7CBB641-B981-4A32-B579-ABF7C1575069}" type="sibTrans" cxnId="{9B68A72F-68B6-45E1-922B-34749D34E2D9}">
      <dgm:prSet/>
      <dgm:spPr/>
      <dgm:t>
        <a:bodyPr/>
        <a:lstStyle/>
        <a:p>
          <a:endParaRPr lang="en-US" sz="1900"/>
        </a:p>
      </dgm:t>
    </dgm:pt>
    <dgm:pt modelId="{EF56719B-EFA7-4D82-8F0E-8AE408438954}">
      <dgm:prSet custT="1"/>
      <dgm:spPr/>
      <dgm:t>
        <a:bodyPr/>
        <a:lstStyle/>
        <a:p>
          <a:r>
            <a:rPr lang="en-US" sz="1900" dirty="0"/>
            <a:t>Medicaid bundled reimbursement amounts are less than private insurance bundle reimbursement amounts, for both vaginal births and c sections</a:t>
          </a:r>
        </a:p>
      </dgm:t>
    </dgm:pt>
    <dgm:pt modelId="{7B1F001E-E699-4B71-861A-04D55FD64D0B}" type="parTrans" cxnId="{BFFDB16E-D701-4BD0-A6C6-2321D95CAF04}">
      <dgm:prSet/>
      <dgm:spPr/>
      <dgm:t>
        <a:bodyPr/>
        <a:lstStyle/>
        <a:p>
          <a:endParaRPr lang="en-US" sz="1900"/>
        </a:p>
      </dgm:t>
    </dgm:pt>
    <dgm:pt modelId="{7A4363A9-8AFA-4828-AFD3-A3522654084C}" type="sibTrans" cxnId="{BFFDB16E-D701-4BD0-A6C6-2321D95CAF04}">
      <dgm:prSet/>
      <dgm:spPr/>
      <dgm:t>
        <a:bodyPr/>
        <a:lstStyle/>
        <a:p>
          <a:endParaRPr lang="en-US" sz="1900"/>
        </a:p>
      </dgm:t>
    </dgm:pt>
    <dgm:pt modelId="{99EB2EBD-0320-4606-B6F1-2A530C66CF85}">
      <dgm:prSet custT="1"/>
      <dgm:spPr/>
      <dgm:t>
        <a:bodyPr/>
        <a:lstStyle/>
        <a:p>
          <a:r>
            <a:rPr lang="en-US" sz="1900" dirty="0"/>
            <a:t>In many states, bundled reimbursement payments are less than prenatal care costs alone</a:t>
          </a:r>
        </a:p>
      </dgm:t>
    </dgm:pt>
    <dgm:pt modelId="{F9457F38-8DC9-4018-BDA0-66DBBD7A7694}" type="parTrans" cxnId="{7FC105E9-819C-42F6-8625-F59C5670682B}">
      <dgm:prSet/>
      <dgm:spPr/>
      <dgm:t>
        <a:bodyPr/>
        <a:lstStyle/>
        <a:p>
          <a:endParaRPr lang="en-US" sz="1900"/>
        </a:p>
      </dgm:t>
    </dgm:pt>
    <dgm:pt modelId="{07CD0155-8CAD-44A3-BCD7-6F1B4F50A233}" type="sibTrans" cxnId="{7FC105E9-819C-42F6-8625-F59C5670682B}">
      <dgm:prSet/>
      <dgm:spPr/>
      <dgm:t>
        <a:bodyPr/>
        <a:lstStyle/>
        <a:p>
          <a:endParaRPr lang="en-US" sz="1900"/>
        </a:p>
      </dgm:t>
    </dgm:pt>
    <dgm:pt modelId="{8F38F6E3-6B7A-4A4D-BFC9-1463DA507F1E}">
      <dgm:prSet custT="1"/>
      <dgm:spPr/>
      <dgm:t>
        <a:bodyPr/>
        <a:lstStyle/>
        <a:p>
          <a:r>
            <a:rPr lang="en-US" sz="1900" dirty="0"/>
            <a:t>Bottom line = hospitals frequently lose $ on maternity care, especially from Medicaid-insured patients</a:t>
          </a:r>
        </a:p>
      </dgm:t>
    </dgm:pt>
    <dgm:pt modelId="{BFCB057C-FC94-4CC0-98A3-5BC008605E9D}" type="parTrans" cxnId="{65D12A8F-2911-4CB7-8C55-D3B6CFF83C9B}">
      <dgm:prSet/>
      <dgm:spPr/>
      <dgm:t>
        <a:bodyPr/>
        <a:lstStyle/>
        <a:p>
          <a:endParaRPr lang="en-US" sz="1900"/>
        </a:p>
      </dgm:t>
    </dgm:pt>
    <dgm:pt modelId="{45FD7B2B-EC9D-4EF7-AEEA-8FB32FFC2E3C}" type="sibTrans" cxnId="{65D12A8F-2911-4CB7-8C55-D3B6CFF83C9B}">
      <dgm:prSet/>
      <dgm:spPr/>
      <dgm:t>
        <a:bodyPr/>
        <a:lstStyle/>
        <a:p>
          <a:endParaRPr lang="en-US" sz="1900"/>
        </a:p>
      </dgm:t>
    </dgm:pt>
    <dgm:pt modelId="{FC9E2177-2C86-4453-BD41-560C01D0050F}" type="pres">
      <dgm:prSet presAssocID="{FD6F3337-FE8E-42B7-84BF-7342D25EA372}" presName="vert0" presStyleCnt="0">
        <dgm:presLayoutVars>
          <dgm:dir/>
          <dgm:animOne val="branch"/>
          <dgm:animLvl val="lvl"/>
        </dgm:presLayoutVars>
      </dgm:prSet>
      <dgm:spPr/>
    </dgm:pt>
    <dgm:pt modelId="{331B12FF-D01A-48B9-ACD6-676BC7BF1F3C}" type="pres">
      <dgm:prSet presAssocID="{36681DFA-839D-4B3F-AF8D-EFF8BFF8FDB8}" presName="thickLine" presStyleLbl="alignNode1" presStyleIdx="0" presStyleCnt="8"/>
      <dgm:spPr/>
    </dgm:pt>
    <dgm:pt modelId="{2EDD67E7-0401-4CE7-81E9-0F5CF4F6429F}" type="pres">
      <dgm:prSet presAssocID="{36681DFA-839D-4B3F-AF8D-EFF8BFF8FDB8}" presName="horz1" presStyleCnt="0"/>
      <dgm:spPr/>
    </dgm:pt>
    <dgm:pt modelId="{C5411777-B814-499A-8C51-EEDACD1EDC32}" type="pres">
      <dgm:prSet presAssocID="{36681DFA-839D-4B3F-AF8D-EFF8BFF8FDB8}" presName="tx1" presStyleLbl="revTx" presStyleIdx="0" presStyleCnt="8" custScaleY="70117"/>
      <dgm:spPr/>
    </dgm:pt>
    <dgm:pt modelId="{5BC82FCF-C813-4BBE-B5A1-A71DDF839996}" type="pres">
      <dgm:prSet presAssocID="{36681DFA-839D-4B3F-AF8D-EFF8BFF8FDB8}" presName="vert1" presStyleCnt="0"/>
      <dgm:spPr/>
    </dgm:pt>
    <dgm:pt modelId="{C82CAB6D-F836-4C69-93AC-BDE94131495C}" type="pres">
      <dgm:prSet presAssocID="{3D811CA9-F059-4785-B8D2-A32A5A8CACB5}" presName="thickLine" presStyleLbl="alignNode1" presStyleIdx="1" presStyleCnt="8"/>
      <dgm:spPr/>
    </dgm:pt>
    <dgm:pt modelId="{BD454EB8-F8B7-4921-A7B2-060859A67C79}" type="pres">
      <dgm:prSet presAssocID="{3D811CA9-F059-4785-B8D2-A32A5A8CACB5}" presName="horz1" presStyleCnt="0"/>
      <dgm:spPr/>
    </dgm:pt>
    <dgm:pt modelId="{82203313-5C4E-456D-91D5-136B2087D5F0}" type="pres">
      <dgm:prSet presAssocID="{3D811CA9-F059-4785-B8D2-A32A5A8CACB5}" presName="tx1" presStyleLbl="revTx" presStyleIdx="1" presStyleCnt="8" custScaleY="81838"/>
      <dgm:spPr/>
    </dgm:pt>
    <dgm:pt modelId="{51AC2865-3443-4221-ADF4-1ECC35D92F48}" type="pres">
      <dgm:prSet presAssocID="{3D811CA9-F059-4785-B8D2-A32A5A8CACB5}" presName="vert1" presStyleCnt="0"/>
      <dgm:spPr/>
    </dgm:pt>
    <dgm:pt modelId="{7042C7AA-27E6-4847-A266-F7C196B6B5E9}" type="pres">
      <dgm:prSet presAssocID="{1A8B12A4-99FA-4831-908A-BB6BDC4AB762}" presName="thickLine" presStyleLbl="alignNode1" presStyleIdx="2" presStyleCnt="8"/>
      <dgm:spPr/>
    </dgm:pt>
    <dgm:pt modelId="{B92310D3-3C48-459F-9104-8E90E94D8F1C}" type="pres">
      <dgm:prSet presAssocID="{1A8B12A4-99FA-4831-908A-BB6BDC4AB762}" presName="horz1" presStyleCnt="0"/>
      <dgm:spPr/>
    </dgm:pt>
    <dgm:pt modelId="{85C5215F-A2EA-46A8-B733-AB1E696B8E1B}" type="pres">
      <dgm:prSet presAssocID="{1A8B12A4-99FA-4831-908A-BB6BDC4AB762}" presName="tx1" presStyleLbl="revTx" presStyleIdx="2" presStyleCnt="8" custScaleY="43873"/>
      <dgm:spPr/>
    </dgm:pt>
    <dgm:pt modelId="{E1A90E56-D606-402E-9FB8-9D3C70574D9A}" type="pres">
      <dgm:prSet presAssocID="{1A8B12A4-99FA-4831-908A-BB6BDC4AB762}" presName="vert1" presStyleCnt="0"/>
      <dgm:spPr/>
    </dgm:pt>
    <dgm:pt modelId="{4BE034C5-4171-4A5F-B5A6-FB83D4B5E333}" type="pres">
      <dgm:prSet presAssocID="{59BC5A7E-7B73-49D0-81F2-EBEFD984C72C}" presName="thickLine" presStyleLbl="alignNode1" presStyleIdx="3" presStyleCnt="8"/>
      <dgm:spPr/>
    </dgm:pt>
    <dgm:pt modelId="{899E1ABC-3ACE-4515-A220-A25D76C761A2}" type="pres">
      <dgm:prSet presAssocID="{59BC5A7E-7B73-49D0-81F2-EBEFD984C72C}" presName="horz1" presStyleCnt="0"/>
      <dgm:spPr/>
    </dgm:pt>
    <dgm:pt modelId="{374782F0-6ED7-48CD-A4A2-30088D53B5B6}" type="pres">
      <dgm:prSet presAssocID="{59BC5A7E-7B73-49D0-81F2-EBEFD984C72C}" presName="tx1" presStyleLbl="revTx" presStyleIdx="3" presStyleCnt="8" custScaleY="46922"/>
      <dgm:spPr/>
    </dgm:pt>
    <dgm:pt modelId="{D69F826A-4AC9-49DC-A9E5-EE70B7D71B45}" type="pres">
      <dgm:prSet presAssocID="{59BC5A7E-7B73-49D0-81F2-EBEFD984C72C}" presName="vert1" presStyleCnt="0"/>
      <dgm:spPr/>
    </dgm:pt>
    <dgm:pt modelId="{DA29F8A6-1FB0-4ADF-92ED-F23F2AA8B873}" type="pres">
      <dgm:prSet presAssocID="{7A7DDFED-2D4B-45C8-9591-DC722B0DA238}" presName="thickLine" presStyleLbl="alignNode1" presStyleIdx="4" presStyleCnt="8"/>
      <dgm:spPr/>
    </dgm:pt>
    <dgm:pt modelId="{4E58E73F-D8BC-4918-A231-CC10D4351406}" type="pres">
      <dgm:prSet presAssocID="{7A7DDFED-2D4B-45C8-9591-DC722B0DA238}" presName="horz1" presStyleCnt="0"/>
      <dgm:spPr/>
    </dgm:pt>
    <dgm:pt modelId="{6400FFD0-DF3C-4CA3-8D4E-41C16726B415}" type="pres">
      <dgm:prSet presAssocID="{7A7DDFED-2D4B-45C8-9591-DC722B0DA238}" presName="tx1" presStyleLbl="revTx" presStyleIdx="4" presStyleCnt="8" custScaleY="59711"/>
      <dgm:spPr/>
    </dgm:pt>
    <dgm:pt modelId="{36D1F2F7-EEB7-4A66-BF18-7FE7BDA1AA3A}" type="pres">
      <dgm:prSet presAssocID="{7A7DDFED-2D4B-45C8-9591-DC722B0DA238}" presName="vert1" presStyleCnt="0"/>
      <dgm:spPr/>
    </dgm:pt>
    <dgm:pt modelId="{F2515F5A-C4F2-48B3-8397-29FEC8E1879F}" type="pres">
      <dgm:prSet presAssocID="{EF56719B-EFA7-4D82-8F0E-8AE408438954}" presName="thickLine" presStyleLbl="alignNode1" presStyleIdx="5" presStyleCnt="8"/>
      <dgm:spPr/>
    </dgm:pt>
    <dgm:pt modelId="{03976F2B-6FEC-430D-9BD8-96CE6662B65B}" type="pres">
      <dgm:prSet presAssocID="{EF56719B-EFA7-4D82-8F0E-8AE408438954}" presName="horz1" presStyleCnt="0"/>
      <dgm:spPr/>
    </dgm:pt>
    <dgm:pt modelId="{93926805-F490-4DC3-915D-7A4C428A7D79}" type="pres">
      <dgm:prSet presAssocID="{EF56719B-EFA7-4D82-8F0E-8AE408438954}" presName="tx1" presStyleLbl="revTx" presStyleIdx="5" presStyleCnt="8" custScaleY="90270"/>
      <dgm:spPr/>
    </dgm:pt>
    <dgm:pt modelId="{35A3CF69-0A8F-415E-B8A6-551EDA2116B1}" type="pres">
      <dgm:prSet presAssocID="{EF56719B-EFA7-4D82-8F0E-8AE408438954}" presName="vert1" presStyleCnt="0"/>
      <dgm:spPr/>
    </dgm:pt>
    <dgm:pt modelId="{EC72D834-74E9-42FD-9AF0-88FAFA0A6379}" type="pres">
      <dgm:prSet presAssocID="{99EB2EBD-0320-4606-B6F1-2A530C66CF85}" presName="thickLine" presStyleLbl="alignNode1" presStyleIdx="6" presStyleCnt="8"/>
      <dgm:spPr/>
    </dgm:pt>
    <dgm:pt modelId="{FC57483B-4AEE-4DC2-B19E-638CB58A393E}" type="pres">
      <dgm:prSet presAssocID="{99EB2EBD-0320-4606-B6F1-2A530C66CF85}" presName="horz1" presStyleCnt="0"/>
      <dgm:spPr/>
    </dgm:pt>
    <dgm:pt modelId="{A0344CD4-8810-442B-B029-83E51C845616}" type="pres">
      <dgm:prSet presAssocID="{99EB2EBD-0320-4606-B6F1-2A530C66CF85}" presName="tx1" presStyleLbl="revTx" presStyleIdx="6" presStyleCnt="8" custScaleY="52646"/>
      <dgm:spPr/>
    </dgm:pt>
    <dgm:pt modelId="{3A27CDC7-F189-4E61-BDB3-E597D159CCD2}" type="pres">
      <dgm:prSet presAssocID="{99EB2EBD-0320-4606-B6F1-2A530C66CF85}" presName="vert1" presStyleCnt="0"/>
      <dgm:spPr/>
    </dgm:pt>
    <dgm:pt modelId="{3AAF4698-2499-4D9F-A600-EA194AC7D7EB}" type="pres">
      <dgm:prSet presAssocID="{8F38F6E3-6B7A-4A4D-BFC9-1463DA507F1E}" presName="thickLine" presStyleLbl="alignNode1" presStyleIdx="7" presStyleCnt="8"/>
      <dgm:spPr/>
    </dgm:pt>
    <dgm:pt modelId="{31EBD226-C1BA-470D-B968-C1CB6875C466}" type="pres">
      <dgm:prSet presAssocID="{8F38F6E3-6B7A-4A4D-BFC9-1463DA507F1E}" presName="horz1" presStyleCnt="0"/>
      <dgm:spPr/>
    </dgm:pt>
    <dgm:pt modelId="{F415BDE1-CE0A-4C81-8232-FF629E3B6926}" type="pres">
      <dgm:prSet presAssocID="{8F38F6E3-6B7A-4A4D-BFC9-1463DA507F1E}" presName="tx1" presStyleLbl="revTx" presStyleIdx="7" presStyleCnt="8" custScaleY="63724"/>
      <dgm:spPr/>
    </dgm:pt>
    <dgm:pt modelId="{961DCF25-F20A-44EF-859E-322B481E01EF}" type="pres">
      <dgm:prSet presAssocID="{8F38F6E3-6B7A-4A4D-BFC9-1463DA507F1E}" presName="vert1" presStyleCnt="0"/>
      <dgm:spPr/>
    </dgm:pt>
  </dgm:ptLst>
  <dgm:cxnLst>
    <dgm:cxn modelId="{C0FDD806-F0BC-4293-A339-69B724FAF4A5}" type="presOf" srcId="{1A8B12A4-99FA-4831-908A-BB6BDC4AB762}" destId="{85C5215F-A2EA-46A8-B733-AB1E696B8E1B}" srcOrd="0" destOrd="0" presId="urn:microsoft.com/office/officeart/2008/layout/LinedList"/>
    <dgm:cxn modelId="{E395BE25-76F9-46AC-B60F-AE72DA246300}" srcId="{FD6F3337-FE8E-42B7-84BF-7342D25EA372}" destId="{36681DFA-839D-4B3F-AF8D-EFF8BFF8FDB8}" srcOrd="0" destOrd="0" parTransId="{B9113871-7A95-4531-AC8A-CBDC5CF3BE9B}" sibTransId="{9B8DACF3-BAA2-46B6-9CF0-39AC85CEB929}"/>
    <dgm:cxn modelId="{9B68A72F-68B6-45E1-922B-34749D34E2D9}" srcId="{FD6F3337-FE8E-42B7-84BF-7342D25EA372}" destId="{7A7DDFED-2D4B-45C8-9591-DC722B0DA238}" srcOrd="4" destOrd="0" parTransId="{15741261-A62C-4B0A-ABA0-CA3118FA80B3}" sibTransId="{C7CBB641-B981-4A32-B579-ABF7C1575069}"/>
    <dgm:cxn modelId="{BFFDB16E-D701-4BD0-A6C6-2321D95CAF04}" srcId="{FD6F3337-FE8E-42B7-84BF-7342D25EA372}" destId="{EF56719B-EFA7-4D82-8F0E-8AE408438954}" srcOrd="5" destOrd="0" parTransId="{7B1F001E-E699-4B71-861A-04D55FD64D0B}" sibTransId="{7A4363A9-8AFA-4828-AFD3-A3522654084C}"/>
    <dgm:cxn modelId="{AE7F4454-3D38-44BD-894C-22EE3FDBE3C7}" type="presOf" srcId="{99EB2EBD-0320-4606-B6F1-2A530C66CF85}" destId="{A0344CD4-8810-442B-B029-83E51C845616}" srcOrd="0" destOrd="0" presId="urn:microsoft.com/office/officeart/2008/layout/LinedList"/>
    <dgm:cxn modelId="{E127047F-CDAD-4FDF-BEE2-DE0AAEC42674}" type="presOf" srcId="{59BC5A7E-7B73-49D0-81F2-EBEFD984C72C}" destId="{374782F0-6ED7-48CD-A4A2-30088D53B5B6}" srcOrd="0" destOrd="0" presId="urn:microsoft.com/office/officeart/2008/layout/LinedList"/>
    <dgm:cxn modelId="{A335CD87-D11A-471C-82B2-9DC8CF0DA358}" type="presOf" srcId="{7A7DDFED-2D4B-45C8-9591-DC722B0DA238}" destId="{6400FFD0-DF3C-4CA3-8D4E-41C16726B415}" srcOrd="0" destOrd="0" presId="urn:microsoft.com/office/officeart/2008/layout/LinedList"/>
    <dgm:cxn modelId="{65D12A8F-2911-4CB7-8C55-D3B6CFF83C9B}" srcId="{FD6F3337-FE8E-42B7-84BF-7342D25EA372}" destId="{8F38F6E3-6B7A-4A4D-BFC9-1463DA507F1E}" srcOrd="7" destOrd="0" parTransId="{BFCB057C-FC94-4CC0-98A3-5BC008605E9D}" sibTransId="{45FD7B2B-EC9D-4EF7-AEEA-8FB32FFC2E3C}"/>
    <dgm:cxn modelId="{E750A3AF-AE45-46B8-A91A-4D08051DA07C}" srcId="{FD6F3337-FE8E-42B7-84BF-7342D25EA372}" destId="{1A8B12A4-99FA-4831-908A-BB6BDC4AB762}" srcOrd="2" destOrd="0" parTransId="{64862DC3-7987-427C-B51F-230632F0D47D}" sibTransId="{94764F40-D47B-42BB-8025-907246F811B1}"/>
    <dgm:cxn modelId="{4A0B82E5-2126-4CD0-A6FD-C050B68BEA8B}" srcId="{FD6F3337-FE8E-42B7-84BF-7342D25EA372}" destId="{3D811CA9-F059-4785-B8D2-A32A5A8CACB5}" srcOrd="1" destOrd="0" parTransId="{C067406E-B71E-4A75-A71E-0671FDED048F}" sibTransId="{240CB8C4-90AF-49FB-93C0-BE77AC585050}"/>
    <dgm:cxn modelId="{1E826AE7-AB68-4908-846C-1B2A7273566E}" type="presOf" srcId="{8F38F6E3-6B7A-4A4D-BFC9-1463DA507F1E}" destId="{F415BDE1-CE0A-4C81-8232-FF629E3B6926}" srcOrd="0" destOrd="0" presId="urn:microsoft.com/office/officeart/2008/layout/LinedList"/>
    <dgm:cxn modelId="{DF0B19E8-D625-4E60-9FC8-C0599E97A1C3}" srcId="{FD6F3337-FE8E-42B7-84BF-7342D25EA372}" destId="{59BC5A7E-7B73-49D0-81F2-EBEFD984C72C}" srcOrd="3" destOrd="0" parTransId="{AC975A0F-8A63-42C1-8B6D-729D07A4C819}" sibTransId="{0A18AD10-348A-4669-8C56-15292CB711FF}"/>
    <dgm:cxn modelId="{7FC105E9-819C-42F6-8625-F59C5670682B}" srcId="{FD6F3337-FE8E-42B7-84BF-7342D25EA372}" destId="{99EB2EBD-0320-4606-B6F1-2A530C66CF85}" srcOrd="6" destOrd="0" parTransId="{F9457F38-8DC9-4018-BDA0-66DBBD7A7694}" sibTransId="{07CD0155-8CAD-44A3-BCD7-6F1B4F50A233}"/>
    <dgm:cxn modelId="{420340F6-425C-453F-A7D9-4B0BDFB7A9B9}" type="presOf" srcId="{36681DFA-839D-4B3F-AF8D-EFF8BFF8FDB8}" destId="{C5411777-B814-499A-8C51-EEDACD1EDC32}" srcOrd="0" destOrd="0" presId="urn:microsoft.com/office/officeart/2008/layout/LinedList"/>
    <dgm:cxn modelId="{B7006EF9-275D-4206-95E7-1C3DC8C2085D}" type="presOf" srcId="{3D811CA9-F059-4785-B8D2-A32A5A8CACB5}" destId="{82203313-5C4E-456D-91D5-136B2087D5F0}" srcOrd="0" destOrd="0" presId="urn:microsoft.com/office/officeart/2008/layout/LinedList"/>
    <dgm:cxn modelId="{CF9C6DFE-C6E1-43C2-9DCB-74AFF9553681}" type="presOf" srcId="{EF56719B-EFA7-4D82-8F0E-8AE408438954}" destId="{93926805-F490-4DC3-915D-7A4C428A7D79}" srcOrd="0" destOrd="0" presId="urn:microsoft.com/office/officeart/2008/layout/LinedList"/>
    <dgm:cxn modelId="{42D698FF-64BF-48F5-86DD-67103CDD2FE1}" type="presOf" srcId="{FD6F3337-FE8E-42B7-84BF-7342D25EA372}" destId="{FC9E2177-2C86-4453-BD41-560C01D0050F}" srcOrd="0" destOrd="0" presId="urn:microsoft.com/office/officeart/2008/layout/LinedList"/>
    <dgm:cxn modelId="{E5739FE3-FD4D-4857-886A-BF2381C15124}" type="presParOf" srcId="{FC9E2177-2C86-4453-BD41-560C01D0050F}" destId="{331B12FF-D01A-48B9-ACD6-676BC7BF1F3C}" srcOrd="0" destOrd="0" presId="urn:microsoft.com/office/officeart/2008/layout/LinedList"/>
    <dgm:cxn modelId="{979F33F5-B8A1-4629-98CA-26AC8E0C695C}" type="presParOf" srcId="{FC9E2177-2C86-4453-BD41-560C01D0050F}" destId="{2EDD67E7-0401-4CE7-81E9-0F5CF4F6429F}" srcOrd="1" destOrd="0" presId="urn:microsoft.com/office/officeart/2008/layout/LinedList"/>
    <dgm:cxn modelId="{054A6D5B-DD12-4823-9C46-51E22C2F89F1}" type="presParOf" srcId="{2EDD67E7-0401-4CE7-81E9-0F5CF4F6429F}" destId="{C5411777-B814-499A-8C51-EEDACD1EDC32}" srcOrd="0" destOrd="0" presId="urn:microsoft.com/office/officeart/2008/layout/LinedList"/>
    <dgm:cxn modelId="{2CA8C70C-68CC-4698-8692-67DDE9D4BC8A}" type="presParOf" srcId="{2EDD67E7-0401-4CE7-81E9-0F5CF4F6429F}" destId="{5BC82FCF-C813-4BBE-B5A1-A71DDF839996}" srcOrd="1" destOrd="0" presId="urn:microsoft.com/office/officeart/2008/layout/LinedList"/>
    <dgm:cxn modelId="{1D070CEB-BB36-49C4-A0EA-47D38994B134}" type="presParOf" srcId="{FC9E2177-2C86-4453-BD41-560C01D0050F}" destId="{C82CAB6D-F836-4C69-93AC-BDE94131495C}" srcOrd="2" destOrd="0" presId="urn:microsoft.com/office/officeart/2008/layout/LinedList"/>
    <dgm:cxn modelId="{C5ACA4C0-F747-4268-90DC-3A0F4107DAF6}" type="presParOf" srcId="{FC9E2177-2C86-4453-BD41-560C01D0050F}" destId="{BD454EB8-F8B7-4921-A7B2-060859A67C79}" srcOrd="3" destOrd="0" presId="urn:microsoft.com/office/officeart/2008/layout/LinedList"/>
    <dgm:cxn modelId="{081E59BB-1380-4FF1-A31D-2E1566473F9D}" type="presParOf" srcId="{BD454EB8-F8B7-4921-A7B2-060859A67C79}" destId="{82203313-5C4E-456D-91D5-136B2087D5F0}" srcOrd="0" destOrd="0" presId="urn:microsoft.com/office/officeart/2008/layout/LinedList"/>
    <dgm:cxn modelId="{3921C555-AC08-4243-8460-95579DFED636}" type="presParOf" srcId="{BD454EB8-F8B7-4921-A7B2-060859A67C79}" destId="{51AC2865-3443-4221-ADF4-1ECC35D92F48}" srcOrd="1" destOrd="0" presId="urn:microsoft.com/office/officeart/2008/layout/LinedList"/>
    <dgm:cxn modelId="{35B00C67-2DD6-4640-B39A-36B53C13CB3B}" type="presParOf" srcId="{FC9E2177-2C86-4453-BD41-560C01D0050F}" destId="{7042C7AA-27E6-4847-A266-F7C196B6B5E9}" srcOrd="4" destOrd="0" presId="urn:microsoft.com/office/officeart/2008/layout/LinedList"/>
    <dgm:cxn modelId="{8B8BB8D3-214D-4B71-8C0C-4110EBF1567F}" type="presParOf" srcId="{FC9E2177-2C86-4453-BD41-560C01D0050F}" destId="{B92310D3-3C48-459F-9104-8E90E94D8F1C}" srcOrd="5" destOrd="0" presId="urn:microsoft.com/office/officeart/2008/layout/LinedList"/>
    <dgm:cxn modelId="{23A4DB81-6CEE-4E3F-BF10-46CEEDC44977}" type="presParOf" srcId="{B92310D3-3C48-459F-9104-8E90E94D8F1C}" destId="{85C5215F-A2EA-46A8-B733-AB1E696B8E1B}" srcOrd="0" destOrd="0" presId="urn:microsoft.com/office/officeart/2008/layout/LinedList"/>
    <dgm:cxn modelId="{FB09064B-E2A2-4F2F-B52A-DE12E5F90663}" type="presParOf" srcId="{B92310D3-3C48-459F-9104-8E90E94D8F1C}" destId="{E1A90E56-D606-402E-9FB8-9D3C70574D9A}" srcOrd="1" destOrd="0" presId="urn:microsoft.com/office/officeart/2008/layout/LinedList"/>
    <dgm:cxn modelId="{DBCC34FE-571E-4731-95A8-8698ABB459FF}" type="presParOf" srcId="{FC9E2177-2C86-4453-BD41-560C01D0050F}" destId="{4BE034C5-4171-4A5F-B5A6-FB83D4B5E333}" srcOrd="6" destOrd="0" presId="urn:microsoft.com/office/officeart/2008/layout/LinedList"/>
    <dgm:cxn modelId="{CBD9C373-92BC-4432-911C-1C2931705DB8}" type="presParOf" srcId="{FC9E2177-2C86-4453-BD41-560C01D0050F}" destId="{899E1ABC-3ACE-4515-A220-A25D76C761A2}" srcOrd="7" destOrd="0" presId="urn:microsoft.com/office/officeart/2008/layout/LinedList"/>
    <dgm:cxn modelId="{DBFEAD2F-F5C3-40A0-93CE-5557054D0F54}" type="presParOf" srcId="{899E1ABC-3ACE-4515-A220-A25D76C761A2}" destId="{374782F0-6ED7-48CD-A4A2-30088D53B5B6}" srcOrd="0" destOrd="0" presId="urn:microsoft.com/office/officeart/2008/layout/LinedList"/>
    <dgm:cxn modelId="{9D3A0B4F-ED68-44C8-9B90-C1C35F292029}" type="presParOf" srcId="{899E1ABC-3ACE-4515-A220-A25D76C761A2}" destId="{D69F826A-4AC9-49DC-A9E5-EE70B7D71B45}" srcOrd="1" destOrd="0" presId="urn:microsoft.com/office/officeart/2008/layout/LinedList"/>
    <dgm:cxn modelId="{3F61C5A7-69AC-4FC0-8575-07BF5F163C8B}" type="presParOf" srcId="{FC9E2177-2C86-4453-BD41-560C01D0050F}" destId="{DA29F8A6-1FB0-4ADF-92ED-F23F2AA8B873}" srcOrd="8" destOrd="0" presId="urn:microsoft.com/office/officeart/2008/layout/LinedList"/>
    <dgm:cxn modelId="{D7BC3AB5-1446-46A6-A53B-470E2E1B1357}" type="presParOf" srcId="{FC9E2177-2C86-4453-BD41-560C01D0050F}" destId="{4E58E73F-D8BC-4918-A231-CC10D4351406}" srcOrd="9" destOrd="0" presId="urn:microsoft.com/office/officeart/2008/layout/LinedList"/>
    <dgm:cxn modelId="{274049E9-6DE9-48A1-B178-31A32FC1CD9A}" type="presParOf" srcId="{4E58E73F-D8BC-4918-A231-CC10D4351406}" destId="{6400FFD0-DF3C-4CA3-8D4E-41C16726B415}" srcOrd="0" destOrd="0" presId="urn:microsoft.com/office/officeart/2008/layout/LinedList"/>
    <dgm:cxn modelId="{A3319BEC-C113-4F21-BAB9-98B7DB3E81EF}" type="presParOf" srcId="{4E58E73F-D8BC-4918-A231-CC10D4351406}" destId="{36D1F2F7-EEB7-4A66-BF18-7FE7BDA1AA3A}" srcOrd="1" destOrd="0" presId="urn:microsoft.com/office/officeart/2008/layout/LinedList"/>
    <dgm:cxn modelId="{A1473E2D-7497-4806-96E2-F519008BC86A}" type="presParOf" srcId="{FC9E2177-2C86-4453-BD41-560C01D0050F}" destId="{F2515F5A-C4F2-48B3-8397-29FEC8E1879F}" srcOrd="10" destOrd="0" presId="urn:microsoft.com/office/officeart/2008/layout/LinedList"/>
    <dgm:cxn modelId="{67215531-F3A2-4AD7-BBC6-2F63DDB1EA95}" type="presParOf" srcId="{FC9E2177-2C86-4453-BD41-560C01D0050F}" destId="{03976F2B-6FEC-430D-9BD8-96CE6662B65B}" srcOrd="11" destOrd="0" presId="urn:microsoft.com/office/officeart/2008/layout/LinedList"/>
    <dgm:cxn modelId="{9116F714-C16F-48B3-BD8B-0503329EF51E}" type="presParOf" srcId="{03976F2B-6FEC-430D-9BD8-96CE6662B65B}" destId="{93926805-F490-4DC3-915D-7A4C428A7D79}" srcOrd="0" destOrd="0" presId="urn:microsoft.com/office/officeart/2008/layout/LinedList"/>
    <dgm:cxn modelId="{962E487B-3308-4AA7-AB42-74D9E0E22370}" type="presParOf" srcId="{03976F2B-6FEC-430D-9BD8-96CE6662B65B}" destId="{35A3CF69-0A8F-415E-B8A6-551EDA2116B1}" srcOrd="1" destOrd="0" presId="urn:microsoft.com/office/officeart/2008/layout/LinedList"/>
    <dgm:cxn modelId="{C24638E5-2D54-42B3-8243-24480F687B68}" type="presParOf" srcId="{FC9E2177-2C86-4453-BD41-560C01D0050F}" destId="{EC72D834-74E9-42FD-9AF0-88FAFA0A6379}" srcOrd="12" destOrd="0" presId="urn:microsoft.com/office/officeart/2008/layout/LinedList"/>
    <dgm:cxn modelId="{417C6EDB-A0B0-4E62-BD42-5CE03EFEE4A9}" type="presParOf" srcId="{FC9E2177-2C86-4453-BD41-560C01D0050F}" destId="{FC57483B-4AEE-4DC2-B19E-638CB58A393E}" srcOrd="13" destOrd="0" presId="urn:microsoft.com/office/officeart/2008/layout/LinedList"/>
    <dgm:cxn modelId="{F842DBB8-1A18-4808-8167-6B457A31830A}" type="presParOf" srcId="{FC57483B-4AEE-4DC2-B19E-638CB58A393E}" destId="{A0344CD4-8810-442B-B029-83E51C845616}" srcOrd="0" destOrd="0" presId="urn:microsoft.com/office/officeart/2008/layout/LinedList"/>
    <dgm:cxn modelId="{D554F1C2-7219-4B52-976C-5FF6E0BB1CD8}" type="presParOf" srcId="{FC57483B-4AEE-4DC2-B19E-638CB58A393E}" destId="{3A27CDC7-F189-4E61-BDB3-E597D159CCD2}" srcOrd="1" destOrd="0" presId="urn:microsoft.com/office/officeart/2008/layout/LinedList"/>
    <dgm:cxn modelId="{A26E4946-3487-4F2B-B092-DF8872BD3FEE}" type="presParOf" srcId="{FC9E2177-2C86-4453-BD41-560C01D0050F}" destId="{3AAF4698-2499-4D9F-A600-EA194AC7D7EB}" srcOrd="14" destOrd="0" presId="urn:microsoft.com/office/officeart/2008/layout/LinedList"/>
    <dgm:cxn modelId="{2226DF41-8E02-46CC-ADF4-191568655C54}" type="presParOf" srcId="{FC9E2177-2C86-4453-BD41-560C01D0050F}" destId="{31EBD226-C1BA-470D-B968-C1CB6875C466}" srcOrd="15" destOrd="0" presId="urn:microsoft.com/office/officeart/2008/layout/LinedList"/>
    <dgm:cxn modelId="{F7EEAE2C-9BBE-43FC-8937-48BB51AD5015}" type="presParOf" srcId="{31EBD226-C1BA-470D-B968-C1CB6875C466}" destId="{F415BDE1-CE0A-4C81-8232-FF629E3B6926}" srcOrd="0" destOrd="0" presId="urn:microsoft.com/office/officeart/2008/layout/LinedList"/>
    <dgm:cxn modelId="{C47B7046-C3E5-47B3-8C3C-D88D8B49B101}" type="presParOf" srcId="{31EBD226-C1BA-470D-B968-C1CB6875C466}" destId="{961DCF25-F20A-44EF-859E-322B481E01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F3337-FE8E-42B7-84BF-7342D25EA372}" type="doc">
      <dgm:prSet loTypeId="urn:microsoft.com/office/officeart/2008/layout/Lin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A09C22-4EC8-40F6-A1E7-4446F20A8ED3}">
      <dgm:prSet custT="1"/>
      <dgm:spPr/>
      <dgm:t>
        <a:bodyPr/>
        <a:lstStyle/>
        <a:p>
          <a:r>
            <a:rPr lang="en-US" sz="2400" dirty="0"/>
            <a:t>#1 reason for hospitalization in the US is childbirth  </a:t>
          </a:r>
          <a:r>
            <a:rPr lang="en-US" sz="2000" dirty="0"/>
            <a:t>(ahrq.gov, 2022) </a:t>
          </a:r>
          <a:endParaRPr lang="en-US" sz="2400" dirty="0"/>
        </a:p>
      </dgm:t>
    </dgm:pt>
    <dgm:pt modelId="{4107A23F-7BE7-48C6-A12F-2645431C6E7A}" type="parTrans" cxnId="{27A1F18B-006E-4808-85DB-B5A504997518}">
      <dgm:prSet/>
      <dgm:spPr/>
      <dgm:t>
        <a:bodyPr/>
        <a:lstStyle/>
        <a:p>
          <a:endParaRPr lang="en-US"/>
        </a:p>
      </dgm:t>
    </dgm:pt>
    <dgm:pt modelId="{293BE345-5632-40A7-BF63-336D22D59234}" type="sibTrans" cxnId="{27A1F18B-006E-4808-85DB-B5A504997518}">
      <dgm:prSet/>
      <dgm:spPr/>
      <dgm:t>
        <a:bodyPr/>
        <a:lstStyle/>
        <a:p>
          <a:endParaRPr lang="en-US"/>
        </a:p>
      </dgm:t>
    </dgm:pt>
    <dgm:pt modelId="{B1078049-B46A-4B6B-8A54-462304501E10}">
      <dgm:prSet custT="1"/>
      <dgm:spPr/>
      <dgm:t>
        <a:bodyPr/>
        <a:lstStyle/>
        <a:p>
          <a:r>
            <a:rPr lang="en-US" sz="2400" dirty="0"/>
            <a:t>#1 inpatient surgery in the US is C Section  (1,167,660 C Sections in 2018) </a:t>
          </a:r>
          <a:r>
            <a:rPr lang="en-US" sz="2000" dirty="0"/>
            <a:t>(ahrq.gov, 2022)</a:t>
          </a:r>
          <a:endParaRPr lang="en-US" sz="2400" dirty="0"/>
        </a:p>
      </dgm:t>
    </dgm:pt>
    <dgm:pt modelId="{F69C7C5A-5CBF-474E-8271-E8200D706726}" type="parTrans" cxnId="{8B99A73D-FD0D-4A20-822D-29E71A9568A0}">
      <dgm:prSet/>
      <dgm:spPr/>
      <dgm:t>
        <a:bodyPr/>
        <a:lstStyle/>
        <a:p>
          <a:endParaRPr lang="en-US"/>
        </a:p>
      </dgm:t>
    </dgm:pt>
    <dgm:pt modelId="{C5003992-0C30-437D-8BC9-B4860D142127}" type="sibTrans" cxnId="{8B99A73D-FD0D-4A20-822D-29E71A9568A0}">
      <dgm:prSet/>
      <dgm:spPr/>
      <dgm:t>
        <a:bodyPr/>
        <a:lstStyle/>
        <a:p>
          <a:endParaRPr lang="en-US"/>
        </a:p>
      </dgm:t>
    </dgm:pt>
    <dgm:pt modelId="{AA29B3CE-F271-48A4-98F1-7CD67E2885A8}">
      <dgm:prSet custT="1"/>
      <dgm:spPr/>
      <dgm:t>
        <a:bodyPr/>
        <a:lstStyle/>
        <a:p>
          <a:r>
            <a:rPr lang="en-US" sz="2400" dirty="0"/>
            <a:t>#1 most common Hospital Discharge in US is for Childbirth (3,612,999 hospital discharges in 2018)</a:t>
          </a:r>
        </a:p>
      </dgm:t>
    </dgm:pt>
    <dgm:pt modelId="{57B11261-AD62-4C54-83AA-0B0AA352C7E6}" type="parTrans" cxnId="{3428D6E2-DA34-42F3-86F8-1B3CB7B1574F}">
      <dgm:prSet/>
      <dgm:spPr/>
      <dgm:t>
        <a:bodyPr/>
        <a:lstStyle/>
        <a:p>
          <a:endParaRPr lang="en-US"/>
        </a:p>
      </dgm:t>
    </dgm:pt>
    <dgm:pt modelId="{2FF1D393-F851-4DBB-AF34-C74BD013ABB9}" type="sibTrans" cxnId="{3428D6E2-DA34-42F3-86F8-1B3CB7B1574F}">
      <dgm:prSet/>
      <dgm:spPr/>
      <dgm:t>
        <a:bodyPr/>
        <a:lstStyle/>
        <a:p>
          <a:endParaRPr lang="en-US"/>
        </a:p>
      </dgm:t>
    </dgm:pt>
    <dgm:pt modelId="{BCE2D45B-EEAA-411F-AF13-05F6D813CC91}" type="pres">
      <dgm:prSet presAssocID="{FD6F3337-FE8E-42B7-84BF-7342D25EA372}" presName="vert0" presStyleCnt="0">
        <dgm:presLayoutVars>
          <dgm:dir/>
          <dgm:animOne val="branch"/>
          <dgm:animLvl val="lvl"/>
        </dgm:presLayoutVars>
      </dgm:prSet>
      <dgm:spPr/>
    </dgm:pt>
    <dgm:pt modelId="{D3DE7253-E81E-4FC9-A681-D6B5C005354D}" type="pres">
      <dgm:prSet presAssocID="{FFA09C22-4EC8-40F6-A1E7-4446F20A8ED3}" presName="thickLine" presStyleLbl="alignNode1" presStyleIdx="0" presStyleCnt="3"/>
      <dgm:spPr/>
    </dgm:pt>
    <dgm:pt modelId="{C4D25FF9-097F-4938-9B3B-CF2F21433AD2}" type="pres">
      <dgm:prSet presAssocID="{FFA09C22-4EC8-40F6-A1E7-4446F20A8ED3}" presName="horz1" presStyleCnt="0"/>
      <dgm:spPr/>
    </dgm:pt>
    <dgm:pt modelId="{9C719994-0485-45ED-8D3F-F19E1C7393B5}" type="pres">
      <dgm:prSet presAssocID="{FFA09C22-4EC8-40F6-A1E7-4446F20A8ED3}" presName="tx1" presStyleLbl="revTx" presStyleIdx="0" presStyleCnt="3" custScaleY="75533"/>
      <dgm:spPr/>
    </dgm:pt>
    <dgm:pt modelId="{BE1E07E9-9E1D-4DF6-8B1C-F233774B0D03}" type="pres">
      <dgm:prSet presAssocID="{FFA09C22-4EC8-40F6-A1E7-4446F20A8ED3}" presName="vert1" presStyleCnt="0"/>
      <dgm:spPr/>
    </dgm:pt>
    <dgm:pt modelId="{CB1DFE5A-EE51-49F8-A4DD-FEE6D86C88A0}" type="pres">
      <dgm:prSet presAssocID="{B1078049-B46A-4B6B-8A54-462304501E10}" presName="thickLine" presStyleLbl="alignNode1" presStyleIdx="1" presStyleCnt="3"/>
      <dgm:spPr/>
    </dgm:pt>
    <dgm:pt modelId="{3C28B9F7-862D-4D78-A74C-B6762CB592D0}" type="pres">
      <dgm:prSet presAssocID="{B1078049-B46A-4B6B-8A54-462304501E10}" presName="horz1" presStyleCnt="0"/>
      <dgm:spPr/>
    </dgm:pt>
    <dgm:pt modelId="{F17A113A-A438-471D-BFEE-D169E05C1C6F}" type="pres">
      <dgm:prSet presAssocID="{B1078049-B46A-4B6B-8A54-462304501E10}" presName="tx1" presStyleLbl="revTx" presStyleIdx="1" presStyleCnt="3" custScaleY="83001"/>
      <dgm:spPr/>
    </dgm:pt>
    <dgm:pt modelId="{8276105C-80A4-4D9F-A3DC-845DA1FC4992}" type="pres">
      <dgm:prSet presAssocID="{B1078049-B46A-4B6B-8A54-462304501E10}" presName="vert1" presStyleCnt="0"/>
      <dgm:spPr/>
    </dgm:pt>
    <dgm:pt modelId="{F89C3C0D-32EE-484F-A931-29B8A4BEAE65}" type="pres">
      <dgm:prSet presAssocID="{AA29B3CE-F271-48A4-98F1-7CD67E2885A8}" presName="thickLine" presStyleLbl="alignNode1" presStyleIdx="2" presStyleCnt="3"/>
      <dgm:spPr/>
    </dgm:pt>
    <dgm:pt modelId="{B897D526-7239-403F-B741-89BAD3F0163E}" type="pres">
      <dgm:prSet presAssocID="{AA29B3CE-F271-48A4-98F1-7CD67E2885A8}" presName="horz1" presStyleCnt="0"/>
      <dgm:spPr/>
    </dgm:pt>
    <dgm:pt modelId="{F0A9BA5A-8380-41B8-A707-C629F9CD2AF4}" type="pres">
      <dgm:prSet presAssocID="{AA29B3CE-F271-48A4-98F1-7CD67E2885A8}" presName="tx1" presStyleLbl="revTx" presStyleIdx="2" presStyleCnt="3"/>
      <dgm:spPr/>
    </dgm:pt>
    <dgm:pt modelId="{5D4B97B3-D28E-46F3-96F1-E076312F4F67}" type="pres">
      <dgm:prSet presAssocID="{AA29B3CE-F271-48A4-98F1-7CD67E2885A8}" presName="vert1" presStyleCnt="0"/>
      <dgm:spPr/>
    </dgm:pt>
  </dgm:ptLst>
  <dgm:cxnLst>
    <dgm:cxn modelId="{F5110417-CE1E-4B76-9AAF-981738D441A2}" type="presOf" srcId="{FD6F3337-FE8E-42B7-84BF-7342D25EA372}" destId="{BCE2D45B-EEAA-411F-AF13-05F6D813CC91}" srcOrd="0" destOrd="0" presId="urn:microsoft.com/office/officeart/2008/layout/LinedList"/>
    <dgm:cxn modelId="{8B99A73D-FD0D-4A20-822D-29E71A9568A0}" srcId="{FD6F3337-FE8E-42B7-84BF-7342D25EA372}" destId="{B1078049-B46A-4B6B-8A54-462304501E10}" srcOrd="1" destOrd="0" parTransId="{F69C7C5A-5CBF-474E-8271-E8200D706726}" sibTransId="{C5003992-0C30-437D-8BC9-B4860D142127}"/>
    <dgm:cxn modelId="{F063AB71-6DAA-4BDF-B97E-6A9936B68746}" type="presOf" srcId="{B1078049-B46A-4B6B-8A54-462304501E10}" destId="{F17A113A-A438-471D-BFEE-D169E05C1C6F}" srcOrd="0" destOrd="0" presId="urn:microsoft.com/office/officeart/2008/layout/LinedList"/>
    <dgm:cxn modelId="{27A1F18B-006E-4808-85DB-B5A504997518}" srcId="{FD6F3337-FE8E-42B7-84BF-7342D25EA372}" destId="{FFA09C22-4EC8-40F6-A1E7-4446F20A8ED3}" srcOrd="0" destOrd="0" parTransId="{4107A23F-7BE7-48C6-A12F-2645431C6E7A}" sibTransId="{293BE345-5632-40A7-BF63-336D22D59234}"/>
    <dgm:cxn modelId="{97E832B1-AFA5-47BE-809E-6EE31382D95B}" type="presOf" srcId="{AA29B3CE-F271-48A4-98F1-7CD67E2885A8}" destId="{F0A9BA5A-8380-41B8-A707-C629F9CD2AF4}" srcOrd="0" destOrd="0" presId="urn:microsoft.com/office/officeart/2008/layout/LinedList"/>
    <dgm:cxn modelId="{95E682DA-9527-4F2C-987F-B86BCF0CED63}" type="presOf" srcId="{FFA09C22-4EC8-40F6-A1E7-4446F20A8ED3}" destId="{9C719994-0485-45ED-8D3F-F19E1C7393B5}" srcOrd="0" destOrd="0" presId="urn:microsoft.com/office/officeart/2008/layout/LinedList"/>
    <dgm:cxn modelId="{3428D6E2-DA34-42F3-86F8-1B3CB7B1574F}" srcId="{FD6F3337-FE8E-42B7-84BF-7342D25EA372}" destId="{AA29B3CE-F271-48A4-98F1-7CD67E2885A8}" srcOrd="2" destOrd="0" parTransId="{57B11261-AD62-4C54-83AA-0B0AA352C7E6}" sibTransId="{2FF1D393-F851-4DBB-AF34-C74BD013ABB9}"/>
    <dgm:cxn modelId="{754414D1-5466-45A9-993D-52D1528D6FCE}" type="presParOf" srcId="{BCE2D45B-EEAA-411F-AF13-05F6D813CC91}" destId="{D3DE7253-E81E-4FC9-A681-D6B5C005354D}" srcOrd="0" destOrd="0" presId="urn:microsoft.com/office/officeart/2008/layout/LinedList"/>
    <dgm:cxn modelId="{D7AF17F5-8444-4DDC-9476-E0AB89672BDB}" type="presParOf" srcId="{BCE2D45B-EEAA-411F-AF13-05F6D813CC91}" destId="{C4D25FF9-097F-4938-9B3B-CF2F21433AD2}" srcOrd="1" destOrd="0" presId="urn:microsoft.com/office/officeart/2008/layout/LinedList"/>
    <dgm:cxn modelId="{FFF1BCB2-9879-408A-A41E-E34403CCFA2A}" type="presParOf" srcId="{C4D25FF9-097F-4938-9B3B-CF2F21433AD2}" destId="{9C719994-0485-45ED-8D3F-F19E1C7393B5}" srcOrd="0" destOrd="0" presId="urn:microsoft.com/office/officeart/2008/layout/LinedList"/>
    <dgm:cxn modelId="{C1FF5563-28E5-49D8-9A40-852453315BB1}" type="presParOf" srcId="{C4D25FF9-097F-4938-9B3B-CF2F21433AD2}" destId="{BE1E07E9-9E1D-4DF6-8B1C-F233774B0D03}" srcOrd="1" destOrd="0" presId="urn:microsoft.com/office/officeart/2008/layout/LinedList"/>
    <dgm:cxn modelId="{AD36B4EB-A1C1-42FC-8C7E-3C34EEF3175E}" type="presParOf" srcId="{BCE2D45B-EEAA-411F-AF13-05F6D813CC91}" destId="{CB1DFE5A-EE51-49F8-A4DD-FEE6D86C88A0}" srcOrd="2" destOrd="0" presId="urn:microsoft.com/office/officeart/2008/layout/LinedList"/>
    <dgm:cxn modelId="{DA2ACF13-4937-467D-B7E1-D01CD4ABD145}" type="presParOf" srcId="{BCE2D45B-EEAA-411F-AF13-05F6D813CC91}" destId="{3C28B9F7-862D-4D78-A74C-B6762CB592D0}" srcOrd="3" destOrd="0" presId="urn:microsoft.com/office/officeart/2008/layout/LinedList"/>
    <dgm:cxn modelId="{F750AE0F-1DDB-4C04-949D-6C2BB3DE63E9}" type="presParOf" srcId="{3C28B9F7-862D-4D78-A74C-B6762CB592D0}" destId="{F17A113A-A438-471D-BFEE-D169E05C1C6F}" srcOrd="0" destOrd="0" presId="urn:microsoft.com/office/officeart/2008/layout/LinedList"/>
    <dgm:cxn modelId="{666D1AB2-50C5-468F-A00C-61BD6DC622AD}" type="presParOf" srcId="{3C28B9F7-862D-4D78-A74C-B6762CB592D0}" destId="{8276105C-80A4-4D9F-A3DC-845DA1FC4992}" srcOrd="1" destOrd="0" presId="urn:microsoft.com/office/officeart/2008/layout/LinedList"/>
    <dgm:cxn modelId="{9AF545A2-7A93-44F8-978E-BE432D05DEFD}" type="presParOf" srcId="{BCE2D45B-EEAA-411F-AF13-05F6D813CC91}" destId="{F89C3C0D-32EE-484F-A931-29B8A4BEAE65}" srcOrd="4" destOrd="0" presId="urn:microsoft.com/office/officeart/2008/layout/LinedList"/>
    <dgm:cxn modelId="{EB418C26-7EA0-4366-99BC-0CC511945D53}" type="presParOf" srcId="{BCE2D45B-EEAA-411F-AF13-05F6D813CC91}" destId="{B897D526-7239-403F-B741-89BAD3F0163E}" srcOrd="5" destOrd="0" presId="urn:microsoft.com/office/officeart/2008/layout/LinedList"/>
    <dgm:cxn modelId="{4530171A-C750-465F-ACFF-401E09941087}" type="presParOf" srcId="{B897D526-7239-403F-B741-89BAD3F0163E}" destId="{F0A9BA5A-8380-41B8-A707-C629F9CD2AF4}" srcOrd="0" destOrd="0" presId="urn:microsoft.com/office/officeart/2008/layout/LinedList"/>
    <dgm:cxn modelId="{752869E0-494D-4B36-A415-9A043FBCC55B}" type="presParOf" srcId="{B897D526-7239-403F-B741-89BAD3F0163E}" destId="{5D4B97B3-D28E-46F3-96F1-E076312F4F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D6F3337-FE8E-42B7-84BF-7342D25EA3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01EE7-08DA-4D7A-8ADE-5DF5D85234C7}">
      <dgm:prSet custT="1"/>
      <dgm:spPr/>
      <dgm:t>
        <a:bodyPr/>
        <a:lstStyle/>
        <a:p>
          <a:r>
            <a:rPr lang="en-US" sz="1800" dirty="0"/>
            <a:t>About 4 in 5 of all dollars paid on behalf of maternal and newborn care go to the facility and other payments for the relatively brief hospital phase of care</a:t>
          </a:r>
        </a:p>
      </dgm:t>
    </dgm:pt>
    <dgm:pt modelId="{E4DD4419-7487-4BC9-BD1A-98B2B8DB6EBC}" type="parTrans" cxnId="{3203F930-7872-408E-AC29-162426C0B65D}">
      <dgm:prSet/>
      <dgm:spPr/>
      <dgm:t>
        <a:bodyPr/>
        <a:lstStyle/>
        <a:p>
          <a:endParaRPr lang="en-US"/>
        </a:p>
      </dgm:t>
    </dgm:pt>
    <dgm:pt modelId="{31B33CF3-19CF-4306-AF43-689F89C0D18F}" type="sibTrans" cxnId="{3203F930-7872-408E-AC29-162426C0B65D}">
      <dgm:prSet/>
      <dgm:spPr/>
      <dgm:t>
        <a:bodyPr/>
        <a:lstStyle/>
        <a:p>
          <a:endParaRPr lang="en-US"/>
        </a:p>
      </dgm:t>
    </dgm:pt>
    <dgm:pt modelId="{AB0776FB-BE5D-4600-9914-13266D87E541}">
      <dgm:prSet custT="1"/>
      <dgm:spPr/>
      <dgm:t>
        <a:bodyPr/>
        <a:lstStyle/>
        <a:p>
          <a:r>
            <a:rPr lang="en-US" sz="1800" dirty="0"/>
            <a:t>Just 1 in 5 of all $ paid for Maternity Care goes to prenatal and postnatal care</a:t>
          </a:r>
        </a:p>
      </dgm:t>
    </dgm:pt>
    <dgm:pt modelId="{3CFFC0F0-E062-4074-8375-B8ADF03CC25B}" type="parTrans" cxnId="{7BCAA72E-3BE9-4485-8520-E7640B137BBE}">
      <dgm:prSet/>
      <dgm:spPr/>
      <dgm:t>
        <a:bodyPr/>
        <a:lstStyle/>
        <a:p>
          <a:endParaRPr lang="en-US"/>
        </a:p>
      </dgm:t>
    </dgm:pt>
    <dgm:pt modelId="{7B1D67C8-7D2C-4627-9A5C-7C301D303560}" type="sibTrans" cxnId="{7BCAA72E-3BE9-4485-8520-E7640B137BBE}">
      <dgm:prSet/>
      <dgm:spPr/>
      <dgm:t>
        <a:bodyPr/>
        <a:lstStyle/>
        <a:p>
          <a:endParaRPr lang="en-US"/>
        </a:p>
      </dgm:t>
    </dgm:pt>
    <dgm:pt modelId="{D3486710-96DC-4228-8933-380E998FC7E8}">
      <dgm:prSet custT="1"/>
      <dgm:spPr/>
      <dgm:t>
        <a:bodyPr/>
        <a:lstStyle/>
        <a:p>
          <a:r>
            <a:rPr lang="en-US" sz="1800" dirty="0"/>
            <a:t>Reimbursement from private insurance companies &amp; Medicaid does not cover the costs for postpartum care after 42 days</a:t>
          </a:r>
        </a:p>
      </dgm:t>
    </dgm:pt>
    <dgm:pt modelId="{63865CFD-D715-4C5D-9CAA-43E361FAF02A}" type="parTrans" cxnId="{469B8410-5BCF-4F87-93B9-D88C59F7FE82}">
      <dgm:prSet/>
      <dgm:spPr/>
      <dgm:t>
        <a:bodyPr/>
        <a:lstStyle/>
        <a:p>
          <a:endParaRPr lang="en-US"/>
        </a:p>
      </dgm:t>
    </dgm:pt>
    <dgm:pt modelId="{8E3BC534-C5C0-4D70-A49F-6AADD64F3594}" type="sibTrans" cxnId="{469B8410-5BCF-4F87-93B9-D88C59F7FE82}">
      <dgm:prSet/>
      <dgm:spPr/>
      <dgm:t>
        <a:bodyPr/>
        <a:lstStyle/>
        <a:p>
          <a:endParaRPr lang="en-US"/>
        </a:p>
      </dgm:t>
    </dgm:pt>
    <dgm:pt modelId="{27124697-818F-4108-88DA-25168ACC069F}">
      <dgm:prSet custT="1"/>
      <dgm:spPr/>
      <dgm:t>
        <a:bodyPr/>
        <a:lstStyle/>
        <a:p>
          <a:r>
            <a:rPr lang="en-US" sz="1800" dirty="0"/>
            <a:t>Yet,</a:t>
          </a:r>
          <a:r>
            <a:rPr lang="en-US" sz="1800" baseline="0" dirty="0"/>
            <a:t> 53% of pregnancy-related deaths in the US occur from 7days – 1 year postpartum.</a:t>
          </a:r>
          <a:endParaRPr lang="en-US" sz="1800" dirty="0"/>
        </a:p>
      </dgm:t>
    </dgm:pt>
    <dgm:pt modelId="{47177FC3-90B6-4ABA-BD1E-30C781C05F8C}" type="parTrans" cxnId="{E3E78F97-164B-4B59-9C3A-7970F516AFC2}">
      <dgm:prSet/>
      <dgm:spPr/>
      <dgm:t>
        <a:bodyPr/>
        <a:lstStyle/>
        <a:p>
          <a:endParaRPr lang="en-US"/>
        </a:p>
      </dgm:t>
    </dgm:pt>
    <dgm:pt modelId="{0AB97547-75B9-403C-857F-1058795ED9C9}" type="sibTrans" cxnId="{E3E78F97-164B-4B59-9C3A-7970F516AFC2}">
      <dgm:prSet/>
      <dgm:spPr/>
      <dgm:t>
        <a:bodyPr/>
        <a:lstStyle/>
        <a:p>
          <a:endParaRPr lang="en-US"/>
        </a:p>
      </dgm:t>
    </dgm:pt>
    <dgm:pt modelId="{492E225C-2421-4818-BB5A-842C12A1CFB5}">
      <dgm:prSet custT="1"/>
      <dgm:spPr/>
      <dgm:t>
        <a:bodyPr/>
        <a:lstStyle/>
        <a:p>
          <a:r>
            <a:rPr lang="en-US" sz="1800" dirty="0"/>
            <a:t>Hospital maternity care units are closing, due to losing $ on maternity care</a:t>
          </a:r>
        </a:p>
      </dgm:t>
    </dgm:pt>
    <dgm:pt modelId="{ABE0A34B-35F4-4607-860F-2E70286D52FC}" type="parTrans" cxnId="{2994422D-1B75-4CE5-8B8C-BD03AFC29846}">
      <dgm:prSet/>
      <dgm:spPr/>
      <dgm:t>
        <a:bodyPr/>
        <a:lstStyle/>
        <a:p>
          <a:endParaRPr lang="en-US"/>
        </a:p>
      </dgm:t>
    </dgm:pt>
    <dgm:pt modelId="{B20D09C5-A327-40BB-8EA7-FB72C6053649}" type="sibTrans" cxnId="{2994422D-1B75-4CE5-8B8C-BD03AFC29846}">
      <dgm:prSet/>
      <dgm:spPr/>
      <dgm:t>
        <a:bodyPr/>
        <a:lstStyle/>
        <a:p>
          <a:endParaRPr lang="en-US"/>
        </a:p>
      </dgm:t>
    </dgm:pt>
    <dgm:pt modelId="{FC9E2177-2C86-4453-BD41-560C01D0050F}" type="pres">
      <dgm:prSet presAssocID="{FD6F3337-FE8E-42B7-84BF-7342D25EA372}" presName="vert0" presStyleCnt="0">
        <dgm:presLayoutVars>
          <dgm:dir/>
          <dgm:animOne val="branch"/>
          <dgm:animLvl val="lvl"/>
        </dgm:presLayoutVars>
      </dgm:prSet>
      <dgm:spPr/>
    </dgm:pt>
    <dgm:pt modelId="{6A0BA0C5-ED8E-4CC5-B6D0-774826DC440D}" type="pres">
      <dgm:prSet presAssocID="{E5801EE7-08DA-4D7A-8ADE-5DF5D85234C7}" presName="thickLine" presStyleLbl="alignNode1" presStyleIdx="0" presStyleCnt="5"/>
      <dgm:spPr/>
    </dgm:pt>
    <dgm:pt modelId="{5AAB5430-F8E9-446D-B24E-8C626D098909}" type="pres">
      <dgm:prSet presAssocID="{E5801EE7-08DA-4D7A-8ADE-5DF5D85234C7}" presName="horz1" presStyleCnt="0"/>
      <dgm:spPr/>
    </dgm:pt>
    <dgm:pt modelId="{1FFD2E36-B529-4CC5-B787-8FA395752927}" type="pres">
      <dgm:prSet presAssocID="{E5801EE7-08DA-4D7A-8ADE-5DF5D85234C7}" presName="tx1" presStyleLbl="revTx" presStyleIdx="0" presStyleCnt="5" custScaleY="117642"/>
      <dgm:spPr/>
    </dgm:pt>
    <dgm:pt modelId="{4A061B63-4E32-4B4B-B130-FAB8DB881684}" type="pres">
      <dgm:prSet presAssocID="{E5801EE7-08DA-4D7A-8ADE-5DF5D85234C7}" presName="vert1" presStyleCnt="0"/>
      <dgm:spPr/>
    </dgm:pt>
    <dgm:pt modelId="{A719863B-48A3-479F-A87F-F01D80333261}" type="pres">
      <dgm:prSet presAssocID="{AB0776FB-BE5D-4600-9914-13266D87E541}" presName="thickLine" presStyleLbl="alignNode1" presStyleIdx="1" presStyleCnt="5"/>
      <dgm:spPr/>
    </dgm:pt>
    <dgm:pt modelId="{1E433B96-A944-4344-A3F7-9B3B26079881}" type="pres">
      <dgm:prSet presAssocID="{AB0776FB-BE5D-4600-9914-13266D87E541}" presName="horz1" presStyleCnt="0"/>
      <dgm:spPr/>
    </dgm:pt>
    <dgm:pt modelId="{ED056885-172D-45EC-B7F9-55616CA03F54}" type="pres">
      <dgm:prSet presAssocID="{AB0776FB-BE5D-4600-9914-13266D87E541}" presName="tx1" presStyleLbl="revTx" presStyleIdx="1" presStyleCnt="5" custScaleY="91611"/>
      <dgm:spPr/>
    </dgm:pt>
    <dgm:pt modelId="{1D68DDB8-D02A-4089-9C9F-5B45D068B571}" type="pres">
      <dgm:prSet presAssocID="{AB0776FB-BE5D-4600-9914-13266D87E541}" presName="vert1" presStyleCnt="0"/>
      <dgm:spPr/>
    </dgm:pt>
    <dgm:pt modelId="{1C06092F-C013-476E-AE5B-DAA10EAB7225}" type="pres">
      <dgm:prSet presAssocID="{D3486710-96DC-4228-8933-380E998FC7E8}" presName="thickLine" presStyleLbl="alignNode1" presStyleIdx="2" presStyleCnt="5"/>
      <dgm:spPr/>
    </dgm:pt>
    <dgm:pt modelId="{230CC4E6-5049-4407-87A5-ABC27E364803}" type="pres">
      <dgm:prSet presAssocID="{D3486710-96DC-4228-8933-380E998FC7E8}" presName="horz1" presStyleCnt="0"/>
      <dgm:spPr/>
    </dgm:pt>
    <dgm:pt modelId="{3BC453EC-BF64-4596-AD73-1C7F2EBF7E7B}" type="pres">
      <dgm:prSet presAssocID="{D3486710-96DC-4228-8933-380E998FC7E8}" presName="tx1" presStyleLbl="revTx" presStyleIdx="2" presStyleCnt="5"/>
      <dgm:spPr/>
    </dgm:pt>
    <dgm:pt modelId="{2D4EEA9A-22D2-4905-8361-0CE83CEFB6A8}" type="pres">
      <dgm:prSet presAssocID="{D3486710-96DC-4228-8933-380E998FC7E8}" presName="vert1" presStyleCnt="0"/>
      <dgm:spPr/>
    </dgm:pt>
    <dgm:pt modelId="{314101E4-8D81-47BA-9055-3B44B921C565}" type="pres">
      <dgm:prSet presAssocID="{27124697-818F-4108-88DA-25168ACC069F}" presName="thickLine" presStyleLbl="alignNode1" presStyleIdx="3" presStyleCnt="5"/>
      <dgm:spPr/>
    </dgm:pt>
    <dgm:pt modelId="{1B304FC7-01B6-404A-95F0-802B81D406A9}" type="pres">
      <dgm:prSet presAssocID="{27124697-818F-4108-88DA-25168ACC069F}" presName="horz1" presStyleCnt="0"/>
      <dgm:spPr/>
    </dgm:pt>
    <dgm:pt modelId="{BAB43198-20E8-49C5-8153-C138B6E96916}" type="pres">
      <dgm:prSet presAssocID="{27124697-818F-4108-88DA-25168ACC069F}" presName="tx1" presStyleLbl="revTx" presStyleIdx="3" presStyleCnt="5"/>
      <dgm:spPr/>
    </dgm:pt>
    <dgm:pt modelId="{090ED5EC-EA07-4B87-8088-BBD09D8F226D}" type="pres">
      <dgm:prSet presAssocID="{27124697-818F-4108-88DA-25168ACC069F}" presName="vert1" presStyleCnt="0"/>
      <dgm:spPr/>
    </dgm:pt>
    <dgm:pt modelId="{91FB0EE2-2EFB-470F-930B-188387073907}" type="pres">
      <dgm:prSet presAssocID="{492E225C-2421-4818-BB5A-842C12A1CFB5}" presName="thickLine" presStyleLbl="alignNode1" presStyleIdx="4" presStyleCnt="5"/>
      <dgm:spPr/>
    </dgm:pt>
    <dgm:pt modelId="{481CA5C3-38E9-4D47-832F-AE5E273D24E6}" type="pres">
      <dgm:prSet presAssocID="{492E225C-2421-4818-BB5A-842C12A1CFB5}" presName="horz1" presStyleCnt="0"/>
      <dgm:spPr/>
    </dgm:pt>
    <dgm:pt modelId="{12AC23B4-4927-4B0A-B6CA-6123570797AF}" type="pres">
      <dgm:prSet presAssocID="{492E225C-2421-4818-BB5A-842C12A1CFB5}" presName="tx1" presStyleLbl="revTx" presStyleIdx="4" presStyleCnt="5"/>
      <dgm:spPr/>
    </dgm:pt>
    <dgm:pt modelId="{807300DB-F0BF-4FFB-B0E1-E6F931DBB55B}" type="pres">
      <dgm:prSet presAssocID="{492E225C-2421-4818-BB5A-842C12A1CFB5}" presName="vert1" presStyleCnt="0"/>
      <dgm:spPr/>
    </dgm:pt>
  </dgm:ptLst>
  <dgm:cxnLst>
    <dgm:cxn modelId="{469B8410-5BCF-4F87-93B9-D88C59F7FE82}" srcId="{FD6F3337-FE8E-42B7-84BF-7342D25EA372}" destId="{D3486710-96DC-4228-8933-380E998FC7E8}" srcOrd="2" destOrd="0" parTransId="{63865CFD-D715-4C5D-9CAA-43E361FAF02A}" sibTransId="{8E3BC534-C5C0-4D70-A49F-6AADD64F3594}"/>
    <dgm:cxn modelId="{2994422D-1B75-4CE5-8B8C-BD03AFC29846}" srcId="{FD6F3337-FE8E-42B7-84BF-7342D25EA372}" destId="{492E225C-2421-4818-BB5A-842C12A1CFB5}" srcOrd="4" destOrd="0" parTransId="{ABE0A34B-35F4-4607-860F-2E70286D52FC}" sibTransId="{B20D09C5-A327-40BB-8EA7-FB72C6053649}"/>
    <dgm:cxn modelId="{7BCAA72E-3BE9-4485-8520-E7640B137BBE}" srcId="{FD6F3337-FE8E-42B7-84BF-7342D25EA372}" destId="{AB0776FB-BE5D-4600-9914-13266D87E541}" srcOrd="1" destOrd="0" parTransId="{3CFFC0F0-E062-4074-8375-B8ADF03CC25B}" sibTransId="{7B1D67C8-7D2C-4627-9A5C-7C301D303560}"/>
    <dgm:cxn modelId="{75E2DC30-FAC5-4318-9DD1-C98D1A934DDA}" type="presOf" srcId="{AB0776FB-BE5D-4600-9914-13266D87E541}" destId="{ED056885-172D-45EC-B7F9-55616CA03F54}" srcOrd="0" destOrd="0" presId="urn:microsoft.com/office/officeart/2008/layout/LinedList"/>
    <dgm:cxn modelId="{3203F930-7872-408E-AC29-162426C0B65D}" srcId="{FD6F3337-FE8E-42B7-84BF-7342D25EA372}" destId="{E5801EE7-08DA-4D7A-8ADE-5DF5D85234C7}" srcOrd="0" destOrd="0" parTransId="{E4DD4419-7487-4BC9-BD1A-98B2B8DB6EBC}" sibTransId="{31B33CF3-19CF-4306-AF43-689F89C0D18F}"/>
    <dgm:cxn modelId="{D0298F5F-7126-4502-876C-13BB16FB5774}" type="presOf" srcId="{E5801EE7-08DA-4D7A-8ADE-5DF5D85234C7}" destId="{1FFD2E36-B529-4CC5-B787-8FA395752927}" srcOrd="0" destOrd="0" presId="urn:microsoft.com/office/officeart/2008/layout/LinedList"/>
    <dgm:cxn modelId="{BAA42E6D-00D5-4CFF-A304-71F8D01A83BE}" type="presOf" srcId="{492E225C-2421-4818-BB5A-842C12A1CFB5}" destId="{12AC23B4-4927-4B0A-B6CA-6123570797AF}" srcOrd="0" destOrd="0" presId="urn:microsoft.com/office/officeart/2008/layout/LinedList"/>
    <dgm:cxn modelId="{E3E78F97-164B-4B59-9C3A-7970F516AFC2}" srcId="{FD6F3337-FE8E-42B7-84BF-7342D25EA372}" destId="{27124697-818F-4108-88DA-25168ACC069F}" srcOrd="3" destOrd="0" parTransId="{47177FC3-90B6-4ABA-BD1E-30C781C05F8C}" sibTransId="{0AB97547-75B9-403C-857F-1058795ED9C9}"/>
    <dgm:cxn modelId="{DE8C50A2-E630-4A75-AF94-0D0D7996FDED}" type="presOf" srcId="{27124697-818F-4108-88DA-25168ACC069F}" destId="{BAB43198-20E8-49C5-8153-C138B6E96916}" srcOrd="0" destOrd="0" presId="urn:microsoft.com/office/officeart/2008/layout/LinedList"/>
    <dgm:cxn modelId="{36BA8AF3-C43E-4111-A33D-F5740DBCF724}" type="presOf" srcId="{D3486710-96DC-4228-8933-380E998FC7E8}" destId="{3BC453EC-BF64-4596-AD73-1C7F2EBF7E7B}" srcOrd="0" destOrd="0" presId="urn:microsoft.com/office/officeart/2008/layout/LinedList"/>
    <dgm:cxn modelId="{42D698FF-64BF-48F5-86DD-67103CDD2FE1}" type="presOf" srcId="{FD6F3337-FE8E-42B7-84BF-7342D25EA372}" destId="{FC9E2177-2C86-4453-BD41-560C01D0050F}" srcOrd="0" destOrd="0" presId="urn:microsoft.com/office/officeart/2008/layout/LinedList"/>
    <dgm:cxn modelId="{190AAB37-8B72-46FE-9725-7972DB57E402}" type="presParOf" srcId="{FC9E2177-2C86-4453-BD41-560C01D0050F}" destId="{6A0BA0C5-ED8E-4CC5-B6D0-774826DC440D}" srcOrd="0" destOrd="0" presId="urn:microsoft.com/office/officeart/2008/layout/LinedList"/>
    <dgm:cxn modelId="{3E5A9440-E26D-47D4-B81E-3FD14ACE7F5E}" type="presParOf" srcId="{FC9E2177-2C86-4453-BD41-560C01D0050F}" destId="{5AAB5430-F8E9-446D-B24E-8C626D098909}" srcOrd="1" destOrd="0" presId="urn:microsoft.com/office/officeart/2008/layout/LinedList"/>
    <dgm:cxn modelId="{F11744C8-9D48-40F1-B8C5-E02B2233376A}" type="presParOf" srcId="{5AAB5430-F8E9-446D-B24E-8C626D098909}" destId="{1FFD2E36-B529-4CC5-B787-8FA395752927}" srcOrd="0" destOrd="0" presId="urn:microsoft.com/office/officeart/2008/layout/LinedList"/>
    <dgm:cxn modelId="{6ADA5FBD-993F-402C-AC7D-8DE717C86DE2}" type="presParOf" srcId="{5AAB5430-F8E9-446D-B24E-8C626D098909}" destId="{4A061B63-4E32-4B4B-B130-FAB8DB881684}" srcOrd="1" destOrd="0" presId="urn:microsoft.com/office/officeart/2008/layout/LinedList"/>
    <dgm:cxn modelId="{0F3D628A-2471-4BD2-B17A-7BD3EE83B9A2}" type="presParOf" srcId="{FC9E2177-2C86-4453-BD41-560C01D0050F}" destId="{A719863B-48A3-479F-A87F-F01D80333261}" srcOrd="2" destOrd="0" presId="urn:microsoft.com/office/officeart/2008/layout/LinedList"/>
    <dgm:cxn modelId="{D8A295A9-8B7F-45A2-AE3A-A6AAFA89E38F}" type="presParOf" srcId="{FC9E2177-2C86-4453-BD41-560C01D0050F}" destId="{1E433B96-A944-4344-A3F7-9B3B26079881}" srcOrd="3" destOrd="0" presId="urn:microsoft.com/office/officeart/2008/layout/LinedList"/>
    <dgm:cxn modelId="{6976CEAB-D3C6-4996-9699-B83870D42DF1}" type="presParOf" srcId="{1E433B96-A944-4344-A3F7-9B3B26079881}" destId="{ED056885-172D-45EC-B7F9-55616CA03F54}" srcOrd="0" destOrd="0" presId="urn:microsoft.com/office/officeart/2008/layout/LinedList"/>
    <dgm:cxn modelId="{BA4AC657-67A9-4956-A239-8AD717E7A5D3}" type="presParOf" srcId="{1E433B96-A944-4344-A3F7-9B3B26079881}" destId="{1D68DDB8-D02A-4089-9C9F-5B45D068B571}" srcOrd="1" destOrd="0" presId="urn:microsoft.com/office/officeart/2008/layout/LinedList"/>
    <dgm:cxn modelId="{0EEBF3CF-957F-49C3-A52A-86C4BAECCFBE}" type="presParOf" srcId="{FC9E2177-2C86-4453-BD41-560C01D0050F}" destId="{1C06092F-C013-476E-AE5B-DAA10EAB7225}" srcOrd="4" destOrd="0" presId="urn:microsoft.com/office/officeart/2008/layout/LinedList"/>
    <dgm:cxn modelId="{07ABAB2F-9147-43FD-ABA5-CD06AF68E369}" type="presParOf" srcId="{FC9E2177-2C86-4453-BD41-560C01D0050F}" destId="{230CC4E6-5049-4407-87A5-ABC27E364803}" srcOrd="5" destOrd="0" presId="urn:microsoft.com/office/officeart/2008/layout/LinedList"/>
    <dgm:cxn modelId="{5F78D871-EC99-452C-ADA1-2A8B952A0D2F}" type="presParOf" srcId="{230CC4E6-5049-4407-87A5-ABC27E364803}" destId="{3BC453EC-BF64-4596-AD73-1C7F2EBF7E7B}" srcOrd="0" destOrd="0" presId="urn:microsoft.com/office/officeart/2008/layout/LinedList"/>
    <dgm:cxn modelId="{769F9096-023A-459B-8F31-AF8DE77B61A4}" type="presParOf" srcId="{230CC4E6-5049-4407-87A5-ABC27E364803}" destId="{2D4EEA9A-22D2-4905-8361-0CE83CEFB6A8}" srcOrd="1" destOrd="0" presId="urn:microsoft.com/office/officeart/2008/layout/LinedList"/>
    <dgm:cxn modelId="{436A1A30-6097-4495-9BDF-C778B91C0BF4}" type="presParOf" srcId="{FC9E2177-2C86-4453-BD41-560C01D0050F}" destId="{314101E4-8D81-47BA-9055-3B44B921C565}" srcOrd="6" destOrd="0" presId="urn:microsoft.com/office/officeart/2008/layout/LinedList"/>
    <dgm:cxn modelId="{E9F3585F-42E9-44E8-836E-842A4347DFEE}" type="presParOf" srcId="{FC9E2177-2C86-4453-BD41-560C01D0050F}" destId="{1B304FC7-01B6-404A-95F0-802B81D406A9}" srcOrd="7" destOrd="0" presId="urn:microsoft.com/office/officeart/2008/layout/LinedList"/>
    <dgm:cxn modelId="{F3824906-B0A8-4B36-BA47-A6839A57531E}" type="presParOf" srcId="{1B304FC7-01B6-404A-95F0-802B81D406A9}" destId="{BAB43198-20E8-49C5-8153-C138B6E96916}" srcOrd="0" destOrd="0" presId="urn:microsoft.com/office/officeart/2008/layout/LinedList"/>
    <dgm:cxn modelId="{1089264E-3FB7-4928-86C2-CABC63ACD75F}" type="presParOf" srcId="{1B304FC7-01B6-404A-95F0-802B81D406A9}" destId="{090ED5EC-EA07-4B87-8088-BBD09D8F226D}" srcOrd="1" destOrd="0" presId="urn:microsoft.com/office/officeart/2008/layout/LinedList"/>
    <dgm:cxn modelId="{34B90CEB-0304-4DF0-8C4E-A430927B76E5}" type="presParOf" srcId="{FC9E2177-2C86-4453-BD41-560C01D0050F}" destId="{91FB0EE2-2EFB-470F-930B-188387073907}" srcOrd="8" destOrd="0" presId="urn:microsoft.com/office/officeart/2008/layout/LinedList"/>
    <dgm:cxn modelId="{3B871AF8-72D2-41DB-AFF1-56C7DA35B3FB}" type="presParOf" srcId="{FC9E2177-2C86-4453-BD41-560C01D0050F}" destId="{481CA5C3-38E9-4D47-832F-AE5E273D24E6}" srcOrd="9" destOrd="0" presId="urn:microsoft.com/office/officeart/2008/layout/LinedList"/>
    <dgm:cxn modelId="{87B84978-E634-48A6-B6C8-4D808C7B7B65}" type="presParOf" srcId="{481CA5C3-38E9-4D47-832F-AE5E273D24E6}" destId="{12AC23B4-4927-4B0A-B6CA-6123570797AF}" srcOrd="0" destOrd="0" presId="urn:microsoft.com/office/officeart/2008/layout/LinedList"/>
    <dgm:cxn modelId="{63FB320F-D3C0-4400-9404-C87F11E3A49B}" type="presParOf" srcId="{481CA5C3-38E9-4D47-832F-AE5E273D24E6}" destId="{807300DB-F0BF-4FFB-B0E1-E6F931DBB5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1AEFC93-673B-40AC-B2B7-EB77F46ABB6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C804D56-B39C-4786-A8F5-25185F80759C}">
      <dgm:prSet phldrT="[Text]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During Pregnancy</a:t>
          </a:r>
        </a:p>
      </dgm:t>
    </dgm:pt>
    <dgm:pt modelId="{FAD31713-133D-4CAB-B1DD-937CFA77B5FC}" type="parTrans" cxnId="{CBC29717-96F8-4A9A-BCC3-253785F99881}">
      <dgm:prSet/>
      <dgm:spPr/>
      <dgm:t>
        <a:bodyPr/>
        <a:lstStyle/>
        <a:p>
          <a:endParaRPr lang="en-US"/>
        </a:p>
      </dgm:t>
    </dgm:pt>
    <dgm:pt modelId="{9A9A603A-D6AD-4588-84C2-B2AA92EE356D}" type="sibTrans" cxnId="{CBC29717-96F8-4A9A-BCC3-253785F99881}">
      <dgm:prSet/>
      <dgm:spPr/>
      <dgm:t>
        <a:bodyPr/>
        <a:lstStyle/>
        <a:p>
          <a:endParaRPr lang="en-US"/>
        </a:p>
      </dgm:t>
    </dgm:pt>
    <dgm:pt modelId="{F445E16C-E223-4A2C-AF3D-A3D1377919B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Day of Delivery</a:t>
          </a:r>
        </a:p>
      </dgm:t>
    </dgm:pt>
    <dgm:pt modelId="{39120C45-C983-4707-B954-3715C2FAA1E3}" type="parTrans" cxnId="{8D097A5D-D9F1-4A6B-BCA4-B86181A45133}">
      <dgm:prSet/>
      <dgm:spPr/>
      <dgm:t>
        <a:bodyPr/>
        <a:lstStyle/>
        <a:p>
          <a:endParaRPr lang="en-US"/>
        </a:p>
      </dgm:t>
    </dgm:pt>
    <dgm:pt modelId="{4E5381F5-C91C-4006-9560-892D61C89CD5}" type="sibTrans" cxnId="{8D097A5D-D9F1-4A6B-BCA4-B86181A45133}">
      <dgm:prSet/>
      <dgm:spPr/>
      <dgm:t>
        <a:bodyPr/>
        <a:lstStyle/>
        <a:p>
          <a:endParaRPr lang="en-US"/>
        </a:p>
      </dgm:t>
    </dgm:pt>
    <dgm:pt modelId="{374DA0E2-4915-4133-9EB2-5C649E2D83B7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1-6 days Postpartum</a:t>
          </a:r>
        </a:p>
      </dgm:t>
    </dgm:pt>
    <dgm:pt modelId="{A84C514A-A13F-46BB-8713-AB92CD6A26EE}" type="parTrans" cxnId="{DC239393-3F1D-4A93-97D8-3C0790A9A1A0}">
      <dgm:prSet/>
      <dgm:spPr/>
      <dgm:t>
        <a:bodyPr/>
        <a:lstStyle/>
        <a:p>
          <a:endParaRPr lang="en-US"/>
        </a:p>
      </dgm:t>
    </dgm:pt>
    <dgm:pt modelId="{5E5D2B1F-52D4-4299-AC3C-973E94AD1F59}" type="sibTrans" cxnId="{DC239393-3F1D-4A93-97D8-3C0790A9A1A0}">
      <dgm:prSet/>
      <dgm:spPr/>
      <dgm:t>
        <a:bodyPr/>
        <a:lstStyle/>
        <a:p>
          <a:endParaRPr lang="en-US"/>
        </a:p>
      </dgm:t>
    </dgm:pt>
    <dgm:pt modelId="{FB96BA40-641A-4A3F-8378-639035CD3F8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7-42 days Postpartum</a:t>
          </a:r>
        </a:p>
      </dgm:t>
    </dgm:pt>
    <dgm:pt modelId="{C42CC4DF-F27A-4EDA-AE80-923B938D32BA}" type="parTrans" cxnId="{9B214E4A-5F79-4CA2-9452-B184D7EFCDE9}">
      <dgm:prSet/>
      <dgm:spPr/>
      <dgm:t>
        <a:bodyPr/>
        <a:lstStyle/>
        <a:p>
          <a:endParaRPr lang="en-US"/>
        </a:p>
      </dgm:t>
    </dgm:pt>
    <dgm:pt modelId="{31DF76CD-395A-4E98-A309-6BBBA2718937}" type="sibTrans" cxnId="{9B214E4A-5F79-4CA2-9452-B184D7EFCDE9}">
      <dgm:prSet/>
      <dgm:spPr/>
      <dgm:t>
        <a:bodyPr/>
        <a:lstStyle/>
        <a:p>
          <a:endParaRPr lang="en-US"/>
        </a:p>
      </dgm:t>
    </dgm:pt>
    <dgm:pt modelId="{C7DAFF0E-922F-48A0-9309-6F224466E88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43-365 days Postpartum</a:t>
          </a:r>
        </a:p>
      </dgm:t>
    </dgm:pt>
    <dgm:pt modelId="{4D5B03DB-B76B-414C-8420-5231E75D12C9}" type="parTrans" cxnId="{51476E7A-CA8A-4730-8E72-1015DF27C71C}">
      <dgm:prSet/>
      <dgm:spPr/>
      <dgm:t>
        <a:bodyPr/>
        <a:lstStyle/>
        <a:p>
          <a:endParaRPr lang="en-US"/>
        </a:p>
      </dgm:t>
    </dgm:pt>
    <dgm:pt modelId="{BB518F60-A94B-4C39-BE03-2F95306B1943}" type="sibTrans" cxnId="{51476E7A-CA8A-4730-8E72-1015DF27C71C}">
      <dgm:prSet/>
      <dgm:spPr/>
      <dgm:t>
        <a:bodyPr/>
        <a:lstStyle/>
        <a:p>
          <a:endParaRPr lang="en-US"/>
        </a:p>
      </dgm:t>
    </dgm:pt>
    <dgm:pt modelId="{F69DD5CD-89ED-477D-9C0D-480FED04E317}" type="pres">
      <dgm:prSet presAssocID="{01AEFC93-673B-40AC-B2B7-EB77F46ABB67}" presName="Name0" presStyleCnt="0">
        <dgm:presLayoutVars>
          <dgm:dir/>
          <dgm:resizeHandles val="exact"/>
        </dgm:presLayoutVars>
      </dgm:prSet>
      <dgm:spPr/>
    </dgm:pt>
    <dgm:pt modelId="{A286183B-4894-425E-8FCE-AEBCAFD776F9}" type="pres">
      <dgm:prSet presAssocID="{7C804D56-B39C-4786-A8F5-25185F80759C}" presName="parTxOnly" presStyleLbl="node1" presStyleIdx="0" presStyleCnt="5">
        <dgm:presLayoutVars>
          <dgm:bulletEnabled val="1"/>
        </dgm:presLayoutVars>
      </dgm:prSet>
      <dgm:spPr/>
    </dgm:pt>
    <dgm:pt modelId="{D55BC78D-F702-44DE-A710-F7C37FBB8984}" type="pres">
      <dgm:prSet presAssocID="{9A9A603A-D6AD-4588-84C2-B2AA92EE356D}" presName="parSpace" presStyleCnt="0"/>
      <dgm:spPr/>
    </dgm:pt>
    <dgm:pt modelId="{85651EFC-F4EE-4475-BC17-855D0250D32B}" type="pres">
      <dgm:prSet presAssocID="{F445E16C-E223-4A2C-AF3D-A3D1377919B1}" presName="parTxOnly" presStyleLbl="node1" presStyleIdx="1" presStyleCnt="5">
        <dgm:presLayoutVars>
          <dgm:bulletEnabled val="1"/>
        </dgm:presLayoutVars>
      </dgm:prSet>
      <dgm:spPr/>
    </dgm:pt>
    <dgm:pt modelId="{784E7274-1AA3-40EA-99C9-F880BF6E4CB1}" type="pres">
      <dgm:prSet presAssocID="{4E5381F5-C91C-4006-9560-892D61C89CD5}" presName="parSpace" presStyleCnt="0"/>
      <dgm:spPr/>
    </dgm:pt>
    <dgm:pt modelId="{60A00F74-A5F9-4495-B9AF-9DC697F2464A}" type="pres">
      <dgm:prSet presAssocID="{374DA0E2-4915-4133-9EB2-5C649E2D83B7}" presName="parTxOnly" presStyleLbl="node1" presStyleIdx="2" presStyleCnt="5">
        <dgm:presLayoutVars>
          <dgm:bulletEnabled val="1"/>
        </dgm:presLayoutVars>
      </dgm:prSet>
      <dgm:spPr/>
    </dgm:pt>
    <dgm:pt modelId="{BA9C089F-CDE1-4451-AEA2-2CC6340009FA}" type="pres">
      <dgm:prSet presAssocID="{5E5D2B1F-52D4-4299-AC3C-973E94AD1F59}" presName="parSpace" presStyleCnt="0"/>
      <dgm:spPr/>
    </dgm:pt>
    <dgm:pt modelId="{91EF141F-B231-48C3-814B-42F13604F176}" type="pres">
      <dgm:prSet presAssocID="{FB96BA40-641A-4A3F-8378-639035CD3F8F}" presName="parTxOnly" presStyleLbl="node1" presStyleIdx="3" presStyleCnt="5">
        <dgm:presLayoutVars>
          <dgm:bulletEnabled val="1"/>
        </dgm:presLayoutVars>
      </dgm:prSet>
      <dgm:spPr/>
    </dgm:pt>
    <dgm:pt modelId="{4E8B8937-1BBB-4C20-AE4E-6C67DCB27A47}" type="pres">
      <dgm:prSet presAssocID="{31DF76CD-395A-4E98-A309-6BBBA2718937}" presName="parSpace" presStyleCnt="0"/>
      <dgm:spPr/>
    </dgm:pt>
    <dgm:pt modelId="{565D48B2-4013-46A9-9599-8C17C2559B62}" type="pres">
      <dgm:prSet presAssocID="{C7DAFF0E-922F-48A0-9309-6F224466E881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CBC29717-96F8-4A9A-BCC3-253785F99881}" srcId="{01AEFC93-673B-40AC-B2B7-EB77F46ABB67}" destId="{7C804D56-B39C-4786-A8F5-25185F80759C}" srcOrd="0" destOrd="0" parTransId="{FAD31713-133D-4CAB-B1DD-937CFA77B5FC}" sibTransId="{9A9A603A-D6AD-4588-84C2-B2AA92EE356D}"/>
    <dgm:cxn modelId="{2CBF3E33-128F-418C-9585-CD0C2E1DD599}" type="presOf" srcId="{F445E16C-E223-4A2C-AF3D-A3D1377919B1}" destId="{85651EFC-F4EE-4475-BC17-855D0250D32B}" srcOrd="0" destOrd="0" presId="urn:microsoft.com/office/officeart/2005/8/layout/hChevron3"/>
    <dgm:cxn modelId="{8D097A5D-D9F1-4A6B-BCA4-B86181A45133}" srcId="{01AEFC93-673B-40AC-B2B7-EB77F46ABB67}" destId="{F445E16C-E223-4A2C-AF3D-A3D1377919B1}" srcOrd="1" destOrd="0" parTransId="{39120C45-C983-4707-B954-3715C2FAA1E3}" sibTransId="{4E5381F5-C91C-4006-9560-892D61C89CD5}"/>
    <dgm:cxn modelId="{BF82E648-9CEA-4E4F-8B99-3D60B2EB2FF0}" type="presOf" srcId="{FB96BA40-641A-4A3F-8378-639035CD3F8F}" destId="{91EF141F-B231-48C3-814B-42F13604F176}" srcOrd="0" destOrd="0" presId="urn:microsoft.com/office/officeart/2005/8/layout/hChevron3"/>
    <dgm:cxn modelId="{9B214E4A-5F79-4CA2-9452-B184D7EFCDE9}" srcId="{01AEFC93-673B-40AC-B2B7-EB77F46ABB67}" destId="{FB96BA40-641A-4A3F-8378-639035CD3F8F}" srcOrd="3" destOrd="0" parTransId="{C42CC4DF-F27A-4EDA-AE80-923B938D32BA}" sibTransId="{31DF76CD-395A-4E98-A309-6BBBA2718937}"/>
    <dgm:cxn modelId="{51476E7A-CA8A-4730-8E72-1015DF27C71C}" srcId="{01AEFC93-673B-40AC-B2B7-EB77F46ABB67}" destId="{C7DAFF0E-922F-48A0-9309-6F224466E881}" srcOrd="4" destOrd="0" parTransId="{4D5B03DB-B76B-414C-8420-5231E75D12C9}" sibTransId="{BB518F60-A94B-4C39-BE03-2F95306B1943}"/>
    <dgm:cxn modelId="{6A456588-5CA0-4D95-9514-3D66897F55D0}" type="presOf" srcId="{C7DAFF0E-922F-48A0-9309-6F224466E881}" destId="{565D48B2-4013-46A9-9599-8C17C2559B62}" srcOrd="0" destOrd="0" presId="urn:microsoft.com/office/officeart/2005/8/layout/hChevron3"/>
    <dgm:cxn modelId="{DC239393-3F1D-4A93-97D8-3C0790A9A1A0}" srcId="{01AEFC93-673B-40AC-B2B7-EB77F46ABB67}" destId="{374DA0E2-4915-4133-9EB2-5C649E2D83B7}" srcOrd="2" destOrd="0" parTransId="{A84C514A-A13F-46BB-8713-AB92CD6A26EE}" sibTransId="{5E5D2B1F-52D4-4299-AC3C-973E94AD1F59}"/>
    <dgm:cxn modelId="{B9305D9A-DB04-4831-840F-601C59E03EFD}" type="presOf" srcId="{374DA0E2-4915-4133-9EB2-5C649E2D83B7}" destId="{60A00F74-A5F9-4495-B9AF-9DC697F2464A}" srcOrd="0" destOrd="0" presId="urn:microsoft.com/office/officeart/2005/8/layout/hChevron3"/>
    <dgm:cxn modelId="{FD115FA1-DD1F-47D0-9B46-07020A4CD9EE}" type="presOf" srcId="{7C804D56-B39C-4786-A8F5-25185F80759C}" destId="{A286183B-4894-425E-8FCE-AEBCAFD776F9}" srcOrd="0" destOrd="0" presId="urn:microsoft.com/office/officeart/2005/8/layout/hChevron3"/>
    <dgm:cxn modelId="{70FA4EEA-7E94-41EF-87A4-04F2CB5379CC}" type="presOf" srcId="{01AEFC93-673B-40AC-B2B7-EB77F46ABB67}" destId="{F69DD5CD-89ED-477D-9C0D-480FED04E317}" srcOrd="0" destOrd="0" presId="urn:microsoft.com/office/officeart/2005/8/layout/hChevron3"/>
    <dgm:cxn modelId="{12BF536A-46C0-40D5-8B5F-377A09CD30D8}" type="presParOf" srcId="{F69DD5CD-89ED-477D-9C0D-480FED04E317}" destId="{A286183B-4894-425E-8FCE-AEBCAFD776F9}" srcOrd="0" destOrd="0" presId="urn:microsoft.com/office/officeart/2005/8/layout/hChevron3"/>
    <dgm:cxn modelId="{A01B37F6-FD52-4BD4-A59E-85F3828CDEB3}" type="presParOf" srcId="{F69DD5CD-89ED-477D-9C0D-480FED04E317}" destId="{D55BC78D-F702-44DE-A710-F7C37FBB8984}" srcOrd="1" destOrd="0" presId="urn:microsoft.com/office/officeart/2005/8/layout/hChevron3"/>
    <dgm:cxn modelId="{1190E766-3B19-4CA3-A827-0A00D562B7C4}" type="presParOf" srcId="{F69DD5CD-89ED-477D-9C0D-480FED04E317}" destId="{85651EFC-F4EE-4475-BC17-855D0250D32B}" srcOrd="2" destOrd="0" presId="urn:microsoft.com/office/officeart/2005/8/layout/hChevron3"/>
    <dgm:cxn modelId="{B45BE512-D0F0-42CF-BC02-9B1D8DAA6908}" type="presParOf" srcId="{F69DD5CD-89ED-477D-9C0D-480FED04E317}" destId="{784E7274-1AA3-40EA-99C9-F880BF6E4CB1}" srcOrd="3" destOrd="0" presId="urn:microsoft.com/office/officeart/2005/8/layout/hChevron3"/>
    <dgm:cxn modelId="{22328016-3637-4921-A774-0804E5591F98}" type="presParOf" srcId="{F69DD5CD-89ED-477D-9C0D-480FED04E317}" destId="{60A00F74-A5F9-4495-B9AF-9DC697F2464A}" srcOrd="4" destOrd="0" presId="urn:microsoft.com/office/officeart/2005/8/layout/hChevron3"/>
    <dgm:cxn modelId="{A56E5477-9819-4D22-971D-F683564477FE}" type="presParOf" srcId="{F69DD5CD-89ED-477D-9C0D-480FED04E317}" destId="{BA9C089F-CDE1-4451-AEA2-2CC6340009FA}" srcOrd="5" destOrd="0" presId="urn:microsoft.com/office/officeart/2005/8/layout/hChevron3"/>
    <dgm:cxn modelId="{F8DF13BB-18E9-4ED2-AEE1-48126B5B0B2F}" type="presParOf" srcId="{F69DD5CD-89ED-477D-9C0D-480FED04E317}" destId="{91EF141F-B231-48C3-814B-42F13604F176}" srcOrd="6" destOrd="0" presId="urn:microsoft.com/office/officeart/2005/8/layout/hChevron3"/>
    <dgm:cxn modelId="{57EBC16A-0C45-4E9D-8355-D8C5A381F504}" type="presParOf" srcId="{F69DD5CD-89ED-477D-9C0D-480FED04E317}" destId="{4E8B8937-1BBB-4C20-AE4E-6C67DCB27A47}" srcOrd="7" destOrd="0" presId="urn:microsoft.com/office/officeart/2005/8/layout/hChevron3"/>
    <dgm:cxn modelId="{70A16BCF-A72C-4EDB-BCC1-32B9BD46FBE6}" type="presParOf" srcId="{F69DD5CD-89ED-477D-9C0D-480FED04E317}" destId="{565D48B2-4013-46A9-9599-8C17C2559B6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D97F17-10D1-4847-ACEB-33071E41DA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167676-563B-4D68-AEC0-861369AB7CA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/>
            <a:t>4 of 5 of all $ paid for Maternity care</a:t>
          </a:r>
        </a:p>
      </dgm:t>
    </dgm:pt>
    <dgm:pt modelId="{11095EC9-DEB6-42A6-B53C-6FEBD7D78B51}" type="parTrans" cxnId="{8CF47D61-D387-483E-8854-FD15DCB959B4}">
      <dgm:prSet/>
      <dgm:spPr/>
      <dgm:t>
        <a:bodyPr/>
        <a:lstStyle/>
        <a:p>
          <a:endParaRPr lang="en-US"/>
        </a:p>
      </dgm:t>
    </dgm:pt>
    <dgm:pt modelId="{96299A07-FF7A-471C-B988-B5E8F925D39F}" type="sibTrans" cxnId="{8CF47D61-D387-483E-8854-FD15DCB959B4}">
      <dgm:prSet/>
      <dgm:spPr/>
      <dgm:t>
        <a:bodyPr/>
        <a:lstStyle/>
        <a:p>
          <a:endParaRPr lang="en-US"/>
        </a:p>
      </dgm:t>
    </dgm:pt>
    <dgm:pt modelId="{6056B9ED-4443-486F-869A-E1502A3EF5BE}" type="pres">
      <dgm:prSet presAssocID="{2AD97F17-10D1-4847-ACEB-33071E41DA4C}" presName="diagram" presStyleCnt="0">
        <dgm:presLayoutVars>
          <dgm:dir/>
          <dgm:resizeHandles val="exact"/>
        </dgm:presLayoutVars>
      </dgm:prSet>
      <dgm:spPr/>
    </dgm:pt>
    <dgm:pt modelId="{157A3E19-8D44-45B8-AD19-FDA5501D7D08}" type="pres">
      <dgm:prSet presAssocID="{B0167676-563B-4D68-AEC0-861369AB7CA4}" presName="node" presStyleLbl="node1" presStyleIdx="0" presStyleCnt="1" custScaleX="212101" custLinFactX="-200000" custLinFactNeighborX="-218755" custLinFactNeighborY="-43108">
        <dgm:presLayoutVars>
          <dgm:bulletEnabled val="1"/>
        </dgm:presLayoutVars>
      </dgm:prSet>
      <dgm:spPr/>
    </dgm:pt>
  </dgm:ptLst>
  <dgm:cxnLst>
    <dgm:cxn modelId="{5EA6112A-B3E9-4D2E-B2E0-5B8689BCD1B6}" type="presOf" srcId="{B0167676-563B-4D68-AEC0-861369AB7CA4}" destId="{157A3E19-8D44-45B8-AD19-FDA5501D7D08}" srcOrd="0" destOrd="0" presId="urn:microsoft.com/office/officeart/2005/8/layout/default"/>
    <dgm:cxn modelId="{8CF47D61-D387-483E-8854-FD15DCB959B4}" srcId="{2AD97F17-10D1-4847-ACEB-33071E41DA4C}" destId="{B0167676-563B-4D68-AEC0-861369AB7CA4}" srcOrd="0" destOrd="0" parTransId="{11095EC9-DEB6-42A6-B53C-6FEBD7D78B51}" sibTransId="{96299A07-FF7A-471C-B988-B5E8F925D39F}"/>
    <dgm:cxn modelId="{261C8AF3-10B4-4FDB-8EB1-80638851FEB6}" type="presOf" srcId="{2AD97F17-10D1-4847-ACEB-33071E41DA4C}" destId="{6056B9ED-4443-486F-869A-E1502A3EF5BE}" srcOrd="0" destOrd="0" presId="urn:microsoft.com/office/officeart/2005/8/layout/default"/>
    <dgm:cxn modelId="{AFBEC329-0812-4C0A-B40F-C7F665964938}" type="presParOf" srcId="{6056B9ED-4443-486F-869A-E1502A3EF5BE}" destId="{157A3E19-8D44-45B8-AD19-FDA5501D7D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AD97F17-10D1-4847-ACEB-33071E41DA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167676-563B-4D68-AEC0-861369AB7CA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dirty="0"/>
            <a:t>53% deaths occurred 7-365 days postpartum</a:t>
          </a:r>
        </a:p>
      </dgm:t>
    </dgm:pt>
    <dgm:pt modelId="{11095EC9-DEB6-42A6-B53C-6FEBD7D78B51}" type="parTrans" cxnId="{8CF47D61-D387-483E-8854-FD15DCB959B4}">
      <dgm:prSet/>
      <dgm:spPr/>
      <dgm:t>
        <a:bodyPr/>
        <a:lstStyle/>
        <a:p>
          <a:endParaRPr lang="en-US"/>
        </a:p>
      </dgm:t>
    </dgm:pt>
    <dgm:pt modelId="{96299A07-FF7A-471C-B988-B5E8F925D39F}" type="sibTrans" cxnId="{8CF47D61-D387-483E-8854-FD15DCB959B4}">
      <dgm:prSet/>
      <dgm:spPr/>
      <dgm:t>
        <a:bodyPr/>
        <a:lstStyle/>
        <a:p>
          <a:endParaRPr lang="en-US"/>
        </a:p>
      </dgm:t>
    </dgm:pt>
    <dgm:pt modelId="{6056B9ED-4443-486F-869A-E1502A3EF5BE}" type="pres">
      <dgm:prSet presAssocID="{2AD97F17-10D1-4847-ACEB-33071E41DA4C}" presName="diagram" presStyleCnt="0">
        <dgm:presLayoutVars>
          <dgm:dir/>
          <dgm:resizeHandles val="exact"/>
        </dgm:presLayoutVars>
      </dgm:prSet>
      <dgm:spPr/>
    </dgm:pt>
    <dgm:pt modelId="{157A3E19-8D44-45B8-AD19-FDA5501D7D08}" type="pres">
      <dgm:prSet presAssocID="{B0167676-563B-4D68-AEC0-861369AB7CA4}" presName="node" presStyleLbl="node1" presStyleIdx="0" presStyleCnt="1" custScaleX="197179" custLinFactNeighborX="33418" custLinFactNeighborY="-6177">
        <dgm:presLayoutVars>
          <dgm:bulletEnabled val="1"/>
        </dgm:presLayoutVars>
      </dgm:prSet>
      <dgm:spPr/>
    </dgm:pt>
  </dgm:ptLst>
  <dgm:cxnLst>
    <dgm:cxn modelId="{5EA6112A-B3E9-4D2E-B2E0-5B8689BCD1B6}" type="presOf" srcId="{B0167676-563B-4D68-AEC0-861369AB7CA4}" destId="{157A3E19-8D44-45B8-AD19-FDA5501D7D08}" srcOrd="0" destOrd="0" presId="urn:microsoft.com/office/officeart/2005/8/layout/default"/>
    <dgm:cxn modelId="{8CF47D61-D387-483E-8854-FD15DCB959B4}" srcId="{2AD97F17-10D1-4847-ACEB-33071E41DA4C}" destId="{B0167676-563B-4D68-AEC0-861369AB7CA4}" srcOrd="0" destOrd="0" parTransId="{11095EC9-DEB6-42A6-B53C-6FEBD7D78B51}" sibTransId="{96299A07-FF7A-471C-B988-B5E8F925D39F}"/>
    <dgm:cxn modelId="{261C8AF3-10B4-4FDB-8EB1-80638851FEB6}" type="presOf" srcId="{2AD97F17-10D1-4847-ACEB-33071E41DA4C}" destId="{6056B9ED-4443-486F-869A-E1502A3EF5BE}" srcOrd="0" destOrd="0" presId="urn:microsoft.com/office/officeart/2005/8/layout/default"/>
    <dgm:cxn modelId="{AFBEC329-0812-4C0A-B40F-C7F665964938}" type="presParOf" srcId="{6056B9ED-4443-486F-869A-E1502A3EF5BE}" destId="{157A3E19-8D44-45B8-AD19-FDA5501D7D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0A78A01-0CD0-43D2-BD6C-25B1B74F5B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D859A-C88D-4965-BE37-9F4FA1F217B2}">
      <dgm:prSet/>
      <dgm:spPr/>
      <dgm:t>
        <a:bodyPr/>
        <a:lstStyle/>
        <a:p>
          <a:r>
            <a:rPr lang="en-US" dirty="0">
              <a:latin typeface="+mj-lt"/>
            </a:rPr>
            <a:t>Overview of midwifery </a:t>
          </a:r>
        </a:p>
      </dgm:t>
    </dgm:pt>
    <dgm:pt modelId="{09B56F7E-F48D-4EB0-82EE-57F34E3B310F}" type="parTrans" cxnId="{23FC591B-4578-48EC-BA7E-CABBD287E6DE}">
      <dgm:prSet/>
      <dgm:spPr/>
      <dgm:t>
        <a:bodyPr/>
        <a:lstStyle/>
        <a:p>
          <a:endParaRPr lang="en-US"/>
        </a:p>
      </dgm:t>
    </dgm:pt>
    <dgm:pt modelId="{4C51B86F-CCF0-4EB4-8A3D-CDF1B3B839D1}" type="sibTrans" cxnId="{23FC591B-4578-48EC-BA7E-CABBD287E6DE}">
      <dgm:prSet/>
      <dgm:spPr/>
      <dgm:t>
        <a:bodyPr/>
        <a:lstStyle/>
        <a:p>
          <a:endParaRPr lang="en-US"/>
        </a:p>
      </dgm:t>
    </dgm:pt>
    <dgm:pt modelId="{65B4238A-9BE2-4FD5-A8F8-038AA0EB9C05}">
      <dgm:prSet/>
      <dgm:spPr/>
      <dgm:t>
        <a:bodyPr/>
        <a:lstStyle/>
        <a:p>
          <a:r>
            <a:rPr lang="en-US" dirty="0">
              <a:latin typeface="+mj-lt"/>
            </a:rPr>
            <a:t>Benefits/Outcomes of midwifery</a:t>
          </a:r>
        </a:p>
      </dgm:t>
    </dgm:pt>
    <dgm:pt modelId="{DB575FBD-8E30-410A-837A-6A249254537E}" type="parTrans" cxnId="{34A7E396-139C-4FE1-A814-161341608D59}">
      <dgm:prSet/>
      <dgm:spPr/>
      <dgm:t>
        <a:bodyPr/>
        <a:lstStyle/>
        <a:p>
          <a:endParaRPr lang="en-US"/>
        </a:p>
      </dgm:t>
    </dgm:pt>
    <dgm:pt modelId="{22A6383E-2441-41BD-9E5D-240B5D670EE2}" type="sibTrans" cxnId="{34A7E396-139C-4FE1-A814-161341608D59}">
      <dgm:prSet/>
      <dgm:spPr/>
      <dgm:t>
        <a:bodyPr/>
        <a:lstStyle/>
        <a:p>
          <a:endParaRPr lang="en-US"/>
        </a:p>
      </dgm:t>
    </dgm:pt>
    <dgm:pt modelId="{6FD31F81-D713-4EDB-8B9E-8B59E5F1C3A1}">
      <dgm:prSet/>
      <dgm:spPr/>
      <dgm:t>
        <a:bodyPr/>
        <a:lstStyle/>
        <a:p>
          <a:r>
            <a:rPr lang="en-US" dirty="0">
              <a:latin typeface="+mj-lt"/>
            </a:rPr>
            <a:t>Cost-effectiveness of midwifery</a:t>
          </a:r>
        </a:p>
      </dgm:t>
    </dgm:pt>
    <dgm:pt modelId="{137ED5D2-7C33-4F21-9E89-82B7E195D991}" type="parTrans" cxnId="{2C641C0B-9E33-406A-BE72-B1703B21C102}">
      <dgm:prSet/>
      <dgm:spPr/>
      <dgm:t>
        <a:bodyPr/>
        <a:lstStyle/>
        <a:p>
          <a:endParaRPr lang="en-US"/>
        </a:p>
      </dgm:t>
    </dgm:pt>
    <dgm:pt modelId="{16E89681-C9E9-4B04-AFBF-DD07433F25A2}" type="sibTrans" cxnId="{2C641C0B-9E33-406A-BE72-B1703B21C102}">
      <dgm:prSet/>
      <dgm:spPr/>
      <dgm:t>
        <a:bodyPr/>
        <a:lstStyle/>
        <a:p>
          <a:endParaRPr lang="en-US"/>
        </a:p>
      </dgm:t>
    </dgm:pt>
    <dgm:pt modelId="{6E51DDC3-F268-48F1-BA05-7BB830712D83}" type="pres">
      <dgm:prSet presAssocID="{A0A78A01-0CD0-43D2-BD6C-25B1B74F5BB2}" presName="vert0" presStyleCnt="0">
        <dgm:presLayoutVars>
          <dgm:dir/>
          <dgm:animOne val="branch"/>
          <dgm:animLvl val="lvl"/>
        </dgm:presLayoutVars>
      </dgm:prSet>
      <dgm:spPr/>
    </dgm:pt>
    <dgm:pt modelId="{3208B59D-805E-4EB4-BF4E-B2D0AACCA252}" type="pres">
      <dgm:prSet presAssocID="{B7ED859A-C88D-4965-BE37-9F4FA1F217B2}" presName="thickLine" presStyleLbl="alignNode1" presStyleIdx="0" presStyleCnt="3"/>
      <dgm:spPr/>
    </dgm:pt>
    <dgm:pt modelId="{7881276A-E188-47C9-A0EE-6C9BE8BADFE6}" type="pres">
      <dgm:prSet presAssocID="{B7ED859A-C88D-4965-BE37-9F4FA1F217B2}" presName="horz1" presStyleCnt="0"/>
      <dgm:spPr/>
    </dgm:pt>
    <dgm:pt modelId="{687BA3E4-960E-47B6-B321-BF0F9A9CC01C}" type="pres">
      <dgm:prSet presAssocID="{B7ED859A-C88D-4965-BE37-9F4FA1F217B2}" presName="tx1" presStyleLbl="revTx" presStyleIdx="0" presStyleCnt="3"/>
      <dgm:spPr/>
    </dgm:pt>
    <dgm:pt modelId="{3739A481-F095-4C7F-AE34-E1FBE33C62ED}" type="pres">
      <dgm:prSet presAssocID="{B7ED859A-C88D-4965-BE37-9F4FA1F217B2}" presName="vert1" presStyleCnt="0"/>
      <dgm:spPr/>
    </dgm:pt>
    <dgm:pt modelId="{295E9D9E-B755-4DCA-A592-2E64E938C485}" type="pres">
      <dgm:prSet presAssocID="{65B4238A-9BE2-4FD5-A8F8-038AA0EB9C05}" presName="thickLine" presStyleLbl="alignNode1" presStyleIdx="1" presStyleCnt="3"/>
      <dgm:spPr/>
    </dgm:pt>
    <dgm:pt modelId="{B9ABF383-3E69-4E8D-8FF8-88E0C14A620E}" type="pres">
      <dgm:prSet presAssocID="{65B4238A-9BE2-4FD5-A8F8-038AA0EB9C05}" presName="horz1" presStyleCnt="0"/>
      <dgm:spPr/>
    </dgm:pt>
    <dgm:pt modelId="{480913C7-F6BC-46A1-8F3C-201274DEF420}" type="pres">
      <dgm:prSet presAssocID="{65B4238A-9BE2-4FD5-A8F8-038AA0EB9C05}" presName="tx1" presStyleLbl="revTx" presStyleIdx="1" presStyleCnt="3"/>
      <dgm:spPr/>
    </dgm:pt>
    <dgm:pt modelId="{77B0CDDA-1E7A-411B-8F0D-9F59922CD950}" type="pres">
      <dgm:prSet presAssocID="{65B4238A-9BE2-4FD5-A8F8-038AA0EB9C05}" presName="vert1" presStyleCnt="0"/>
      <dgm:spPr/>
    </dgm:pt>
    <dgm:pt modelId="{D9198951-3863-4858-8FD6-1B6A01141C69}" type="pres">
      <dgm:prSet presAssocID="{6FD31F81-D713-4EDB-8B9E-8B59E5F1C3A1}" presName="thickLine" presStyleLbl="alignNode1" presStyleIdx="2" presStyleCnt="3"/>
      <dgm:spPr/>
    </dgm:pt>
    <dgm:pt modelId="{E9CCDD41-797A-4D73-A3D5-9D6BC2F26F02}" type="pres">
      <dgm:prSet presAssocID="{6FD31F81-D713-4EDB-8B9E-8B59E5F1C3A1}" presName="horz1" presStyleCnt="0"/>
      <dgm:spPr/>
    </dgm:pt>
    <dgm:pt modelId="{562A039C-E33F-49B0-9613-35E54B5573DB}" type="pres">
      <dgm:prSet presAssocID="{6FD31F81-D713-4EDB-8B9E-8B59E5F1C3A1}" presName="tx1" presStyleLbl="revTx" presStyleIdx="2" presStyleCnt="3"/>
      <dgm:spPr/>
    </dgm:pt>
    <dgm:pt modelId="{6552B625-000C-473D-A789-B594F4875136}" type="pres">
      <dgm:prSet presAssocID="{6FD31F81-D713-4EDB-8B9E-8B59E5F1C3A1}" presName="vert1" presStyleCnt="0"/>
      <dgm:spPr/>
    </dgm:pt>
  </dgm:ptLst>
  <dgm:cxnLst>
    <dgm:cxn modelId="{2C641C0B-9E33-406A-BE72-B1703B21C102}" srcId="{A0A78A01-0CD0-43D2-BD6C-25B1B74F5BB2}" destId="{6FD31F81-D713-4EDB-8B9E-8B59E5F1C3A1}" srcOrd="2" destOrd="0" parTransId="{137ED5D2-7C33-4F21-9E89-82B7E195D991}" sibTransId="{16E89681-C9E9-4B04-AFBF-DD07433F25A2}"/>
    <dgm:cxn modelId="{23FC591B-4578-48EC-BA7E-CABBD287E6DE}" srcId="{A0A78A01-0CD0-43D2-BD6C-25B1B74F5BB2}" destId="{B7ED859A-C88D-4965-BE37-9F4FA1F217B2}" srcOrd="0" destOrd="0" parTransId="{09B56F7E-F48D-4EB0-82EE-57F34E3B310F}" sibTransId="{4C51B86F-CCF0-4EB4-8A3D-CDF1B3B839D1}"/>
    <dgm:cxn modelId="{ED4B4056-E4A0-4D43-A230-81CA9D248B38}" type="presOf" srcId="{6FD31F81-D713-4EDB-8B9E-8B59E5F1C3A1}" destId="{562A039C-E33F-49B0-9613-35E54B5573DB}" srcOrd="0" destOrd="0" presId="urn:microsoft.com/office/officeart/2008/layout/LinedList"/>
    <dgm:cxn modelId="{34A7E396-139C-4FE1-A814-161341608D59}" srcId="{A0A78A01-0CD0-43D2-BD6C-25B1B74F5BB2}" destId="{65B4238A-9BE2-4FD5-A8F8-038AA0EB9C05}" srcOrd="1" destOrd="0" parTransId="{DB575FBD-8E30-410A-837A-6A249254537E}" sibTransId="{22A6383E-2441-41BD-9E5D-240B5D670EE2}"/>
    <dgm:cxn modelId="{0DF463B7-4480-48B1-9396-F0F01A349DAA}" type="presOf" srcId="{B7ED859A-C88D-4965-BE37-9F4FA1F217B2}" destId="{687BA3E4-960E-47B6-B321-BF0F9A9CC01C}" srcOrd="0" destOrd="0" presId="urn:microsoft.com/office/officeart/2008/layout/LinedList"/>
    <dgm:cxn modelId="{9137D7CF-1CB2-49A5-A75C-CF835CFD9EBC}" type="presOf" srcId="{65B4238A-9BE2-4FD5-A8F8-038AA0EB9C05}" destId="{480913C7-F6BC-46A1-8F3C-201274DEF420}" srcOrd="0" destOrd="0" presId="urn:microsoft.com/office/officeart/2008/layout/LinedList"/>
    <dgm:cxn modelId="{A06BB0DF-984F-4842-ADC7-A59472C5CD53}" type="presOf" srcId="{A0A78A01-0CD0-43D2-BD6C-25B1B74F5BB2}" destId="{6E51DDC3-F268-48F1-BA05-7BB830712D83}" srcOrd="0" destOrd="0" presId="urn:microsoft.com/office/officeart/2008/layout/LinedList"/>
    <dgm:cxn modelId="{2E1FCA21-303C-4F84-95C1-BDD7929CB7A3}" type="presParOf" srcId="{6E51DDC3-F268-48F1-BA05-7BB830712D83}" destId="{3208B59D-805E-4EB4-BF4E-B2D0AACCA252}" srcOrd="0" destOrd="0" presId="urn:microsoft.com/office/officeart/2008/layout/LinedList"/>
    <dgm:cxn modelId="{A155D428-3660-4F6A-8D61-43523FC39CAF}" type="presParOf" srcId="{6E51DDC3-F268-48F1-BA05-7BB830712D83}" destId="{7881276A-E188-47C9-A0EE-6C9BE8BADFE6}" srcOrd="1" destOrd="0" presId="urn:microsoft.com/office/officeart/2008/layout/LinedList"/>
    <dgm:cxn modelId="{60DD671A-B085-460A-8784-4003F9502DF0}" type="presParOf" srcId="{7881276A-E188-47C9-A0EE-6C9BE8BADFE6}" destId="{687BA3E4-960E-47B6-B321-BF0F9A9CC01C}" srcOrd="0" destOrd="0" presId="urn:microsoft.com/office/officeart/2008/layout/LinedList"/>
    <dgm:cxn modelId="{8C56FDEC-459C-4203-983C-E6E202519522}" type="presParOf" srcId="{7881276A-E188-47C9-A0EE-6C9BE8BADFE6}" destId="{3739A481-F095-4C7F-AE34-E1FBE33C62ED}" srcOrd="1" destOrd="0" presId="urn:microsoft.com/office/officeart/2008/layout/LinedList"/>
    <dgm:cxn modelId="{F014A695-D081-4412-A811-81A7AB4BD4C9}" type="presParOf" srcId="{6E51DDC3-F268-48F1-BA05-7BB830712D83}" destId="{295E9D9E-B755-4DCA-A592-2E64E938C485}" srcOrd="2" destOrd="0" presId="urn:microsoft.com/office/officeart/2008/layout/LinedList"/>
    <dgm:cxn modelId="{8E8A74D8-6188-4D85-99F6-0776B24930A8}" type="presParOf" srcId="{6E51DDC3-F268-48F1-BA05-7BB830712D83}" destId="{B9ABF383-3E69-4E8D-8FF8-88E0C14A620E}" srcOrd="3" destOrd="0" presId="urn:microsoft.com/office/officeart/2008/layout/LinedList"/>
    <dgm:cxn modelId="{670FCFEF-46F6-491C-98B1-15A6FBBC59FA}" type="presParOf" srcId="{B9ABF383-3E69-4E8D-8FF8-88E0C14A620E}" destId="{480913C7-F6BC-46A1-8F3C-201274DEF420}" srcOrd="0" destOrd="0" presId="urn:microsoft.com/office/officeart/2008/layout/LinedList"/>
    <dgm:cxn modelId="{C954CAFB-D553-4126-8C83-B42B83EF1443}" type="presParOf" srcId="{B9ABF383-3E69-4E8D-8FF8-88E0C14A620E}" destId="{77B0CDDA-1E7A-411B-8F0D-9F59922CD950}" srcOrd="1" destOrd="0" presId="urn:microsoft.com/office/officeart/2008/layout/LinedList"/>
    <dgm:cxn modelId="{14DDF3E5-1F4D-4715-8A5B-043859F902D4}" type="presParOf" srcId="{6E51DDC3-F268-48F1-BA05-7BB830712D83}" destId="{D9198951-3863-4858-8FD6-1B6A01141C69}" srcOrd="4" destOrd="0" presId="urn:microsoft.com/office/officeart/2008/layout/LinedList"/>
    <dgm:cxn modelId="{B2696130-8C71-4C89-98EC-18CB6C889D94}" type="presParOf" srcId="{6E51DDC3-F268-48F1-BA05-7BB830712D83}" destId="{E9CCDD41-797A-4D73-A3D5-9D6BC2F26F02}" srcOrd="5" destOrd="0" presId="urn:microsoft.com/office/officeart/2008/layout/LinedList"/>
    <dgm:cxn modelId="{5C6FF3F1-1F4D-4096-93D8-154A1A394E7C}" type="presParOf" srcId="{E9CCDD41-797A-4D73-A3D5-9D6BC2F26F02}" destId="{562A039C-E33F-49B0-9613-35E54B5573DB}" srcOrd="0" destOrd="0" presId="urn:microsoft.com/office/officeart/2008/layout/LinedList"/>
    <dgm:cxn modelId="{0A72ABA9-02B9-478C-8EF4-0D3ADB48F59F}" type="presParOf" srcId="{E9CCDD41-797A-4D73-A3D5-9D6BC2F26F02}" destId="{6552B625-000C-473D-A789-B594F48751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0A78A01-0CD0-43D2-BD6C-25B1B74F5BB2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D859A-C88D-4965-BE37-9F4FA1F217B2}">
      <dgm:prSet custT="1"/>
      <dgm:spPr/>
      <dgm:t>
        <a:bodyPr/>
        <a:lstStyle/>
        <a:p>
          <a:r>
            <a:rPr lang="en-US" sz="2000" dirty="0"/>
            <a:t>CNMs are licensed, independent health care providers with prescriptive authority in all 50 states, the District of </a:t>
          </a:r>
          <a:r>
            <a:rPr lang="es-ES" sz="2000" dirty="0"/>
            <a:t>Columbia</a:t>
          </a:r>
          <a:endParaRPr lang="en-US" sz="2000" dirty="0"/>
        </a:p>
      </dgm:t>
    </dgm:pt>
    <dgm:pt modelId="{09B56F7E-F48D-4EB0-82EE-57F34E3B310F}" type="parTrans" cxnId="{23FC591B-4578-48EC-BA7E-CABBD287E6DE}">
      <dgm:prSet/>
      <dgm:spPr/>
      <dgm:t>
        <a:bodyPr/>
        <a:lstStyle/>
        <a:p>
          <a:endParaRPr lang="en-US"/>
        </a:p>
      </dgm:t>
    </dgm:pt>
    <dgm:pt modelId="{4C51B86F-CCF0-4EB4-8A3D-CDF1B3B839D1}" type="sibTrans" cxnId="{23FC591B-4578-48EC-BA7E-CABBD287E6DE}">
      <dgm:prSet/>
      <dgm:spPr/>
      <dgm:t>
        <a:bodyPr/>
        <a:lstStyle/>
        <a:p>
          <a:endParaRPr lang="en-US"/>
        </a:p>
      </dgm:t>
    </dgm:pt>
    <dgm:pt modelId="{DE7C51D8-568B-48A2-AB06-BF4D7F1E6ACE}">
      <dgm:prSet custT="1"/>
      <dgm:spPr/>
      <dgm:t>
        <a:bodyPr/>
        <a:lstStyle/>
        <a:p>
          <a:r>
            <a:rPr lang="en-US" sz="2000" dirty="0"/>
            <a:t>CNMs are registered nurses who obtain additional graduate education to become CNMs. CMs also have graduate degrees</a:t>
          </a:r>
        </a:p>
      </dgm:t>
    </dgm:pt>
    <dgm:pt modelId="{95A746BD-75BB-4B71-AB05-69B8AB5E4BAC}" type="parTrans" cxnId="{4FA56D25-2D4A-42B7-8997-E6925DFA59BE}">
      <dgm:prSet/>
      <dgm:spPr/>
      <dgm:t>
        <a:bodyPr/>
        <a:lstStyle/>
        <a:p>
          <a:endParaRPr lang="en-US"/>
        </a:p>
      </dgm:t>
    </dgm:pt>
    <dgm:pt modelId="{AFE8147F-D7F0-4226-B52F-EF3B1DAF3A3A}" type="sibTrans" cxnId="{4FA56D25-2D4A-42B7-8997-E6925DFA59BE}">
      <dgm:prSet/>
      <dgm:spPr/>
      <dgm:t>
        <a:bodyPr/>
        <a:lstStyle/>
        <a:p>
          <a:endParaRPr lang="en-US"/>
        </a:p>
      </dgm:t>
    </dgm:pt>
    <dgm:pt modelId="{EBCDDC02-652A-40BC-B614-D66F114FE7B5}">
      <dgm:prSet custT="1"/>
      <dgm:spPr/>
      <dgm:t>
        <a:bodyPr/>
        <a:lstStyle/>
        <a:p>
          <a:r>
            <a:rPr lang="en-US" sz="2000" dirty="0"/>
            <a:t>In addition to birthing care, services provided by CNMs/CMs include annual exams, writing prescriptions, basic nutrition counseling, parenting education, patient education, and reproductive health visits</a:t>
          </a:r>
        </a:p>
      </dgm:t>
    </dgm:pt>
    <dgm:pt modelId="{70347C3A-E283-4E85-BC99-57B58C0AE73C}" type="parTrans" cxnId="{9CD7CDE0-B2B2-4496-9B80-9D74A6F2692B}">
      <dgm:prSet/>
      <dgm:spPr/>
      <dgm:t>
        <a:bodyPr/>
        <a:lstStyle/>
        <a:p>
          <a:endParaRPr lang="en-US"/>
        </a:p>
      </dgm:t>
    </dgm:pt>
    <dgm:pt modelId="{40A852C6-BC17-4383-AC9B-04F601035A20}" type="sibTrans" cxnId="{9CD7CDE0-B2B2-4496-9B80-9D74A6F2692B}">
      <dgm:prSet/>
      <dgm:spPr/>
      <dgm:t>
        <a:bodyPr/>
        <a:lstStyle/>
        <a:p>
          <a:endParaRPr lang="en-US"/>
        </a:p>
      </dgm:t>
    </dgm:pt>
    <dgm:pt modelId="{D5D7A0C1-6B54-4342-8718-2472E812C30E}">
      <dgm:prSet custT="1"/>
      <dgm:spPr/>
      <dgm:t>
        <a:bodyPr/>
        <a:lstStyle/>
        <a:p>
          <a:r>
            <a:rPr lang="en-US" sz="2000" dirty="0"/>
            <a:t>CNMs are APRNs who are specialized in physiologic birth, trained to provide care for low-risk and moderate-risk pregnancies</a:t>
          </a:r>
        </a:p>
      </dgm:t>
    </dgm:pt>
    <dgm:pt modelId="{53883E70-ACDB-42A9-9DD6-C7DE6D75203E}" type="parTrans" cxnId="{22A377C1-E2CE-410D-ACFD-2D041BEA244E}">
      <dgm:prSet/>
      <dgm:spPr/>
      <dgm:t>
        <a:bodyPr/>
        <a:lstStyle/>
        <a:p>
          <a:endParaRPr lang="en-US"/>
        </a:p>
      </dgm:t>
    </dgm:pt>
    <dgm:pt modelId="{96DC6262-0122-449D-9290-AA220E3BADE1}" type="sibTrans" cxnId="{22A377C1-E2CE-410D-ACFD-2D041BEA244E}">
      <dgm:prSet/>
      <dgm:spPr/>
      <dgm:t>
        <a:bodyPr/>
        <a:lstStyle/>
        <a:p>
          <a:endParaRPr lang="en-US"/>
        </a:p>
      </dgm:t>
    </dgm:pt>
    <dgm:pt modelId="{4E25907E-A602-4624-83D0-1E1484A6B755}">
      <dgm:prSet custT="1"/>
      <dgm:spPr/>
      <dgm:t>
        <a:bodyPr/>
        <a:lstStyle/>
        <a:p>
          <a:r>
            <a:rPr lang="en-US" sz="2000" dirty="0"/>
            <a:t>The American College of Nurse-Midwives (ACNM) is the professional association representing certified nurse- midwives (CNMs) and certified midwives (CMs) in the United States</a:t>
          </a:r>
        </a:p>
      </dgm:t>
    </dgm:pt>
    <dgm:pt modelId="{5E871031-62E2-46DA-9ED1-E00D252D9FCA}" type="parTrans" cxnId="{E511ADF9-8832-46E5-95F3-1AE7A28CD95F}">
      <dgm:prSet/>
      <dgm:spPr/>
      <dgm:t>
        <a:bodyPr/>
        <a:lstStyle/>
        <a:p>
          <a:endParaRPr lang="en-US"/>
        </a:p>
      </dgm:t>
    </dgm:pt>
    <dgm:pt modelId="{792782CF-1BC1-45B8-9988-A76BD3AFB205}" type="sibTrans" cxnId="{E511ADF9-8832-46E5-95F3-1AE7A28CD95F}">
      <dgm:prSet/>
      <dgm:spPr/>
      <dgm:t>
        <a:bodyPr/>
        <a:lstStyle/>
        <a:p>
          <a:endParaRPr lang="en-US"/>
        </a:p>
      </dgm:t>
    </dgm:pt>
    <dgm:pt modelId="{49BD481D-56FE-4E76-8A11-BB8AE57ED52D}">
      <dgm:prSet custT="1"/>
      <dgm:spPr/>
      <dgm:t>
        <a:bodyPr/>
        <a:lstStyle/>
        <a:p>
          <a:r>
            <a:rPr lang="en-US" sz="2000" dirty="0"/>
            <a:t>CNMs and CMs are defined as primary care providers under federal law</a:t>
          </a:r>
        </a:p>
      </dgm:t>
    </dgm:pt>
    <dgm:pt modelId="{A8948FCB-0D6A-4960-AB36-D2DC52044685}" type="parTrans" cxnId="{4DC78A78-C794-482E-8E0B-EDECECA2DB6A}">
      <dgm:prSet/>
      <dgm:spPr/>
      <dgm:t>
        <a:bodyPr/>
        <a:lstStyle/>
        <a:p>
          <a:endParaRPr lang="en-US"/>
        </a:p>
      </dgm:t>
    </dgm:pt>
    <dgm:pt modelId="{D295CB35-58CF-4EC8-8501-B214FDEBA8B9}" type="sibTrans" cxnId="{4DC78A78-C794-482E-8E0B-EDECECA2DB6A}">
      <dgm:prSet/>
      <dgm:spPr/>
      <dgm:t>
        <a:bodyPr/>
        <a:lstStyle/>
        <a:p>
          <a:endParaRPr lang="en-US"/>
        </a:p>
      </dgm:t>
    </dgm:pt>
    <dgm:pt modelId="{93B63F1B-FD07-4A9E-95BF-C7E31EE737E1}" type="pres">
      <dgm:prSet presAssocID="{A0A78A01-0CD0-43D2-BD6C-25B1B74F5BB2}" presName="vert0" presStyleCnt="0">
        <dgm:presLayoutVars>
          <dgm:dir/>
          <dgm:animOne val="branch"/>
          <dgm:animLvl val="lvl"/>
        </dgm:presLayoutVars>
      </dgm:prSet>
      <dgm:spPr/>
    </dgm:pt>
    <dgm:pt modelId="{B1EB9B84-7BFC-4427-B5BA-F9FC304C8F6D}" type="pres">
      <dgm:prSet presAssocID="{4E25907E-A602-4624-83D0-1E1484A6B755}" presName="thickLine" presStyleLbl="alignNode1" presStyleIdx="0" presStyleCnt="6"/>
      <dgm:spPr/>
    </dgm:pt>
    <dgm:pt modelId="{8D594B91-DD68-4205-80CC-CDC1A65FC1A1}" type="pres">
      <dgm:prSet presAssocID="{4E25907E-A602-4624-83D0-1E1484A6B755}" presName="horz1" presStyleCnt="0"/>
      <dgm:spPr/>
    </dgm:pt>
    <dgm:pt modelId="{1B187AA5-AB5E-4D44-A29D-81BD2ECAABFE}" type="pres">
      <dgm:prSet presAssocID="{4E25907E-A602-4624-83D0-1E1484A6B755}" presName="tx1" presStyleLbl="revTx" presStyleIdx="0" presStyleCnt="6" custScaleY="38288"/>
      <dgm:spPr/>
    </dgm:pt>
    <dgm:pt modelId="{784BC54E-1B45-4ADD-A94D-72DBA1078118}" type="pres">
      <dgm:prSet presAssocID="{4E25907E-A602-4624-83D0-1E1484A6B755}" presName="vert1" presStyleCnt="0"/>
      <dgm:spPr/>
    </dgm:pt>
    <dgm:pt modelId="{CE762956-5F85-4789-9468-76383F03EB94}" type="pres">
      <dgm:prSet presAssocID="{B7ED859A-C88D-4965-BE37-9F4FA1F217B2}" presName="thickLine" presStyleLbl="alignNode1" presStyleIdx="1" presStyleCnt="6"/>
      <dgm:spPr/>
    </dgm:pt>
    <dgm:pt modelId="{633AADFC-0394-4BC6-942E-9FE8A2D3AFB0}" type="pres">
      <dgm:prSet presAssocID="{B7ED859A-C88D-4965-BE37-9F4FA1F217B2}" presName="horz1" presStyleCnt="0"/>
      <dgm:spPr/>
    </dgm:pt>
    <dgm:pt modelId="{F7DB3553-6321-4691-A355-50DF43E977F2}" type="pres">
      <dgm:prSet presAssocID="{B7ED859A-C88D-4965-BE37-9F4FA1F217B2}" presName="tx1" presStyleLbl="revTx" presStyleIdx="1" presStyleCnt="6" custScaleY="34244"/>
      <dgm:spPr/>
    </dgm:pt>
    <dgm:pt modelId="{1E2F9CD7-1032-4547-AFF1-2C3CCF65A694}" type="pres">
      <dgm:prSet presAssocID="{B7ED859A-C88D-4965-BE37-9F4FA1F217B2}" presName="vert1" presStyleCnt="0"/>
      <dgm:spPr/>
    </dgm:pt>
    <dgm:pt modelId="{C5E66A20-336D-4AC4-AD5F-893A2E8E0501}" type="pres">
      <dgm:prSet presAssocID="{49BD481D-56FE-4E76-8A11-BB8AE57ED52D}" presName="thickLine" presStyleLbl="alignNode1" presStyleIdx="2" presStyleCnt="6"/>
      <dgm:spPr/>
    </dgm:pt>
    <dgm:pt modelId="{6078EC57-F83B-4FF2-93F0-3439DB8795FE}" type="pres">
      <dgm:prSet presAssocID="{49BD481D-56FE-4E76-8A11-BB8AE57ED52D}" presName="horz1" presStyleCnt="0"/>
      <dgm:spPr/>
    </dgm:pt>
    <dgm:pt modelId="{70038E55-02F9-4E7A-9F4D-D4FA887C0786}" type="pres">
      <dgm:prSet presAssocID="{49BD481D-56FE-4E76-8A11-BB8AE57ED52D}" presName="tx1" presStyleLbl="revTx" presStyleIdx="2" presStyleCnt="6" custScaleY="29189"/>
      <dgm:spPr/>
    </dgm:pt>
    <dgm:pt modelId="{75BF5BD6-70CC-4ACD-980A-6DFB46FC9CEF}" type="pres">
      <dgm:prSet presAssocID="{49BD481D-56FE-4E76-8A11-BB8AE57ED52D}" presName="vert1" presStyleCnt="0"/>
      <dgm:spPr/>
    </dgm:pt>
    <dgm:pt modelId="{A3030984-9B7A-40AC-859C-77CF62514490}" type="pres">
      <dgm:prSet presAssocID="{D5D7A0C1-6B54-4342-8718-2472E812C30E}" presName="thickLine" presStyleLbl="alignNode1" presStyleIdx="3" presStyleCnt="6"/>
      <dgm:spPr/>
    </dgm:pt>
    <dgm:pt modelId="{D3FF8865-A738-4EED-8907-419A93510102}" type="pres">
      <dgm:prSet presAssocID="{D5D7A0C1-6B54-4342-8718-2472E812C30E}" presName="horz1" presStyleCnt="0"/>
      <dgm:spPr/>
    </dgm:pt>
    <dgm:pt modelId="{6FE2941F-5095-401B-9341-AB918C0A2FFD}" type="pres">
      <dgm:prSet presAssocID="{D5D7A0C1-6B54-4342-8718-2472E812C30E}" presName="tx1" presStyleLbl="revTx" presStyleIdx="3" presStyleCnt="6" custScaleY="39861"/>
      <dgm:spPr/>
    </dgm:pt>
    <dgm:pt modelId="{BC61E7FD-3370-4A3E-A3CB-9C9F5AC47B0A}" type="pres">
      <dgm:prSet presAssocID="{D5D7A0C1-6B54-4342-8718-2472E812C30E}" presName="vert1" presStyleCnt="0"/>
      <dgm:spPr/>
    </dgm:pt>
    <dgm:pt modelId="{376C0A37-022C-42D5-93E5-128648DF7920}" type="pres">
      <dgm:prSet presAssocID="{DE7C51D8-568B-48A2-AB06-BF4D7F1E6ACE}" presName="thickLine" presStyleLbl="alignNode1" presStyleIdx="4" presStyleCnt="6"/>
      <dgm:spPr/>
    </dgm:pt>
    <dgm:pt modelId="{DBDF08F8-9D74-46CE-A182-0E1AB3F29FE2}" type="pres">
      <dgm:prSet presAssocID="{DE7C51D8-568B-48A2-AB06-BF4D7F1E6ACE}" presName="horz1" presStyleCnt="0"/>
      <dgm:spPr/>
    </dgm:pt>
    <dgm:pt modelId="{A98A47A2-7101-4793-A97D-C598A47D2CEB}" type="pres">
      <dgm:prSet presAssocID="{DE7C51D8-568B-48A2-AB06-BF4D7F1E6ACE}" presName="tx1" presStyleLbl="revTx" presStyleIdx="4" presStyleCnt="6" custScaleY="36314"/>
      <dgm:spPr/>
    </dgm:pt>
    <dgm:pt modelId="{B1E958DF-6B8E-4D4A-9DE4-2EABF9CD3025}" type="pres">
      <dgm:prSet presAssocID="{DE7C51D8-568B-48A2-AB06-BF4D7F1E6ACE}" presName="vert1" presStyleCnt="0"/>
      <dgm:spPr/>
    </dgm:pt>
    <dgm:pt modelId="{694ABCDC-EA3A-4976-A61B-1D6C501EA692}" type="pres">
      <dgm:prSet presAssocID="{EBCDDC02-652A-40BC-B614-D66F114FE7B5}" presName="thickLine" presStyleLbl="alignNode1" presStyleIdx="5" presStyleCnt="6"/>
      <dgm:spPr/>
    </dgm:pt>
    <dgm:pt modelId="{72B21F04-8533-40A1-B226-28856A1FDD32}" type="pres">
      <dgm:prSet presAssocID="{EBCDDC02-652A-40BC-B614-D66F114FE7B5}" presName="horz1" presStyleCnt="0"/>
      <dgm:spPr/>
    </dgm:pt>
    <dgm:pt modelId="{78C5D0E6-44BF-4509-A8C2-CBC4CDDCF82C}" type="pres">
      <dgm:prSet presAssocID="{EBCDDC02-652A-40BC-B614-D66F114FE7B5}" presName="tx1" presStyleLbl="revTx" presStyleIdx="5" presStyleCnt="6" custScaleY="60994"/>
      <dgm:spPr/>
    </dgm:pt>
    <dgm:pt modelId="{38B4C275-61BA-4ABD-872C-8C1E3D25EB09}" type="pres">
      <dgm:prSet presAssocID="{EBCDDC02-652A-40BC-B614-D66F114FE7B5}" presName="vert1" presStyleCnt="0"/>
      <dgm:spPr/>
    </dgm:pt>
  </dgm:ptLst>
  <dgm:cxnLst>
    <dgm:cxn modelId="{23FC591B-4578-48EC-BA7E-CABBD287E6DE}" srcId="{A0A78A01-0CD0-43D2-BD6C-25B1B74F5BB2}" destId="{B7ED859A-C88D-4965-BE37-9F4FA1F217B2}" srcOrd="1" destOrd="0" parTransId="{09B56F7E-F48D-4EB0-82EE-57F34E3B310F}" sibTransId="{4C51B86F-CCF0-4EB4-8A3D-CDF1B3B839D1}"/>
    <dgm:cxn modelId="{4FA56D25-2D4A-42B7-8997-E6925DFA59BE}" srcId="{A0A78A01-0CD0-43D2-BD6C-25B1B74F5BB2}" destId="{DE7C51D8-568B-48A2-AB06-BF4D7F1E6ACE}" srcOrd="4" destOrd="0" parTransId="{95A746BD-75BB-4B71-AB05-69B8AB5E4BAC}" sibTransId="{AFE8147F-D7F0-4226-B52F-EF3B1DAF3A3A}"/>
    <dgm:cxn modelId="{A97D3B38-ABCE-4DF3-A5A8-FA8145146C65}" type="presOf" srcId="{D5D7A0C1-6B54-4342-8718-2472E812C30E}" destId="{6FE2941F-5095-401B-9341-AB918C0A2FFD}" srcOrd="0" destOrd="0" presId="urn:microsoft.com/office/officeart/2008/layout/LinedList"/>
    <dgm:cxn modelId="{A70CD439-A807-4145-A388-2B89CB27ECAD}" type="presOf" srcId="{A0A78A01-0CD0-43D2-BD6C-25B1B74F5BB2}" destId="{93B63F1B-FD07-4A9E-95BF-C7E31EE737E1}" srcOrd="0" destOrd="0" presId="urn:microsoft.com/office/officeart/2008/layout/LinedList"/>
    <dgm:cxn modelId="{ED2B2246-6602-4294-B8DA-C50C6AA47BEA}" type="presOf" srcId="{B7ED859A-C88D-4965-BE37-9F4FA1F217B2}" destId="{F7DB3553-6321-4691-A355-50DF43E977F2}" srcOrd="0" destOrd="0" presId="urn:microsoft.com/office/officeart/2008/layout/LinedList"/>
    <dgm:cxn modelId="{0DE8E647-501D-428A-AD16-39188CF41DD0}" type="presOf" srcId="{49BD481D-56FE-4E76-8A11-BB8AE57ED52D}" destId="{70038E55-02F9-4E7A-9F4D-D4FA887C0786}" srcOrd="0" destOrd="0" presId="urn:microsoft.com/office/officeart/2008/layout/LinedList"/>
    <dgm:cxn modelId="{4DC78A78-C794-482E-8E0B-EDECECA2DB6A}" srcId="{A0A78A01-0CD0-43D2-BD6C-25B1B74F5BB2}" destId="{49BD481D-56FE-4E76-8A11-BB8AE57ED52D}" srcOrd="2" destOrd="0" parTransId="{A8948FCB-0D6A-4960-AB36-D2DC52044685}" sibTransId="{D295CB35-58CF-4EC8-8501-B214FDEBA8B9}"/>
    <dgm:cxn modelId="{4381B68B-AF6A-4CD8-B42B-41BED68C605B}" type="presOf" srcId="{DE7C51D8-568B-48A2-AB06-BF4D7F1E6ACE}" destId="{A98A47A2-7101-4793-A97D-C598A47D2CEB}" srcOrd="0" destOrd="0" presId="urn:microsoft.com/office/officeart/2008/layout/LinedList"/>
    <dgm:cxn modelId="{22A377C1-E2CE-410D-ACFD-2D041BEA244E}" srcId="{A0A78A01-0CD0-43D2-BD6C-25B1B74F5BB2}" destId="{D5D7A0C1-6B54-4342-8718-2472E812C30E}" srcOrd="3" destOrd="0" parTransId="{53883E70-ACDB-42A9-9DD6-C7DE6D75203E}" sibTransId="{96DC6262-0122-449D-9290-AA220E3BADE1}"/>
    <dgm:cxn modelId="{F5BB03C6-8C14-4C44-A5A4-362C35228540}" type="presOf" srcId="{4E25907E-A602-4624-83D0-1E1484A6B755}" destId="{1B187AA5-AB5E-4D44-A29D-81BD2ECAABFE}" srcOrd="0" destOrd="0" presId="urn:microsoft.com/office/officeart/2008/layout/LinedList"/>
    <dgm:cxn modelId="{9CD7CDE0-B2B2-4496-9B80-9D74A6F2692B}" srcId="{A0A78A01-0CD0-43D2-BD6C-25B1B74F5BB2}" destId="{EBCDDC02-652A-40BC-B614-D66F114FE7B5}" srcOrd="5" destOrd="0" parTransId="{70347C3A-E283-4E85-BC99-57B58C0AE73C}" sibTransId="{40A852C6-BC17-4383-AC9B-04F601035A20}"/>
    <dgm:cxn modelId="{85B5E3E9-D5AB-4057-8E20-25174239007C}" type="presOf" srcId="{EBCDDC02-652A-40BC-B614-D66F114FE7B5}" destId="{78C5D0E6-44BF-4509-A8C2-CBC4CDDCF82C}" srcOrd="0" destOrd="0" presId="urn:microsoft.com/office/officeart/2008/layout/LinedList"/>
    <dgm:cxn modelId="{E511ADF9-8832-46E5-95F3-1AE7A28CD95F}" srcId="{A0A78A01-0CD0-43D2-BD6C-25B1B74F5BB2}" destId="{4E25907E-A602-4624-83D0-1E1484A6B755}" srcOrd="0" destOrd="0" parTransId="{5E871031-62E2-46DA-9ED1-E00D252D9FCA}" sibTransId="{792782CF-1BC1-45B8-9988-A76BD3AFB205}"/>
    <dgm:cxn modelId="{29DFBE9F-E6C1-462A-AC14-198510E58608}" type="presParOf" srcId="{93B63F1B-FD07-4A9E-95BF-C7E31EE737E1}" destId="{B1EB9B84-7BFC-4427-B5BA-F9FC304C8F6D}" srcOrd="0" destOrd="0" presId="urn:microsoft.com/office/officeart/2008/layout/LinedList"/>
    <dgm:cxn modelId="{AEE507AA-680C-46EB-AD36-D1DDDD37396F}" type="presParOf" srcId="{93B63F1B-FD07-4A9E-95BF-C7E31EE737E1}" destId="{8D594B91-DD68-4205-80CC-CDC1A65FC1A1}" srcOrd="1" destOrd="0" presId="urn:microsoft.com/office/officeart/2008/layout/LinedList"/>
    <dgm:cxn modelId="{9CAA504E-A2D1-4ED3-B1B4-C391BAB15EF5}" type="presParOf" srcId="{8D594B91-DD68-4205-80CC-CDC1A65FC1A1}" destId="{1B187AA5-AB5E-4D44-A29D-81BD2ECAABFE}" srcOrd="0" destOrd="0" presId="urn:microsoft.com/office/officeart/2008/layout/LinedList"/>
    <dgm:cxn modelId="{8728A3F7-8961-4759-91D2-5C1DE3E7496D}" type="presParOf" srcId="{8D594B91-DD68-4205-80CC-CDC1A65FC1A1}" destId="{784BC54E-1B45-4ADD-A94D-72DBA1078118}" srcOrd="1" destOrd="0" presId="urn:microsoft.com/office/officeart/2008/layout/LinedList"/>
    <dgm:cxn modelId="{90AFB6E8-B53D-4772-A45F-7D96312A7A10}" type="presParOf" srcId="{93B63F1B-FD07-4A9E-95BF-C7E31EE737E1}" destId="{CE762956-5F85-4789-9468-76383F03EB94}" srcOrd="2" destOrd="0" presId="urn:microsoft.com/office/officeart/2008/layout/LinedList"/>
    <dgm:cxn modelId="{F0A952B9-30F3-49C0-81C9-B7172EEF804F}" type="presParOf" srcId="{93B63F1B-FD07-4A9E-95BF-C7E31EE737E1}" destId="{633AADFC-0394-4BC6-942E-9FE8A2D3AFB0}" srcOrd="3" destOrd="0" presId="urn:microsoft.com/office/officeart/2008/layout/LinedList"/>
    <dgm:cxn modelId="{71B8628A-B1B6-4AD8-8479-9E1039EFD48E}" type="presParOf" srcId="{633AADFC-0394-4BC6-942E-9FE8A2D3AFB0}" destId="{F7DB3553-6321-4691-A355-50DF43E977F2}" srcOrd="0" destOrd="0" presId="urn:microsoft.com/office/officeart/2008/layout/LinedList"/>
    <dgm:cxn modelId="{A77AC9FF-C9BE-4CBB-88B8-F72C654DA56E}" type="presParOf" srcId="{633AADFC-0394-4BC6-942E-9FE8A2D3AFB0}" destId="{1E2F9CD7-1032-4547-AFF1-2C3CCF65A694}" srcOrd="1" destOrd="0" presId="urn:microsoft.com/office/officeart/2008/layout/LinedList"/>
    <dgm:cxn modelId="{0BBA92A3-F540-4F47-9FA3-8688FC618BBC}" type="presParOf" srcId="{93B63F1B-FD07-4A9E-95BF-C7E31EE737E1}" destId="{C5E66A20-336D-4AC4-AD5F-893A2E8E0501}" srcOrd="4" destOrd="0" presId="urn:microsoft.com/office/officeart/2008/layout/LinedList"/>
    <dgm:cxn modelId="{4A793EE0-24C0-45AE-9233-6726638DB57D}" type="presParOf" srcId="{93B63F1B-FD07-4A9E-95BF-C7E31EE737E1}" destId="{6078EC57-F83B-4FF2-93F0-3439DB8795FE}" srcOrd="5" destOrd="0" presId="urn:microsoft.com/office/officeart/2008/layout/LinedList"/>
    <dgm:cxn modelId="{0A20C491-C188-4C9D-BF9F-1F25D0D48907}" type="presParOf" srcId="{6078EC57-F83B-4FF2-93F0-3439DB8795FE}" destId="{70038E55-02F9-4E7A-9F4D-D4FA887C0786}" srcOrd="0" destOrd="0" presId="urn:microsoft.com/office/officeart/2008/layout/LinedList"/>
    <dgm:cxn modelId="{5BE1D036-721B-4582-A8FE-98D23A219724}" type="presParOf" srcId="{6078EC57-F83B-4FF2-93F0-3439DB8795FE}" destId="{75BF5BD6-70CC-4ACD-980A-6DFB46FC9CEF}" srcOrd="1" destOrd="0" presId="urn:microsoft.com/office/officeart/2008/layout/LinedList"/>
    <dgm:cxn modelId="{78ADEFB1-BBBC-49FF-A0B3-FA25321C6D2E}" type="presParOf" srcId="{93B63F1B-FD07-4A9E-95BF-C7E31EE737E1}" destId="{A3030984-9B7A-40AC-859C-77CF62514490}" srcOrd="6" destOrd="0" presId="urn:microsoft.com/office/officeart/2008/layout/LinedList"/>
    <dgm:cxn modelId="{F01CF752-A838-45C3-97D6-0E7148017632}" type="presParOf" srcId="{93B63F1B-FD07-4A9E-95BF-C7E31EE737E1}" destId="{D3FF8865-A738-4EED-8907-419A93510102}" srcOrd="7" destOrd="0" presId="urn:microsoft.com/office/officeart/2008/layout/LinedList"/>
    <dgm:cxn modelId="{AE6E2776-27CC-4485-BADD-574E978FCA96}" type="presParOf" srcId="{D3FF8865-A738-4EED-8907-419A93510102}" destId="{6FE2941F-5095-401B-9341-AB918C0A2FFD}" srcOrd="0" destOrd="0" presId="urn:microsoft.com/office/officeart/2008/layout/LinedList"/>
    <dgm:cxn modelId="{FB278D66-04B9-467D-AE93-EB81FAF5E05B}" type="presParOf" srcId="{D3FF8865-A738-4EED-8907-419A93510102}" destId="{BC61E7FD-3370-4A3E-A3CB-9C9F5AC47B0A}" srcOrd="1" destOrd="0" presId="urn:microsoft.com/office/officeart/2008/layout/LinedList"/>
    <dgm:cxn modelId="{F277FE63-8F0E-43CD-A652-8E765B53827D}" type="presParOf" srcId="{93B63F1B-FD07-4A9E-95BF-C7E31EE737E1}" destId="{376C0A37-022C-42D5-93E5-128648DF7920}" srcOrd="8" destOrd="0" presId="urn:microsoft.com/office/officeart/2008/layout/LinedList"/>
    <dgm:cxn modelId="{510F553C-7722-4D9C-B7D1-FBBEBDB6FC69}" type="presParOf" srcId="{93B63F1B-FD07-4A9E-95BF-C7E31EE737E1}" destId="{DBDF08F8-9D74-46CE-A182-0E1AB3F29FE2}" srcOrd="9" destOrd="0" presId="urn:microsoft.com/office/officeart/2008/layout/LinedList"/>
    <dgm:cxn modelId="{1F4E1EAB-FC0D-496A-87B6-A6BD40B3F016}" type="presParOf" srcId="{DBDF08F8-9D74-46CE-A182-0E1AB3F29FE2}" destId="{A98A47A2-7101-4793-A97D-C598A47D2CEB}" srcOrd="0" destOrd="0" presId="urn:microsoft.com/office/officeart/2008/layout/LinedList"/>
    <dgm:cxn modelId="{462507DB-0510-4BBB-B101-BD1288F013C9}" type="presParOf" srcId="{DBDF08F8-9D74-46CE-A182-0E1AB3F29FE2}" destId="{B1E958DF-6B8E-4D4A-9DE4-2EABF9CD3025}" srcOrd="1" destOrd="0" presId="urn:microsoft.com/office/officeart/2008/layout/LinedList"/>
    <dgm:cxn modelId="{B8388F94-8C10-496E-A365-F132A06EF6D5}" type="presParOf" srcId="{93B63F1B-FD07-4A9E-95BF-C7E31EE737E1}" destId="{694ABCDC-EA3A-4976-A61B-1D6C501EA692}" srcOrd="10" destOrd="0" presId="urn:microsoft.com/office/officeart/2008/layout/LinedList"/>
    <dgm:cxn modelId="{B59B2DC9-B184-442F-B43E-7AB4AF4D288D}" type="presParOf" srcId="{93B63F1B-FD07-4A9E-95BF-C7E31EE737E1}" destId="{72B21F04-8533-40A1-B226-28856A1FDD32}" srcOrd="11" destOrd="0" presId="urn:microsoft.com/office/officeart/2008/layout/LinedList"/>
    <dgm:cxn modelId="{A4982868-32F2-4B67-B8D3-F6D7F5C190A5}" type="presParOf" srcId="{72B21F04-8533-40A1-B226-28856A1FDD32}" destId="{78C5D0E6-44BF-4509-A8C2-CBC4CDDCF82C}" srcOrd="0" destOrd="0" presId="urn:microsoft.com/office/officeart/2008/layout/LinedList"/>
    <dgm:cxn modelId="{985175A3-F540-4BAD-AB03-A74D93B79329}" type="presParOf" srcId="{72B21F04-8533-40A1-B226-28856A1FDD32}" destId="{38B4C275-61BA-4ABD-872C-8C1E3D25EB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0A78A01-0CD0-43D2-BD6C-25B1B74F5B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D859A-C88D-4965-BE37-9F4FA1F217B2}">
      <dgm:prSet custT="1"/>
      <dgm:spPr/>
      <dgm:t>
        <a:bodyPr/>
        <a:lstStyle/>
        <a:p>
          <a:r>
            <a:rPr lang="en-US" sz="2000" dirty="0"/>
            <a:t>2016 Cochrane review compared  midwifery-led care to other models of care for childbearing women and their infants</a:t>
          </a:r>
        </a:p>
      </dgm:t>
    </dgm:pt>
    <dgm:pt modelId="{09B56F7E-F48D-4EB0-82EE-57F34E3B310F}" type="parTrans" cxnId="{23FC591B-4578-48EC-BA7E-CABBD287E6DE}">
      <dgm:prSet/>
      <dgm:spPr/>
      <dgm:t>
        <a:bodyPr/>
        <a:lstStyle/>
        <a:p>
          <a:endParaRPr lang="en-US"/>
        </a:p>
      </dgm:t>
    </dgm:pt>
    <dgm:pt modelId="{4C51B86F-CCF0-4EB4-8A3D-CDF1B3B839D1}" type="sibTrans" cxnId="{23FC591B-4578-48EC-BA7E-CABBD287E6DE}">
      <dgm:prSet/>
      <dgm:spPr/>
      <dgm:t>
        <a:bodyPr/>
        <a:lstStyle/>
        <a:p>
          <a:endParaRPr lang="en-US"/>
        </a:p>
      </dgm:t>
    </dgm:pt>
    <dgm:pt modelId="{45CFA03C-3550-47EF-A37F-71512FCB2F90}">
      <dgm:prSet custT="1"/>
      <dgm:spPr/>
      <dgm:t>
        <a:bodyPr/>
        <a:lstStyle/>
        <a:p>
          <a:r>
            <a:rPr lang="en-US" sz="2000" dirty="0"/>
            <a:t>Midwife-led care associated with less regional analgesia, less preterm births, and more likely for spontaneous vaginal birth (less c sections)</a:t>
          </a:r>
        </a:p>
      </dgm:t>
    </dgm:pt>
    <dgm:pt modelId="{4BDBCBF8-08BA-428D-9363-5F5EF0383329}" type="parTrans" cxnId="{F7CA3635-0A29-4BCB-8EBF-1FCDC64B8C25}">
      <dgm:prSet/>
      <dgm:spPr/>
      <dgm:t>
        <a:bodyPr/>
        <a:lstStyle/>
        <a:p>
          <a:endParaRPr lang="en-US"/>
        </a:p>
      </dgm:t>
    </dgm:pt>
    <dgm:pt modelId="{0B3F12A3-05B3-44EA-B20B-6D7EC82086E1}" type="sibTrans" cxnId="{F7CA3635-0A29-4BCB-8EBF-1FCDC64B8C25}">
      <dgm:prSet/>
      <dgm:spPr/>
      <dgm:t>
        <a:bodyPr/>
        <a:lstStyle/>
        <a:p>
          <a:endParaRPr lang="en-US"/>
        </a:p>
      </dgm:t>
    </dgm:pt>
    <dgm:pt modelId="{E9639478-4826-4DF1-866E-7637F0381BDC}">
      <dgm:prSet custT="1"/>
      <dgm:spPr/>
      <dgm:t>
        <a:bodyPr/>
        <a:lstStyle/>
        <a:p>
          <a:r>
            <a:rPr lang="en-US" sz="2000" dirty="0"/>
            <a:t>There was also a trend towards cost-saving as compared to other models of care</a:t>
          </a:r>
        </a:p>
      </dgm:t>
    </dgm:pt>
    <dgm:pt modelId="{86EE0EE8-4A6F-4CB1-A98F-7821FCABA4B8}" type="parTrans" cxnId="{4E949B74-1389-4448-96DB-7BF17A1409B6}">
      <dgm:prSet/>
      <dgm:spPr/>
      <dgm:t>
        <a:bodyPr/>
        <a:lstStyle/>
        <a:p>
          <a:endParaRPr lang="en-US"/>
        </a:p>
      </dgm:t>
    </dgm:pt>
    <dgm:pt modelId="{4FA991BE-EB91-4049-9EF0-A2CD81616074}" type="sibTrans" cxnId="{4E949B74-1389-4448-96DB-7BF17A1409B6}">
      <dgm:prSet/>
      <dgm:spPr/>
      <dgm:t>
        <a:bodyPr/>
        <a:lstStyle/>
        <a:p>
          <a:endParaRPr lang="en-US"/>
        </a:p>
      </dgm:t>
    </dgm:pt>
    <dgm:pt modelId="{5D16C85A-6EA8-4D91-A8FB-85415DDA6AB9}">
      <dgm:prSet custT="1"/>
      <dgm:spPr/>
      <dgm:t>
        <a:bodyPr/>
        <a:lstStyle/>
        <a:p>
          <a:r>
            <a:rPr lang="en-US" sz="2000" dirty="0"/>
            <a:t>Women who had midwife-led care reported higher rates of maternal satisfaction</a:t>
          </a:r>
        </a:p>
      </dgm:t>
    </dgm:pt>
    <dgm:pt modelId="{8A7C46A7-A83E-4C12-8196-206F955E7999}" type="parTrans" cxnId="{7528FCBB-9336-4F8A-A3E3-CE803207D5F6}">
      <dgm:prSet/>
      <dgm:spPr/>
      <dgm:t>
        <a:bodyPr/>
        <a:lstStyle/>
        <a:p>
          <a:endParaRPr lang="en-US"/>
        </a:p>
      </dgm:t>
    </dgm:pt>
    <dgm:pt modelId="{27408531-C89B-436C-BB35-3C415C348288}" type="sibTrans" cxnId="{7528FCBB-9336-4F8A-A3E3-CE803207D5F6}">
      <dgm:prSet/>
      <dgm:spPr/>
      <dgm:t>
        <a:bodyPr/>
        <a:lstStyle/>
        <a:p>
          <a:endParaRPr lang="en-US"/>
        </a:p>
      </dgm:t>
    </dgm:pt>
    <dgm:pt modelId="{619D6ED6-F8A4-4D7D-995A-D78D68A9D5FD}">
      <dgm:prSet custT="1"/>
      <dgm:spPr/>
      <dgm:t>
        <a:bodyPr/>
        <a:lstStyle/>
        <a:p>
          <a:r>
            <a:rPr lang="en-US" sz="2000" dirty="0"/>
            <a:t>Midwifery-led care shows evidence of strengthening health systems, including building their workforce, makes the difference in reversing maternal morbidity &amp; mortality</a:t>
          </a:r>
        </a:p>
      </dgm:t>
    </dgm:pt>
    <dgm:pt modelId="{F3AA7CD2-4743-4A1A-9B48-B26E8F38EBF1}" type="parTrans" cxnId="{AADF0D51-2766-436F-9044-852CC66D4B5E}">
      <dgm:prSet/>
      <dgm:spPr/>
      <dgm:t>
        <a:bodyPr/>
        <a:lstStyle/>
        <a:p>
          <a:endParaRPr lang="en-US"/>
        </a:p>
      </dgm:t>
    </dgm:pt>
    <dgm:pt modelId="{2DE70203-9DB4-4526-9A6B-708AD6AB2B0C}" type="sibTrans" cxnId="{AADF0D51-2766-436F-9044-852CC66D4B5E}">
      <dgm:prSet/>
      <dgm:spPr/>
      <dgm:t>
        <a:bodyPr/>
        <a:lstStyle/>
        <a:p>
          <a:endParaRPr lang="en-US"/>
        </a:p>
      </dgm:t>
    </dgm:pt>
    <dgm:pt modelId="{99876CE9-F125-4BC4-BBC1-357A2D6AE366}">
      <dgm:prSet custT="1"/>
      <dgm:spPr/>
      <dgm:t>
        <a:bodyPr/>
        <a:lstStyle/>
        <a:p>
          <a:r>
            <a:rPr lang="en-US" sz="2000" dirty="0"/>
            <a:t>Since 1990, the 21 countries most successful in reducing maternal mortality rates—by at least 2.5% a year—have done this by deploying midwives (Lancet series, 2014)</a:t>
          </a:r>
        </a:p>
      </dgm:t>
    </dgm:pt>
    <dgm:pt modelId="{4B9B5C4C-810D-448F-BEF6-AE488B3A110A}" type="parTrans" cxnId="{915E5757-110C-4361-ACF9-A094EB91FE5E}">
      <dgm:prSet/>
      <dgm:spPr/>
      <dgm:t>
        <a:bodyPr/>
        <a:lstStyle/>
        <a:p>
          <a:endParaRPr lang="en-US"/>
        </a:p>
      </dgm:t>
    </dgm:pt>
    <dgm:pt modelId="{A0F8F39F-460B-4A08-A927-1859FC60B67E}" type="sibTrans" cxnId="{915E5757-110C-4361-ACF9-A094EB91FE5E}">
      <dgm:prSet/>
      <dgm:spPr/>
      <dgm:t>
        <a:bodyPr/>
        <a:lstStyle/>
        <a:p>
          <a:endParaRPr lang="en-US"/>
        </a:p>
      </dgm:t>
    </dgm:pt>
    <dgm:pt modelId="{44479925-A19B-452E-9F3E-2D1B416E46F7}" type="pres">
      <dgm:prSet presAssocID="{A0A78A01-0CD0-43D2-BD6C-25B1B74F5BB2}" presName="vert0" presStyleCnt="0">
        <dgm:presLayoutVars>
          <dgm:dir/>
          <dgm:animOne val="branch"/>
          <dgm:animLvl val="lvl"/>
        </dgm:presLayoutVars>
      </dgm:prSet>
      <dgm:spPr/>
    </dgm:pt>
    <dgm:pt modelId="{3AE1C9B3-0019-4E32-92D2-AD05DC1C4D76}" type="pres">
      <dgm:prSet presAssocID="{B7ED859A-C88D-4965-BE37-9F4FA1F217B2}" presName="thickLine" presStyleLbl="alignNode1" presStyleIdx="0" presStyleCnt="6"/>
      <dgm:spPr/>
    </dgm:pt>
    <dgm:pt modelId="{72745D47-C2CC-44AE-9D28-0A8464B2BCB5}" type="pres">
      <dgm:prSet presAssocID="{B7ED859A-C88D-4965-BE37-9F4FA1F217B2}" presName="horz1" presStyleCnt="0"/>
      <dgm:spPr/>
    </dgm:pt>
    <dgm:pt modelId="{952D6DC9-193C-4DEF-BDF4-11FA47F468B0}" type="pres">
      <dgm:prSet presAssocID="{B7ED859A-C88D-4965-BE37-9F4FA1F217B2}" presName="tx1" presStyleLbl="revTx" presStyleIdx="0" presStyleCnt="6"/>
      <dgm:spPr/>
    </dgm:pt>
    <dgm:pt modelId="{A6462DA7-6861-49D9-A5B9-C956C744CB68}" type="pres">
      <dgm:prSet presAssocID="{B7ED859A-C88D-4965-BE37-9F4FA1F217B2}" presName="vert1" presStyleCnt="0"/>
      <dgm:spPr/>
    </dgm:pt>
    <dgm:pt modelId="{6E98BED2-99E6-4A31-974C-BFFC3B337259}" type="pres">
      <dgm:prSet presAssocID="{45CFA03C-3550-47EF-A37F-71512FCB2F90}" presName="thickLine" presStyleLbl="alignNode1" presStyleIdx="1" presStyleCnt="6"/>
      <dgm:spPr/>
    </dgm:pt>
    <dgm:pt modelId="{91F48493-AD38-4AE8-BBA3-5426FD6EBBC0}" type="pres">
      <dgm:prSet presAssocID="{45CFA03C-3550-47EF-A37F-71512FCB2F90}" presName="horz1" presStyleCnt="0"/>
      <dgm:spPr/>
    </dgm:pt>
    <dgm:pt modelId="{B5ECA9C8-7070-4045-A766-442A9D59FFC8}" type="pres">
      <dgm:prSet presAssocID="{45CFA03C-3550-47EF-A37F-71512FCB2F90}" presName="tx1" presStyleLbl="revTx" presStyleIdx="1" presStyleCnt="6"/>
      <dgm:spPr/>
    </dgm:pt>
    <dgm:pt modelId="{CECFA536-B884-4AE4-BCAE-477FC2B2F51A}" type="pres">
      <dgm:prSet presAssocID="{45CFA03C-3550-47EF-A37F-71512FCB2F90}" presName="vert1" presStyleCnt="0"/>
      <dgm:spPr/>
    </dgm:pt>
    <dgm:pt modelId="{36682619-4C9D-44C2-B9B5-A16DC0848B0F}" type="pres">
      <dgm:prSet presAssocID="{5D16C85A-6EA8-4D91-A8FB-85415DDA6AB9}" presName="thickLine" presStyleLbl="alignNode1" presStyleIdx="2" presStyleCnt="6"/>
      <dgm:spPr/>
    </dgm:pt>
    <dgm:pt modelId="{9808BDFA-43F4-41E7-84B0-A14CC95CC7AD}" type="pres">
      <dgm:prSet presAssocID="{5D16C85A-6EA8-4D91-A8FB-85415DDA6AB9}" presName="horz1" presStyleCnt="0"/>
      <dgm:spPr/>
    </dgm:pt>
    <dgm:pt modelId="{907FD993-E0D4-4C4D-AF77-D94910AE5616}" type="pres">
      <dgm:prSet presAssocID="{5D16C85A-6EA8-4D91-A8FB-85415DDA6AB9}" presName="tx1" presStyleLbl="revTx" presStyleIdx="2" presStyleCnt="6" custScaleY="86573"/>
      <dgm:spPr/>
    </dgm:pt>
    <dgm:pt modelId="{01A6D32C-405D-4BC0-AAD9-609E938D68D8}" type="pres">
      <dgm:prSet presAssocID="{5D16C85A-6EA8-4D91-A8FB-85415DDA6AB9}" presName="vert1" presStyleCnt="0"/>
      <dgm:spPr/>
    </dgm:pt>
    <dgm:pt modelId="{280F2A36-778E-4141-9642-21A0E43FDE54}" type="pres">
      <dgm:prSet presAssocID="{E9639478-4826-4DF1-866E-7637F0381BDC}" presName="thickLine" presStyleLbl="alignNode1" presStyleIdx="3" presStyleCnt="6"/>
      <dgm:spPr/>
    </dgm:pt>
    <dgm:pt modelId="{22D6800F-C4C3-48FA-A86C-AB61FA229003}" type="pres">
      <dgm:prSet presAssocID="{E9639478-4826-4DF1-866E-7637F0381BDC}" presName="horz1" presStyleCnt="0"/>
      <dgm:spPr/>
    </dgm:pt>
    <dgm:pt modelId="{D44CB22F-8ACD-41B3-B588-08517A374B65}" type="pres">
      <dgm:prSet presAssocID="{E9639478-4826-4DF1-866E-7637F0381BDC}" presName="tx1" presStyleLbl="revTx" presStyleIdx="3" presStyleCnt="6" custScaleY="76830"/>
      <dgm:spPr/>
    </dgm:pt>
    <dgm:pt modelId="{A6396149-E908-43B7-9287-ABF7A512467C}" type="pres">
      <dgm:prSet presAssocID="{E9639478-4826-4DF1-866E-7637F0381BDC}" presName="vert1" presStyleCnt="0"/>
      <dgm:spPr/>
    </dgm:pt>
    <dgm:pt modelId="{E6A86ECE-4133-423C-BEB5-99BD9A6AC4A1}" type="pres">
      <dgm:prSet presAssocID="{619D6ED6-F8A4-4D7D-995A-D78D68A9D5FD}" presName="thickLine" presStyleLbl="alignNode1" presStyleIdx="4" presStyleCnt="6"/>
      <dgm:spPr/>
    </dgm:pt>
    <dgm:pt modelId="{5F5C8213-B435-400B-8C31-1464CA818AA7}" type="pres">
      <dgm:prSet presAssocID="{619D6ED6-F8A4-4D7D-995A-D78D68A9D5FD}" presName="horz1" presStyleCnt="0"/>
      <dgm:spPr/>
    </dgm:pt>
    <dgm:pt modelId="{6BB616FA-B1BC-49C7-80C4-40F56A75C40B}" type="pres">
      <dgm:prSet presAssocID="{619D6ED6-F8A4-4D7D-995A-D78D68A9D5FD}" presName="tx1" presStyleLbl="revTx" presStyleIdx="4" presStyleCnt="6"/>
      <dgm:spPr/>
    </dgm:pt>
    <dgm:pt modelId="{A0451E40-A38F-4DD6-8527-7DAED5939F56}" type="pres">
      <dgm:prSet presAssocID="{619D6ED6-F8A4-4D7D-995A-D78D68A9D5FD}" presName="vert1" presStyleCnt="0"/>
      <dgm:spPr/>
    </dgm:pt>
    <dgm:pt modelId="{335F9E1C-4A85-4BC9-9DCB-C46AD1228536}" type="pres">
      <dgm:prSet presAssocID="{99876CE9-F125-4BC4-BBC1-357A2D6AE366}" presName="thickLine" presStyleLbl="alignNode1" presStyleIdx="5" presStyleCnt="6"/>
      <dgm:spPr/>
    </dgm:pt>
    <dgm:pt modelId="{655C8506-23D9-442A-A890-C90D970C10AE}" type="pres">
      <dgm:prSet presAssocID="{99876CE9-F125-4BC4-BBC1-357A2D6AE366}" presName="horz1" presStyleCnt="0"/>
      <dgm:spPr/>
    </dgm:pt>
    <dgm:pt modelId="{5C677727-EE71-4BF3-AD50-F56A08C48B22}" type="pres">
      <dgm:prSet presAssocID="{99876CE9-F125-4BC4-BBC1-357A2D6AE366}" presName="tx1" presStyleLbl="revTx" presStyleIdx="5" presStyleCnt="6" custScaleY="109553"/>
      <dgm:spPr/>
    </dgm:pt>
    <dgm:pt modelId="{CBEE501C-0D30-4FA7-98CF-DE48C9970F82}" type="pres">
      <dgm:prSet presAssocID="{99876CE9-F125-4BC4-BBC1-357A2D6AE366}" presName="vert1" presStyleCnt="0"/>
      <dgm:spPr/>
    </dgm:pt>
  </dgm:ptLst>
  <dgm:cxnLst>
    <dgm:cxn modelId="{76F55D0E-4F0E-483F-B547-285E8B8252BC}" type="presOf" srcId="{99876CE9-F125-4BC4-BBC1-357A2D6AE366}" destId="{5C677727-EE71-4BF3-AD50-F56A08C48B22}" srcOrd="0" destOrd="0" presId="urn:microsoft.com/office/officeart/2008/layout/LinedList"/>
    <dgm:cxn modelId="{23FC591B-4578-48EC-BA7E-CABBD287E6DE}" srcId="{A0A78A01-0CD0-43D2-BD6C-25B1B74F5BB2}" destId="{B7ED859A-C88D-4965-BE37-9F4FA1F217B2}" srcOrd="0" destOrd="0" parTransId="{09B56F7E-F48D-4EB0-82EE-57F34E3B310F}" sibTransId="{4C51B86F-CCF0-4EB4-8A3D-CDF1B3B839D1}"/>
    <dgm:cxn modelId="{F7CA3635-0A29-4BCB-8EBF-1FCDC64B8C25}" srcId="{A0A78A01-0CD0-43D2-BD6C-25B1B74F5BB2}" destId="{45CFA03C-3550-47EF-A37F-71512FCB2F90}" srcOrd="1" destOrd="0" parTransId="{4BDBCBF8-08BA-428D-9363-5F5EF0383329}" sibTransId="{0B3F12A3-05B3-44EA-B20B-6D7EC82086E1}"/>
    <dgm:cxn modelId="{3063A770-87FD-46A4-B835-32C9EDF274F6}" type="presOf" srcId="{619D6ED6-F8A4-4D7D-995A-D78D68A9D5FD}" destId="{6BB616FA-B1BC-49C7-80C4-40F56A75C40B}" srcOrd="0" destOrd="0" presId="urn:microsoft.com/office/officeart/2008/layout/LinedList"/>
    <dgm:cxn modelId="{AADF0D51-2766-436F-9044-852CC66D4B5E}" srcId="{A0A78A01-0CD0-43D2-BD6C-25B1B74F5BB2}" destId="{619D6ED6-F8A4-4D7D-995A-D78D68A9D5FD}" srcOrd="4" destOrd="0" parTransId="{F3AA7CD2-4743-4A1A-9B48-B26E8F38EBF1}" sibTransId="{2DE70203-9DB4-4526-9A6B-708AD6AB2B0C}"/>
    <dgm:cxn modelId="{4E949B74-1389-4448-96DB-7BF17A1409B6}" srcId="{A0A78A01-0CD0-43D2-BD6C-25B1B74F5BB2}" destId="{E9639478-4826-4DF1-866E-7637F0381BDC}" srcOrd="3" destOrd="0" parTransId="{86EE0EE8-4A6F-4CB1-A98F-7821FCABA4B8}" sibTransId="{4FA991BE-EB91-4049-9EF0-A2CD81616074}"/>
    <dgm:cxn modelId="{816D5E76-BD9F-4DA6-8970-70FFE4436B8A}" type="presOf" srcId="{E9639478-4826-4DF1-866E-7637F0381BDC}" destId="{D44CB22F-8ACD-41B3-B588-08517A374B65}" srcOrd="0" destOrd="0" presId="urn:microsoft.com/office/officeart/2008/layout/LinedList"/>
    <dgm:cxn modelId="{915E5757-110C-4361-ACF9-A094EB91FE5E}" srcId="{A0A78A01-0CD0-43D2-BD6C-25B1B74F5BB2}" destId="{99876CE9-F125-4BC4-BBC1-357A2D6AE366}" srcOrd="5" destOrd="0" parTransId="{4B9B5C4C-810D-448F-BEF6-AE488B3A110A}" sibTransId="{A0F8F39F-460B-4A08-A927-1859FC60B67E}"/>
    <dgm:cxn modelId="{7528FCBB-9336-4F8A-A3E3-CE803207D5F6}" srcId="{A0A78A01-0CD0-43D2-BD6C-25B1B74F5BB2}" destId="{5D16C85A-6EA8-4D91-A8FB-85415DDA6AB9}" srcOrd="2" destOrd="0" parTransId="{8A7C46A7-A83E-4C12-8196-206F955E7999}" sibTransId="{27408531-C89B-436C-BB35-3C415C348288}"/>
    <dgm:cxn modelId="{CA925BCA-BB5A-4875-A285-6799046530CC}" type="presOf" srcId="{45CFA03C-3550-47EF-A37F-71512FCB2F90}" destId="{B5ECA9C8-7070-4045-A766-442A9D59FFC8}" srcOrd="0" destOrd="0" presId="urn:microsoft.com/office/officeart/2008/layout/LinedList"/>
    <dgm:cxn modelId="{48A03AD1-0F27-4DB5-8A59-80A61B81CC9A}" type="presOf" srcId="{A0A78A01-0CD0-43D2-BD6C-25B1B74F5BB2}" destId="{44479925-A19B-452E-9F3E-2D1B416E46F7}" srcOrd="0" destOrd="0" presId="urn:microsoft.com/office/officeart/2008/layout/LinedList"/>
    <dgm:cxn modelId="{EC4C19D2-FD7A-4547-8EAC-1C6D397DBA38}" type="presOf" srcId="{5D16C85A-6EA8-4D91-A8FB-85415DDA6AB9}" destId="{907FD993-E0D4-4C4D-AF77-D94910AE5616}" srcOrd="0" destOrd="0" presId="urn:microsoft.com/office/officeart/2008/layout/LinedList"/>
    <dgm:cxn modelId="{EE4EF9FB-5F8E-4717-B673-C7FE1D1320BD}" type="presOf" srcId="{B7ED859A-C88D-4965-BE37-9F4FA1F217B2}" destId="{952D6DC9-193C-4DEF-BDF4-11FA47F468B0}" srcOrd="0" destOrd="0" presId="urn:microsoft.com/office/officeart/2008/layout/LinedList"/>
    <dgm:cxn modelId="{F6711E83-DC8A-4194-93D6-C20036AECF28}" type="presParOf" srcId="{44479925-A19B-452E-9F3E-2D1B416E46F7}" destId="{3AE1C9B3-0019-4E32-92D2-AD05DC1C4D76}" srcOrd="0" destOrd="0" presId="urn:microsoft.com/office/officeart/2008/layout/LinedList"/>
    <dgm:cxn modelId="{BFEB78DC-7760-4C25-8097-BF2DADDDD022}" type="presParOf" srcId="{44479925-A19B-452E-9F3E-2D1B416E46F7}" destId="{72745D47-C2CC-44AE-9D28-0A8464B2BCB5}" srcOrd="1" destOrd="0" presId="urn:microsoft.com/office/officeart/2008/layout/LinedList"/>
    <dgm:cxn modelId="{BFC2B9FE-4637-4049-AD19-6B59D73ADB1B}" type="presParOf" srcId="{72745D47-C2CC-44AE-9D28-0A8464B2BCB5}" destId="{952D6DC9-193C-4DEF-BDF4-11FA47F468B0}" srcOrd="0" destOrd="0" presId="urn:microsoft.com/office/officeart/2008/layout/LinedList"/>
    <dgm:cxn modelId="{09D27972-0B67-49C9-A6B6-A81F8803D9B0}" type="presParOf" srcId="{72745D47-C2CC-44AE-9D28-0A8464B2BCB5}" destId="{A6462DA7-6861-49D9-A5B9-C956C744CB68}" srcOrd="1" destOrd="0" presId="urn:microsoft.com/office/officeart/2008/layout/LinedList"/>
    <dgm:cxn modelId="{7359C43F-379E-4891-9A8D-4662E79343C2}" type="presParOf" srcId="{44479925-A19B-452E-9F3E-2D1B416E46F7}" destId="{6E98BED2-99E6-4A31-974C-BFFC3B337259}" srcOrd="2" destOrd="0" presId="urn:microsoft.com/office/officeart/2008/layout/LinedList"/>
    <dgm:cxn modelId="{E7E50C61-B08A-4F36-AC79-72557C481B1B}" type="presParOf" srcId="{44479925-A19B-452E-9F3E-2D1B416E46F7}" destId="{91F48493-AD38-4AE8-BBA3-5426FD6EBBC0}" srcOrd="3" destOrd="0" presId="urn:microsoft.com/office/officeart/2008/layout/LinedList"/>
    <dgm:cxn modelId="{2EB44DF5-5813-4127-A90D-43E73FD3537C}" type="presParOf" srcId="{91F48493-AD38-4AE8-BBA3-5426FD6EBBC0}" destId="{B5ECA9C8-7070-4045-A766-442A9D59FFC8}" srcOrd="0" destOrd="0" presId="urn:microsoft.com/office/officeart/2008/layout/LinedList"/>
    <dgm:cxn modelId="{5D7208AA-03C4-4D35-A241-0AC95F63E4F2}" type="presParOf" srcId="{91F48493-AD38-4AE8-BBA3-5426FD6EBBC0}" destId="{CECFA536-B884-4AE4-BCAE-477FC2B2F51A}" srcOrd="1" destOrd="0" presId="urn:microsoft.com/office/officeart/2008/layout/LinedList"/>
    <dgm:cxn modelId="{74B40EBF-C186-48AD-AEAF-BC4C9AE0EC17}" type="presParOf" srcId="{44479925-A19B-452E-9F3E-2D1B416E46F7}" destId="{36682619-4C9D-44C2-B9B5-A16DC0848B0F}" srcOrd="4" destOrd="0" presId="urn:microsoft.com/office/officeart/2008/layout/LinedList"/>
    <dgm:cxn modelId="{50642DC8-AF1A-4391-ADCB-2D534E1A1600}" type="presParOf" srcId="{44479925-A19B-452E-9F3E-2D1B416E46F7}" destId="{9808BDFA-43F4-41E7-84B0-A14CC95CC7AD}" srcOrd="5" destOrd="0" presId="urn:microsoft.com/office/officeart/2008/layout/LinedList"/>
    <dgm:cxn modelId="{53697E96-8839-4AD0-8A31-71008F07FA35}" type="presParOf" srcId="{9808BDFA-43F4-41E7-84B0-A14CC95CC7AD}" destId="{907FD993-E0D4-4C4D-AF77-D94910AE5616}" srcOrd="0" destOrd="0" presId="urn:microsoft.com/office/officeart/2008/layout/LinedList"/>
    <dgm:cxn modelId="{DD165FFA-A968-4EBE-8B71-3E53B564854E}" type="presParOf" srcId="{9808BDFA-43F4-41E7-84B0-A14CC95CC7AD}" destId="{01A6D32C-405D-4BC0-AAD9-609E938D68D8}" srcOrd="1" destOrd="0" presId="urn:microsoft.com/office/officeart/2008/layout/LinedList"/>
    <dgm:cxn modelId="{113979CD-DBCF-4343-BC9B-452093B13529}" type="presParOf" srcId="{44479925-A19B-452E-9F3E-2D1B416E46F7}" destId="{280F2A36-778E-4141-9642-21A0E43FDE54}" srcOrd="6" destOrd="0" presId="urn:microsoft.com/office/officeart/2008/layout/LinedList"/>
    <dgm:cxn modelId="{93C8CCCE-B2F8-4909-A70A-39D2C67EE0FB}" type="presParOf" srcId="{44479925-A19B-452E-9F3E-2D1B416E46F7}" destId="{22D6800F-C4C3-48FA-A86C-AB61FA229003}" srcOrd="7" destOrd="0" presId="urn:microsoft.com/office/officeart/2008/layout/LinedList"/>
    <dgm:cxn modelId="{14A7505A-5C39-4073-B43E-3AB86FA2E560}" type="presParOf" srcId="{22D6800F-C4C3-48FA-A86C-AB61FA229003}" destId="{D44CB22F-8ACD-41B3-B588-08517A374B65}" srcOrd="0" destOrd="0" presId="urn:microsoft.com/office/officeart/2008/layout/LinedList"/>
    <dgm:cxn modelId="{FEC52CB7-8FD3-4582-A862-368EA9E8F931}" type="presParOf" srcId="{22D6800F-C4C3-48FA-A86C-AB61FA229003}" destId="{A6396149-E908-43B7-9287-ABF7A512467C}" srcOrd="1" destOrd="0" presId="urn:microsoft.com/office/officeart/2008/layout/LinedList"/>
    <dgm:cxn modelId="{4447ED06-7E3F-432A-B043-841127DF8E39}" type="presParOf" srcId="{44479925-A19B-452E-9F3E-2D1B416E46F7}" destId="{E6A86ECE-4133-423C-BEB5-99BD9A6AC4A1}" srcOrd="8" destOrd="0" presId="urn:microsoft.com/office/officeart/2008/layout/LinedList"/>
    <dgm:cxn modelId="{6DE666A3-A541-48D3-8CAF-2192B98814C8}" type="presParOf" srcId="{44479925-A19B-452E-9F3E-2D1B416E46F7}" destId="{5F5C8213-B435-400B-8C31-1464CA818AA7}" srcOrd="9" destOrd="0" presId="urn:microsoft.com/office/officeart/2008/layout/LinedList"/>
    <dgm:cxn modelId="{B29C6BE3-D187-45BC-85D5-1527A192B059}" type="presParOf" srcId="{5F5C8213-B435-400B-8C31-1464CA818AA7}" destId="{6BB616FA-B1BC-49C7-80C4-40F56A75C40B}" srcOrd="0" destOrd="0" presId="urn:microsoft.com/office/officeart/2008/layout/LinedList"/>
    <dgm:cxn modelId="{43B2AA8D-84B5-4C77-84AA-DED6AABD03F0}" type="presParOf" srcId="{5F5C8213-B435-400B-8C31-1464CA818AA7}" destId="{A0451E40-A38F-4DD6-8527-7DAED5939F56}" srcOrd="1" destOrd="0" presId="urn:microsoft.com/office/officeart/2008/layout/LinedList"/>
    <dgm:cxn modelId="{1FE1E638-6048-47C0-9684-F112F5BCB914}" type="presParOf" srcId="{44479925-A19B-452E-9F3E-2D1B416E46F7}" destId="{335F9E1C-4A85-4BC9-9DCB-C46AD1228536}" srcOrd="10" destOrd="0" presId="urn:microsoft.com/office/officeart/2008/layout/LinedList"/>
    <dgm:cxn modelId="{DB93FB5D-DA4E-4983-8AA2-1E3B332AA11B}" type="presParOf" srcId="{44479925-A19B-452E-9F3E-2D1B416E46F7}" destId="{655C8506-23D9-442A-A890-C90D970C10AE}" srcOrd="11" destOrd="0" presId="urn:microsoft.com/office/officeart/2008/layout/LinedList"/>
    <dgm:cxn modelId="{31DCD951-5789-4694-B3A2-D1D31554CC42}" type="presParOf" srcId="{655C8506-23D9-442A-A890-C90D970C10AE}" destId="{5C677727-EE71-4BF3-AD50-F56A08C48B22}" srcOrd="0" destOrd="0" presId="urn:microsoft.com/office/officeart/2008/layout/LinedList"/>
    <dgm:cxn modelId="{A8270A5E-E5DD-490A-B3AC-BB9132429914}" type="presParOf" srcId="{655C8506-23D9-442A-A890-C90D970C10AE}" destId="{CBEE501C-0D30-4FA7-98CF-DE48C9970F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0A78A01-0CD0-43D2-BD6C-25B1B74F5B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D859A-C88D-4965-BE37-9F4FA1F217B2}">
      <dgm:prSet/>
      <dgm:spPr>
        <a:solidFill>
          <a:schemeClr val="tx2">
            <a:lumMod val="10000"/>
            <a:lumOff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Less $ to train and deploy Midwives into workforce</a:t>
          </a:r>
        </a:p>
      </dgm:t>
    </dgm:pt>
    <dgm:pt modelId="{09B56F7E-F48D-4EB0-82EE-57F34E3B310F}" type="parTrans" cxnId="{23FC591B-4578-48EC-BA7E-CABBD287E6DE}">
      <dgm:prSet/>
      <dgm:spPr/>
      <dgm:t>
        <a:bodyPr/>
        <a:lstStyle/>
        <a:p>
          <a:endParaRPr lang="en-US"/>
        </a:p>
      </dgm:t>
    </dgm:pt>
    <dgm:pt modelId="{4C51B86F-CCF0-4EB4-8A3D-CDF1B3B839D1}" type="sibTrans" cxnId="{23FC591B-4578-48EC-BA7E-CABBD287E6DE}">
      <dgm:prSet/>
      <dgm:spPr/>
      <dgm:t>
        <a:bodyPr/>
        <a:lstStyle/>
        <a:p>
          <a:endParaRPr lang="en-US"/>
        </a:p>
      </dgm:t>
    </dgm:pt>
    <dgm:pt modelId="{A25FCCAB-0A72-4F87-A1FC-2788899FC719}">
      <dgm:prSet/>
      <dgm:spPr>
        <a:solidFill>
          <a:schemeClr val="tx2">
            <a:lumMod val="10000"/>
            <a:lumOff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Less expenses during intrapartum care (less medical and surgical interventions)</a:t>
          </a:r>
        </a:p>
      </dgm:t>
    </dgm:pt>
    <dgm:pt modelId="{88F8EEAF-DF98-405F-BECF-4A7CD1AFDFCF}" type="parTrans" cxnId="{8F1ABB1C-35EE-4F63-97AC-20E5730DC8DF}">
      <dgm:prSet/>
      <dgm:spPr/>
      <dgm:t>
        <a:bodyPr/>
        <a:lstStyle/>
        <a:p>
          <a:endParaRPr lang="en-US"/>
        </a:p>
      </dgm:t>
    </dgm:pt>
    <dgm:pt modelId="{E69BE3A0-AB25-4F3D-A798-E2DD59104A27}" type="sibTrans" cxnId="{8F1ABB1C-35EE-4F63-97AC-20E5730DC8DF}">
      <dgm:prSet/>
      <dgm:spPr/>
      <dgm:t>
        <a:bodyPr/>
        <a:lstStyle/>
        <a:p>
          <a:endParaRPr lang="en-US"/>
        </a:p>
      </dgm:t>
    </dgm:pt>
    <dgm:pt modelId="{2E0F437F-431B-4EB7-96A6-C28CF8A0F118}">
      <dgm:prSet/>
      <dgm:spPr>
        <a:solidFill>
          <a:schemeClr val="tx2">
            <a:lumMod val="10000"/>
            <a:lumOff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/>
            <a:t>2019 Policy Brief estimated costs and clinical outcomes associated with midwife-led versus OB-led Maternity care</a:t>
          </a:r>
        </a:p>
      </dgm:t>
    </dgm:pt>
    <dgm:pt modelId="{90993470-3DAA-4028-8CF0-72319B4BEEB7}" type="parTrans" cxnId="{5A1F15EB-D07C-4140-8561-A76B7323DC38}">
      <dgm:prSet/>
      <dgm:spPr/>
      <dgm:t>
        <a:bodyPr/>
        <a:lstStyle/>
        <a:p>
          <a:endParaRPr lang="en-US"/>
        </a:p>
      </dgm:t>
    </dgm:pt>
    <dgm:pt modelId="{4E51F55D-6F90-45EA-8A8C-CA6134544935}" type="sibTrans" cxnId="{5A1F15EB-D07C-4140-8561-A76B7323DC38}">
      <dgm:prSet/>
      <dgm:spPr/>
      <dgm:t>
        <a:bodyPr/>
        <a:lstStyle/>
        <a:p>
          <a:endParaRPr lang="en-US"/>
        </a:p>
      </dgm:t>
    </dgm:pt>
    <dgm:pt modelId="{0AD9DFB9-49DC-4E26-9659-156D6E491023}">
      <dgm:prSet/>
      <dgm:spPr>
        <a:solidFill>
          <a:schemeClr val="tx2">
            <a:lumMod val="10000"/>
            <a:lumOff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If midwifery-led care increased from 9% to 20% in US, it would result in $4 billion in cost savings by year 2027</a:t>
          </a:r>
        </a:p>
      </dgm:t>
    </dgm:pt>
    <dgm:pt modelId="{BD2556ED-3376-47B1-A49F-4A106469F699}" type="parTrans" cxnId="{1E97FAC5-AF16-4646-86E2-2440D6BB34DA}">
      <dgm:prSet/>
      <dgm:spPr/>
      <dgm:t>
        <a:bodyPr/>
        <a:lstStyle/>
        <a:p>
          <a:endParaRPr lang="en-US"/>
        </a:p>
      </dgm:t>
    </dgm:pt>
    <dgm:pt modelId="{9E2FC4F0-B977-4EFF-9C96-DD589DBF5FEA}" type="sibTrans" cxnId="{1E97FAC5-AF16-4646-86E2-2440D6BB34DA}">
      <dgm:prSet/>
      <dgm:spPr/>
      <dgm:t>
        <a:bodyPr/>
        <a:lstStyle/>
        <a:p>
          <a:endParaRPr lang="en-US"/>
        </a:p>
      </dgm:t>
    </dgm:pt>
    <dgm:pt modelId="{44479925-A19B-452E-9F3E-2D1B416E46F7}" type="pres">
      <dgm:prSet presAssocID="{A0A78A01-0CD0-43D2-BD6C-25B1B74F5BB2}" presName="vert0" presStyleCnt="0">
        <dgm:presLayoutVars>
          <dgm:dir/>
          <dgm:animOne val="branch"/>
          <dgm:animLvl val="lvl"/>
        </dgm:presLayoutVars>
      </dgm:prSet>
      <dgm:spPr/>
    </dgm:pt>
    <dgm:pt modelId="{3AE1C9B3-0019-4E32-92D2-AD05DC1C4D76}" type="pres">
      <dgm:prSet presAssocID="{B7ED859A-C88D-4965-BE37-9F4FA1F217B2}" presName="thickLine" presStyleLbl="alignNode1" presStyleIdx="0" presStyleCnt="4"/>
      <dgm:spPr/>
    </dgm:pt>
    <dgm:pt modelId="{72745D47-C2CC-44AE-9D28-0A8464B2BCB5}" type="pres">
      <dgm:prSet presAssocID="{B7ED859A-C88D-4965-BE37-9F4FA1F217B2}" presName="horz1" presStyleCnt="0"/>
      <dgm:spPr/>
    </dgm:pt>
    <dgm:pt modelId="{952D6DC9-193C-4DEF-BDF4-11FA47F468B0}" type="pres">
      <dgm:prSet presAssocID="{B7ED859A-C88D-4965-BE37-9F4FA1F217B2}" presName="tx1" presStyleLbl="revTx" presStyleIdx="0" presStyleCnt="4" custScaleY="59505"/>
      <dgm:spPr/>
    </dgm:pt>
    <dgm:pt modelId="{A6462DA7-6861-49D9-A5B9-C956C744CB68}" type="pres">
      <dgm:prSet presAssocID="{B7ED859A-C88D-4965-BE37-9F4FA1F217B2}" presName="vert1" presStyleCnt="0"/>
      <dgm:spPr/>
    </dgm:pt>
    <dgm:pt modelId="{F38B4E8E-99E6-4985-9D6C-CA3A40DB1AD7}" type="pres">
      <dgm:prSet presAssocID="{A25FCCAB-0A72-4F87-A1FC-2788899FC719}" presName="thickLine" presStyleLbl="alignNode1" presStyleIdx="1" presStyleCnt="4"/>
      <dgm:spPr/>
    </dgm:pt>
    <dgm:pt modelId="{BA308743-CB89-4925-9933-309E1DFC118A}" type="pres">
      <dgm:prSet presAssocID="{A25FCCAB-0A72-4F87-A1FC-2788899FC719}" presName="horz1" presStyleCnt="0"/>
      <dgm:spPr/>
    </dgm:pt>
    <dgm:pt modelId="{2DA6CB8B-961D-4455-944D-DD5703B8B40A}" type="pres">
      <dgm:prSet presAssocID="{A25FCCAB-0A72-4F87-A1FC-2788899FC719}" presName="tx1" presStyleLbl="revTx" presStyleIdx="1" presStyleCnt="4" custScaleY="73182"/>
      <dgm:spPr/>
    </dgm:pt>
    <dgm:pt modelId="{921BEB9F-9565-4528-97F8-8EEC51C1E382}" type="pres">
      <dgm:prSet presAssocID="{A25FCCAB-0A72-4F87-A1FC-2788899FC719}" presName="vert1" presStyleCnt="0"/>
      <dgm:spPr/>
    </dgm:pt>
    <dgm:pt modelId="{FCB0E240-1BDF-4CA5-812D-E95D06A41838}" type="pres">
      <dgm:prSet presAssocID="{2E0F437F-431B-4EB7-96A6-C28CF8A0F118}" presName="thickLine" presStyleLbl="alignNode1" presStyleIdx="2" presStyleCnt="4"/>
      <dgm:spPr/>
    </dgm:pt>
    <dgm:pt modelId="{3CD695DA-2604-4BE7-9AF2-5EE737DA235B}" type="pres">
      <dgm:prSet presAssocID="{2E0F437F-431B-4EB7-96A6-C28CF8A0F118}" presName="horz1" presStyleCnt="0"/>
      <dgm:spPr/>
    </dgm:pt>
    <dgm:pt modelId="{0194F977-42FC-4811-9D8A-F3317A304D4C}" type="pres">
      <dgm:prSet presAssocID="{2E0F437F-431B-4EB7-96A6-C28CF8A0F118}" presName="tx1" presStyleLbl="revTx" presStyleIdx="2" presStyleCnt="4"/>
      <dgm:spPr/>
    </dgm:pt>
    <dgm:pt modelId="{B1AB8C09-C599-4B3F-B302-B50C02C841D3}" type="pres">
      <dgm:prSet presAssocID="{2E0F437F-431B-4EB7-96A6-C28CF8A0F118}" presName="vert1" presStyleCnt="0"/>
      <dgm:spPr/>
    </dgm:pt>
    <dgm:pt modelId="{5A78EAAF-52BD-4E3E-B0B4-0EACF0139E1F}" type="pres">
      <dgm:prSet presAssocID="{0AD9DFB9-49DC-4E26-9659-156D6E491023}" presName="thickLine" presStyleLbl="alignNode1" presStyleIdx="3" presStyleCnt="4"/>
      <dgm:spPr/>
    </dgm:pt>
    <dgm:pt modelId="{520FD207-DC4B-4BA9-BE8F-152985094ABB}" type="pres">
      <dgm:prSet presAssocID="{0AD9DFB9-49DC-4E26-9659-156D6E491023}" presName="horz1" presStyleCnt="0"/>
      <dgm:spPr/>
    </dgm:pt>
    <dgm:pt modelId="{2EB86B97-FE23-4114-8487-9760334FD2E5}" type="pres">
      <dgm:prSet presAssocID="{0AD9DFB9-49DC-4E26-9659-156D6E491023}" presName="tx1" presStyleLbl="revTx" presStyleIdx="3" presStyleCnt="4" custScaleY="75991"/>
      <dgm:spPr/>
    </dgm:pt>
    <dgm:pt modelId="{28EB2F9D-0877-4CF0-BA83-28FE9768BFEE}" type="pres">
      <dgm:prSet presAssocID="{0AD9DFB9-49DC-4E26-9659-156D6E491023}" presName="vert1" presStyleCnt="0"/>
      <dgm:spPr/>
    </dgm:pt>
  </dgm:ptLst>
  <dgm:cxnLst>
    <dgm:cxn modelId="{23FC591B-4578-48EC-BA7E-CABBD287E6DE}" srcId="{A0A78A01-0CD0-43D2-BD6C-25B1B74F5BB2}" destId="{B7ED859A-C88D-4965-BE37-9F4FA1F217B2}" srcOrd="0" destOrd="0" parTransId="{09B56F7E-F48D-4EB0-82EE-57F34E3B310F}" sibTransId="{4C51B86F-CCF0-4EB4-8A3D-CDF1B3B839D1}"/>
    <dgm:cxn modelId="{8F1ABB1C-35EE-4F63-97AC-20E5730DC8DF}" srcId="{A0A78A01-0CD0-43D2-BD6C-25B1B74F5BB2}" destId="{A25FCCAB-0A72-4F87-A1FC-2788899FC719}" srcOrd="1" destOrd="0" parTransId="{88F8EEAF-DF98-405F-BECF-4A7CD1AFDFCF}" sibTransId="{E69BE3A0-AB25-4F3D-A798-E2DD59104A27}"/>
    <dgm:cxn modelId="{DAACDE9B-A982-48A1-8F63-6B0F2D2FE4BA}" type="presOf" srcId="{A25FCCAB-0A72-4F87-A1FC-2788899FC719}" destId="{2DA6CB8B-961D-4455-944D-DD5703B8B40A}" srcOrd="0" destOrd="0" presId="urn:microsoft.com/office/officeart/2008/layout/LinedList"/>
    <dgm:cxn modelId="{1E97FAC5-AF16-4646-86E2-2440D6BB34DA}" srcId="{A0A78A01-0CD0-43D2-BD6C-25B1B74F5BB2}" destId="{0AD9DFB9-49DC-4E26-9659-156D6E491023}" srcOrd="3" destOrd="0" parTransId="{BD2556ED-3376-47B1-A49F-4A106469F699}" sibTransId="{9E2FC4F0-B977-4EFF-9C96-DD589DBF5FEA}"/>
    <dgm:cxn modelId="{48A03AD1-0F27-4DB5-8A59-80A61B81CC9A}" type="presOf" srcId="{A0A78A01-0CD0-43D2-BD6C-25B1B74F5BB2}" destId="{44479925-A19B-452E-9F3E-2D1B416E46F7}" srcOrd="0" destOrd="0" presId="urn:microsoft.com/office/officeart/2008/layout/LinedList"/>
    <dgm:cxn modelId="{5683F5E3-0172-48C0-979D-10B5F38D699B}" type="presOf" srcId="{0AD9DFB9-49DC-4E26-9659-156D6E491023}" destId="{2EB86B97-FE23-4114-8487-9760334FD2E5}" srcOrd="0" destOrd="0" presId="urn:microsoft.com/office/officeart/2008/layout/LinedList"/>
    <dgm:cxn modelId="{E3627CE4-6EA8-4B77-862D-3AAD86952198}" type="presOf" srcId="{2E0F437F-431B-4EB7-96A6-C28CF8A0F118}" destId="{0194F977-42FC-4811-9D8A-F3317A304D4C}" srcOrd="0" destOrd="0" presId="urn:microsoft.com/office/officeart/2008/layout/LinedList"/>
    <dgm:cxn modelId="{5A1F15EB-D07C-4140-8561-A76B7323DC38}" srcId="{A0A78A01-0CD0-43D2-BD6C-25B1B74F5BB2}" destId="{2E0F437F-431B-4EB7-96A6-C28CF8A0F118}" srcOrd="2" destOrd="0" parTransId="{90993470-3DAA-4028-8CF0-72319B4BEEB7}" sibTransId="{4E51F55D-6F90-45EA-8A8C-CA6134544935}"/>
    <dgm:cxn modelId="{EE4EF9FB-5F8E-4717-B673-C7FE1D1320BD}" type="presOf" srcId="{B7ED859A-C88D-4965-BE37-9F4FA1F217B2}" destId="{952D6DC9-193C-4DEF-BDF4-11FA47F468B0}" srcOrd="0" destOrd="0" presId="urn:microsoft.com/office/officeart/2008/layout/LinedList"/>
    <dgm:cxn modelId="{F6711E83-DC8A-4194-93D6-C20036AECF28}" type="presParOf" srcId="{44479925-A19B-452E-9F3E-2D1B416E46F7}" destId="{3AE1C9B3-0019-4E32-92D2-AD05DC1C4D76}" srcOrd="0" destOrd="0" presId="urn:microsoft.com/office/officeart/2008/layout/LinedList"/>
    <dgm:cxn modelId="{BFEB78DC-7760-4C25-8097-BF2DADDDD022}" type="presParOf" srcId="{44479925-A19B-452E-9F3E-2D1B416E46F7}" destId="{72745D47-C2CC-44AE-9D28-0A8464B2BCB5}" srcOrd="1" destOrd="0" presId="urn:microsoft.com/office/officeart/2008/layout/LinedList"/>
    <dgm:cxn modelId="{BFC2B9FE-4637-4049-AD19-6B59D73ADB1B}" type="presParOf" srcId="{72745D47-C2CC-44AE-9D28-0A8464B2BCB5}" destId="{952D6DC9-193C-4DEF-BDF4-11FA47F468B0}" srcOrd="0" destOrd="0" presId="urn:microsoft.com/office/officeart/2008/layout/LinedList"/>
    <dgm:cxn modelId="{09D27972-0B67-49C9-A6B6-A81F8803D9B0}" type="presParOf" srcId="{72745D47-C2CC-44AE-9D28-0A8464B2BCB5}" destId="{A6462DA7-6861-49D9-A5B9-C956C744CB68}" srcOrd="1" destOrd="0" presId="urn:microsoft.com/office/officeart/2008/layout/LinedList"/>
    <dgm:cxn modelId="{5FFF41EA-9FA1-4548-9B63-112FC6DF0FF1}" type="presParOf" srcId="{44479925-A19B-452E-9F3E-2D1B416E46F7}" destId="{F38B4E8E-99E6-4985-9D6C-CA3A40DB1AD7}" srcOrd="2" destOrd="0" presId="urn:microsoft.com/office/officeart/2008/layout/LinedList"/>
    <dgm:cxn modelId="{62551659-8B79-4DE0-8EC2-4EDAECD375BE}" type="presParOf" srcId="{44479925-A19B-452E-9F3E-2D1B416E46F7}" destId="{BA308743-CB89-4925-9933-309E1DFC118A}" srcOrd="3" destOrd="0" presId="urn:microsoft.com/office/officeart/2008/layout/LinedList"/>
    <dgm:cxn modelId="{CADD6E69-3D76-42DA-8982-43DEE1DF8B95}" type="presParOf" srcId="{BA308743-CB89-4925-9933-309E1DFC118A}" destId="{2DA6CB8B-961D-4455-944D-DD5703B8B40A}" srcOrd="0" destOrd="0" presId="urn:microsoft.com/office/officeart/2008/layout/LinedList"/>
    <dgm:cxn modelId="{12570B98-0CB2-4D89-B821-9A0ED61D5763}" type="presParOf" srcId="{BA308743-CB89-4925-9933-309E1DFC118A}" destId="{921BEB9F-9565-4528-97F8-8EEC51C1E382}" srcOrd="1" destOrd="0" presId="urn:microsoft.com/office/officeart/2008/layout/LinedList"/>
    <dgm:cxn modelId="{342B9A0B-DB11-4031-B26C-E8D2A867436F}" type="presParOf" srcId="{44479925-A19B-452E-9F3E-2D1B416E46F7}" destId="{FCB0E240-1BDF-4CA5-812D-E95D06A41838}" srcOrd="4" destOrd="0" presId="urn:microsoft.com/office/officeart/2008/layout/LinedList"/>
    <dgm:cxn modelId="{642EA712-C8D3-44D0-9930-20F852CC7D30}" type="presParOf" srcId="{44479925-A19B-452E-9F3E-2D1B416E46F7}" destId="{3CD695DA-2604-4BE7-9AF2-5EE737DA235B}" srcOrd="5" destOrd="0" presId="urn:microsoft.com/office/officeart/2008/layout/LinedList"/>
    <dgm:cxn modelId="{92B64516-8EB2-42A2-AC9B-20C0813305E5}" type="presParOf" srcId="{3CD695DA-2604-4BE7-9AF2-5EE737DA235B}" destId="{0194F977-42FC-4811-9D8A-F3317A304D4C}" srcOrd="0" destOrd="0" presId="urn:microsoft.com/office/officeart/2008/layout/LinedList"/>
    <dgm:cxn modelId="{18E06F87-578C-4981-87A2-E094E7BC4937}" type="presParOf" srcId="{3CD695DA-2604-4BE7-9AF2-5EE737DA235B}" destId="{B1AB8C09-C599-4B3F-B302-B50C02C841D3}" srcOrd="1" destOrd="0" presId="urn:microsoft.com/office/officeart/2008/layout/LinedList"/>
    <dgm:cxn modelId="{2599C3EF-EA09-4902-BFFE-439425669E55}" type="presParOf" srcId="{44479925-A19B-452E-9F3E-2D1B416E46F7}" destId="{5A78EAAF-52BD-4E3E-B0B4-0EACF0139E1F}" srcOrd="6" destOrd="0" presId="urn:microsoft.com/office/officeart/2008/layout/LinedList"/>
    <dgm:cxn modelId="{AAA47971-E594-4607-AD1E-1064B8C342F1}" type="presParOf" srcId="{44479925-A19B-452E-9F3E-2D1B416E46F7}" destId="{520FD207-DC4B-4BA9-BE8F-152985094ABB}" srcOrd="7" destOrd="0" presId="urn:microsoft.com/office/officeart/2008/layout/LinedList"/>
    <dgm:cxn modelId="{2908802C-5348-4516-BD3A-79548616540C}" type="presParOf" srcId="{520FD207-DC4B-4BA9-BE8F-152985094ABB}" destId="{2EB86B97-FE23-4114-8487-9760334FD2E5}" srcOrd="0" destOrd="0" presId="urn:microsoft.com/office/officeart/2008/layout/LinedList"/>
    <dgm:cxn modelId="{842A8C8C-30B4-4E92-835A-AC1A44497BEE}" type="presParOf" srcId="{520FD207-DC4B-4BA9-BE8F-152985094ABB}" destId="{28EB2F9D-0877-4CF0-BA83-28FE9768BF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0A78A01-0CD0-43D2-BD6C-25B1B74F5BB2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AB9AE-CFAD-4854-A515-592889A3702F}">
      <dgm:prSet/>
      <dgm:spPr/>
      <dgm:t>
        <a:bodyPr/>
        <a:lstStyle/>
        <a:p>
          <a:r>
            <a:rPr lang="en-US" dirty="0"/>
            <a:t>Childbirth is the most common reason for hospitalization in the US</a:t>
          </a:r>
        </a:p>
      </dgm:t>
    </dgm:pt>
    <dgm:pt modelId="{D97AC88F-DFEA-470B-9688-AEAEB291F2E9}" type="parTrans" cxnId="{9400E329-1666-4369-B7E1-070C6EF91BAB}">
      <dgm:prSet/>
      <dgm:spPr/>
      <dgm:t>
        <a:bodyPr/>
        <a:lstStyle/>
        <a:p>
          <a:endParaRPr lang="en-US"/>
        </a:p>
      </dgm:t>
    </dgm:pt>
    <dgm:pt modelId="{137F3E78-ED9D-4952-B0E1-A4A5DC9A94E1}" type="sibTrans" cxnId="{9400E329-1666-4369-B7E1-070C6EF91BAB}">
      <dgm:prSet/>
      <dgm:spPr/>
      <dgm:t>
        <a:bodyPr/>
        <a:lstStyle/>
        <a:p>
          <a:endParaRPr lang="en-US"/>
        </a:p>
      </dgm:t>
    </dgm:pt>
    <dgm:pt modelId="{48A06511-18B1-4EC8-845D-0727E41C18AB}">
      <dgm:prSet/>
      <dgm:spPr/>
      <dgm:t>
        <a:bodyPr/>
        <a:lstStyle/>
        <a:p>
          <a:r>
            <a:rPr lang="en-US" dirty="0"/>
            <a:t>Maternal morbidity &amp; mortality is worsening in the US, with wide disparities across the United States</a:t>
          </a:r>
        </a:p>
      </dgm:t>
    </dgm:pt>
    <dgm:pt modelId="{8B55408C-8436-4A33-8986-3414D34AE43C}" type="parTrans" cxnId="{45995B36-D889-41B7-A9BD-9D54653C401C}">
      <dgm:prSet/>
      <dgm:spPr/>
      <dgm:t>
        <a:bodyPr/>
        <a:lstStyle/>
        <a:p>
          <a:endParaRPr lang="en-US"/>
        </a:p>
      </dgm:t>
    </dgm:pt>
    <dgm:pt modelId="{A2827A3E-8FC2-4DDB-BD6E-3F599D17077D}" type="sibTrans" cxnId="{45995B36-D889-41B7-A9BD-9D54653C401C}">
      <dgm:prSet/>
      <dgm:spPr/>
      <dgm:t>
        <a:bodyPr/>
        <a:lstStyle/>
        <a:p>
          <a:endParaRPr lang="en-US"/>
        </a:p>
      </dgm:t>
    </dgm:pt>
    <dgm:pt modelId="{72A3D2DA-6C9E-474B-A67F-8102EF5F7C36}">
      <dgm:prSet/>
      <dgm:spPr/>
      <dgm:t>
        <a:bodyPr anchor="ctr"/>
        <a:lstStyle/>
        <a:p>
          <a:pPr algn="ctr"/>
          <a:r>
            <a:rPr lang="en-US" u="sng" dirty="0"/>
            <a:t>Bottom line = Urgent need to improve quality and value of US Maternity care</a:t>
          </a:r>
        </a:p>
      </dgm:t>
    </dgm:pt>
    <dgm:pt modelId="{47B175C2-08D0-406E-AF55-75CAE07615BF}" type="parTrans" cxnId="{0BADE1E8-2E39-42F5-A30C-D076BA84AB64}">
      <dgm:prSet/>
      <dgm:spPr/>
      <dgm:t>
        <a:bodyPr/>
        <a:lstStyle/>
        <a:p>
          <a:endParaRPr lang="en-US"/>
        </a:p>
      </dgm:t>
    </dgm:pt>
    <dgm:pt modelId="{280CDDF4-C498-4B48-BCF7-F1FB6A571696}" type="sibTrans" cxnId="{0BADE1E8-2E39-42F5-A30C-D076BA84AB64}">
      <dgm:prSet/>
      <dgm:spPr/>
      <dgm:t>
        <a:bodyPr/>
        <a:lstStyle/>
        <a:p>
          <a:endParaRPr lang="en-US"/>
        </a:p>
      </dgm:t>
    </dgm:pt>
    <dgm:pt modelId="{0E76F7AA-9176-4279-AD76-FBD8A416E067}">
      <dgm:prSet/>
      <dgm:spPr/>
      <dgm:t>
        <a:bodyPr/>
        <a:lstStyle/>
        <a:p>
          <a:r>
            <a:rPr lang="en-US" dirty="0"/>
            <a:t>C sections are increasing, and are the #1 surgery in hospitalized patients in the US</a:t>
          </a:r>
        </a:p>
      </dgm:t>
    </dgm:pt>
    <dgm:pt modelId="{A38129FA-36FF-4779-B5F3-E198519D5314}" type="parTrans" cxnId="{9A3D6685-CBE2-4C98-A33C-EDB784171822}">
      <dgm:prSet/>
      <dgm:spPr/>
      <dgm:t>
        <a:bodyPr/>
        <a:lstStyle/>
        <a:p>
          <a:endParaRPr lang="en-US"/>
        </a:p>
      </dgm:t>
    </dgm:pt>
    <dgm:pt modelId="{829CBF50-D6D5-4062-A86F-618FB752C361}" type="sibTrans" cxnId="{9A3D6685-CBE2-4C98-A33C-EDB784171822}">
      <dgm:prSet/>
      <dgm:spPr/>
      <dgm:t>
        <a:bodyPr/>
        <a:lstStyle/>
        <a:p>
          <a:endParaRPr lang="en-US"/>
        </a:p>
      </dgm:t>
    </dgm:pt>
    <dgm:pt modelId="{D86993D4-D4F5-4B8D-9AB6-432499222DF8}">
      <dgm:prSet/>
      <dgm:spPr/>
      <dgm:t>
        <a:bodyPr/>
        <a:lstStyle/>
        <a:p>
          <a:r>
            <a:rPr lang="en-US" dirty="0"/>
            <a:t>Reimbursement for maternity care does not fully cover the costs incurred throughout the continuum of maternity care</a:t>
          </a:r>
        </a:p>
      </dgm:t>
    </dgm:pt>
    <dgm:pt modelId="{B76A982B-53B0-4427-9FD8-F67AB76D97BF}" type="parTrans" cxnId="{56EE23AC-3519-4940-8B18-9A3E4BC79D2F}">
      <dgm:prSet/>
      <dgm:spPr/>
      <dgm:t>
        <a:bodyPr/>
        <a:lstStyle/>
        <a:p>
          <a:endParaRPr lang="en-US"/>
        </a:p>
      </dgm:t>
    </dgm:pt>
    <dgm:pt modelId="{0372E0CC-E5C5-400E-B578-59E79B70B112}" type="sibTrans" cxnId="{56EE23AC-3519-4940-8B18-9A3E4BC79D2F}">
      <dgm:prSet/>
      <dgm:spPr/>
      <dgm:t>
        <a:bodyPr/>
        <a:lstStyle/>
        <a:p>
          <a:endParaRPr lang="en-US"/>
        </a:p>
      </dgm:t>
    </dgm:pt>
    <dgm:pt modelId="{DCF92EC0-58AC-4D5E-A6AE-94825DFB8CF0}">
      <dgm:prSet/>
      <dgm:spPr/>
      <dgm:t>
        <a:bodyPr/>
        <a:lstStyle/>
        <a:p>
          <a:r>
            <a:rPr lang="en-US" dirty="0"/>
            <a:t>Hospital maternity care units are closing, due to losing $ on maternity care</a:t>
          </a:r>
        </a:p>
      </dgm:t>
    </dgm:pt>
    <dgm:pt modelId="{A0BAA614-A2F9-4B24-B858-ABBADAE77C9B}" type="parTrans" cxnId="{9035BA5A-04CF-423E-9ACF-4243F9E0D5DA}">
      <dgm:prSet/>
      <dgm:spPr/>
      <dgm:t>
        <a:bodyPr/>
        <a:lstStyle/>
        <a:p>
          <a:endParaRPr lang="en-US"/>
        </a:p>
      </dgm:t>
    </dgm:pt>
    <dgm:pt modelId="{344AB1C6-E35E-46AC-9A3E-6B05FEDEB433}" type="sibTrans" cxnId="{9035BA5A-04CF-423E-9ACF-4243F9E0D5DA}">
      <dgm:prSet/>
      <dgm:spPr/>
      <dgm:t>
        <a:bodyPr/>
        <a:lstStyle/>
        <a:p>
          <a:endParaRPr lang="en-US"/>
        </a:p>
      </dgm:t>
    </dgm:pt>
    <dgm:pt modelId="{1FA094A3-DFA1-47EB-B417-A7C5067417E2}">
      <dgm:prSet/>
      <dgm:spPr/>
      <dgm:t>
        <a:bodyPr/>
        <a:lstStyle/>
        <a:p>
          <a:r>
            <a:rPr lang="en-US" dirty="0"/>
            <a:t>Maternity care deserts (35% of all US counties) – limited access to high-demand maternity care in the US</a:t>
          </a:r>
        </a:p>
      </dgm:t>
    </dgm:pt>
    <dgm:pt modelId="{0C48B6E9-1758-4DBD-9B80-85C838EC5040}" type="parTrans" cxnId="{2634FB96-11E1-4BB1-A651-E05FF4A567CD}">
      <dgm:prSet/>
      <dgm:spPr/>
      <dgm:t>
        <a:bodyPr/>
        <a:lstStyle/>
        <a:p>
          <a:endParaRPr lang="en-US"/>
        </a:p>
      </dgm:t>
    </dgm:pt>
    <dgm:pt modelId="{A5F582D2-3468-468C-89F7-0FC5EE0DFD16}" type="sibTrans" cxnId="{2634FB96-11E1-4BB1-A651-E05FF4A567CD}">
      <dgm:prSet/>
      <dgm:spPr/>
      <dgm:t>
        <a:bodyPr/>
        <a:lstStyle/>
        <a:p>
          <a:endParaRPr lang="en-US"/>
        </a:p>
      </dgm:t>
    </dgm:pt>
    <dgm:pt modelId="{6423365C-3859-4E39-9451-7416D05EC4F0}">
      <dgm:prSet/>
      <dgm:spPr/>
      <dgm:t>
        <a:bodyPr/>
        <a:lstStyle/>
        <a:p>
          <a:r>
            <a:rPr lang="en-US" dirty="0"/>
            <a:t>Current state of US Maternity care – not meeting the needs of pregnant women in the US, with worsening outcomes</a:t>
          </a:r>
        </a:p>
      </dgm:t>
    </dgm:pt>
    <dgm:pt modelId="{08D6E418-7345-45A6-A7D7-4B7394770103}" type="parTrans" cxnId="{9BC59AA5-8BD6-4BC1-80BC-EBF7BBF2C41F}">
      <dgm:prSet/>
      <dgm:spPr/>
      <dgm:t>
        <a:bodyPr/>
        <a:lstStyle/>
        <a:p>
          <a:endParaRPr lang="en-US"/>
        </a:p>
      </dgm:t>
    </dgm:pt>
    <dgm:pt modelId="{9826F47F-B2F4-42BB-96B0-CF0161821463}" type="sibTrans" cxnId="{9BC59AA5-8BD6-4BC1-80BC-EBF7BBF2C41F}">
      <dgm:prSet/>
      <dgm:spPr/>
      <dgm:t>
        <a:bodyPr/>
        <a:lstStyle/>
        <a:p>
          <a:endParaRPr lang="en-US"/>
        </a:p>
      </dgm:t>
    </dgm:pt>
    <dgm:pt modelId="{103A17BC-20AA-40BE-99C4-B188BB40E6AA}" type="pres">
      <dgm:prSet presAssocID="{A0A78A01-0CD0-43D2-BD6C-25B1B74F5BB2}" presName="vert0" presStyleCnt="0">
        <dgm:presLayoutVars>
          <dgm:dir/>
          <dgm:animOne val="branch"/>
          <dgm:animLvl val="lvl"/>
        </dgm:presLayoutVars>
      </dgm:prSet>
      <dgm:spPr/>
    </dgm:pt>
    <dgm:pt modelId="{334458A3-4947-4C80-BA29-974AEA9DAB03}" type="pres">
      <dgm:prSet presAssocID="{E54AB9AE-CFAD-4854-A515-592889A3702F}" presName="thickLine" presStyleLbl="alignNode1" presStyleIdx="0" presStyleCnt="8"/>
      <dgm:spPr/>
    </dgm:pt>
    <dgm:pt modelId="{4F4E9E4D-F61C-4A47-9DA0-99EA452AD102}" type="pres">
      <dgm:prSet presAssocID="{E54AB9AE-CFAD-4854-A515-592889A3702F}" presName="horz1" presStyleCnt="0"/>
      <dgm:spPr/>
    </dgm:pt>
    <dgm:pt modelId="{28AA4A4E-6A3E-414E-B2C5-7A865DA82D76}" type="pres">
      <dgm:prSet presAssocID="{E54AB9AE-CFAD-4854-A515-592889A3702F}" presName="tx1" presStyleLbl="revTx" presStyleIdx="0" presStyleCnt="8"/>
      <dgm:spPr/>
    </dgm:pt>
    <dgm:pt modelId="{3429D731-FEA5-4727-88AD-649CCE16E2E2}" type="pres">
      <dgm:prSet presAssocID="{E54AB9AE-CFAD-4854-A515-592889A3702F}" presName="vert1" presStyleCnt="0"/>
      <dgm:spPr/>
    </dgm:pt>
    <dgm:pt modelId="{564DCE4C-FE2E-4A5F-9665-18F9BC00AC0D}" type="pres">
      <dgm:prSet presAssocID="{0E76F7AA-9176-4279-AD76-FBD8A416E067}" presName="thickLine" presStyleLbl="alignNode1" presStyleIdx="1" presStyleCnt="8"/>
      <dgm:spPr/>
    </dgm:pt>
    <dgm:pt modelId="{27D39C0D-D740-4640-A8E4-8F7E7CBE2FD2}" type="pres">
      <dgm:prSet presAssocID="{0E76F7AA-9176-4279-AD76-FBD8A416E067}" presName="horz1" presStyleCnt="0"/>
      <dgm:spPr/>
    </dgm:pt>
    <dgm:pt modelId="{1E6B1A24-4CF3-42CE-A5B7-2CF41E253067}" type="pres">
      <dgm:prSet presAssocID="{0E76F7AA-9176-4279-AD76-FBD8A416E067}" presName="tx1" presStyleLbl="revTx" presStyleIdx="1" presStyleCnt="8"/>
      <dgm:spPr/>
    </dgm:pt>
    <dgm:pt modelId="{9887B9D9-56BE-4CE0-AEFE-76DF17472E6B}" type="pres">
      <dgm:prSet presAssocID="{0E76F7AA-9176-4279-AD76-FBD8A416E067}" presName="vert1" presStyleCnt="0"/>
      <dgm:spPr/>
    </dgm:pt>
    <dgm:pt modelId="{456E8A1E-88FD-4506-A459-55189C27F587}" type="pres">
      <dgm:prSet presAssocID="{48A06511-18B1-4EC8-845D-0727E41C18AB}" presName="thickLine" presStyleLbl="alignNode1" presStyleIdx="2" presStyleCnt="8"/>
      <dgm:spPr/>
    </dgm:pt>
    <dgm:pt modelId="{653ED96E-2220-4264-90D7-6799B4665761}" type="pres">
      <dgm:prSet presAssocID="{48A06511-18B1-4EC8-845D-0727E41C18AB}" presName="horz1" presStyleCnt="0"/>
      <dgm:spPr/>
    </dgm:pt>
    <dgm:pt modelId="{AE3E0128-C228-4014-AC41-2CF106566FEC}" type="pres">
      <dgm:prSet presAssocID="{48A06511-18B1-4EC8-845D-0727E41C18AB}" presName="tx1" presStyleLbl="revTx" presStyleIdx="2" presStyleCnt="8"/>
      <dgm:spPr/>
    </dgm:pt>
    <dgm:pt modelId="{AB739361-3A72-4FAF-86F3-EE0E7F7070C7}" type="pres">
      <dgm:prSet presAssocID="{48A06511-18B1-4EC8-845D-0727E41C18AB}" presName="vert1" presStyleCnt="0"/>
      <dgm:spPr/>
    </dgm:pt>
    <dgm:pt modelId="{01CF49A7-7F05-45C3-A1D5-6DFA7EB9E401}" type="pres">
      <dgm:prSet presAssocID="{D86993D4-D4F5-4B8D-9AB6-432499222DF8}" presName="thickLine" presStyleLbl="alignNode1" presStyleIdx="3" presStyleCnt="8"/>
      <dgm:spPr/>
    </dgm:pt>
    <dgm:pt modelId="{351084FB-7520-421C-B444-E72BC9D536F8}" type="pres">
      <dgm:prSet presAssocID="{D86993D4-D4F5-4B8D-9AB6-432499222DF8}" presName="horz1" presStyleCnt="0"/>
      <dgm:spPr/>
    </dgm:pt>
    <dgm:pt modelId="{01C84F3A-F008-4ADD-AB9E-D38D729BC65E}" type="pres">
      <dgm:prSet presAssocID="{D86993D4-D4F5-4B8D-9AB6-432499222DF8}" presName="tx1" presStyleLbl="revTx" presStyleIdx="3" presStyleCnt="8"/>
      <dgm:spPr/>
    </dgm:pt>
    <dgm:pt modelId="{C036D906-DE41-47CE-A2B4-20A1EB61CF40}" type="pres">
      <dgm:prSet presAssocID="{D86993D4-D4F5-4B8D-9AB6-432499222DF8}" presName="vert1" presStyleCnt="0"/>
      <dgm:spPr/>
    </dgm:pt>
    <dgm:pt modelId="{F00EE5A7-A6FB-4E96-BAEC-51B013FC597D}" type="pres">
      <dgm:prSet presAssocID="{DCF92EC0-58AC-4D5E-A6AE-94825DFB8CF0}" presName="thickLine" presStyleLbl="alignNode1" presStyleIdx="4" presStyleCnt="8"/>
      <dgm:spPr/>
    </dgm:pt>
    <dgm:pt modelId="{2B45DF3A-D49A-42BA-AA4B-60B85AD27842}" type="pres">
      <dgm:prSet presAssocID="{DCF92EC0-58AC-4D5E-A6AE-94825DFB8CF0}" presName="horz1" presStyleCnt="0"/>
      <dgm:spPr/>
    </dgm:pt>
    <dgm:pt modelId="{7E328C76-C089-4FCE-AF3C-8537783D2A19}" type="pres">
      <dgm:prSet presAssocID="{DCF92EC0-58AC-4D5E-A6AE-94825DFB8CF0}" presName="tx1" presStyleLbl="revTx" presStyleIdx="4" presStyleCnt="8"/>
      <dgm:spPr/>
    </dgm:pt>
    <dgm:pt modelId="{6F12C45B-5E3B-4BD5-9B63-39F88BF1CCBD}" type="pres">
      <dgm:prSet presAssocID="{DCF92EC0-58AC-4D5E-A6AE-94825DFB8CF0}" presName="vert1" presStyleCnt="0"/>
      <dgm:spPr/>
    </dgm:pt>
    <dgm:pt modelId="{920217C4-139B-420C-92F8-E2EF27529E00}" type="pres">
      <dgm:prSet presAssocID="{1FA094A3-DFA1-47EB-B417-A7C5067417E2}" presName="thickLine" presStyleLbl="alignNode1" presStyleIdx="5" presStyleCnt="8"/>
      <dgm:spPr/>
    </dgm:pt>
    <dgm:pt modelId="{69AEBE5F-DB03-4B3B-AEC6-776E127AF4E9}" type="pres">
      <dgm:prSet presAssocID="{1FA094A3-DFA1-47EB-B417-A7C5067417E2}" presName="horz1" presStyleCnt="0"/>
      <dgm:spPr/>
    </dgm:pt>
    <dgm:pt modelId="{10873F12-8C79-4D67-B5C8-B9895AC5CF61}" type="pres">
      <dgm:prSet presAssocID="{1FA094A3-DFA1-47EB-B417-A7C5067417E2}" presName="tx1" presStyleLbl="revTx" presStyleIdx="5" presStyleCnt="8"/>
      <dgm:spPr/>
    </dgm:pt>
    <dgm:pt modelId="{B9A0D9D2-6201-4ABA-B4C2-D4B74A2BD8A7}" type="pres">
      <dgm:prSet presAssocID="{1FA094A3-DFA1-47EB-B417-A7C5067417E2}" presName="vert1" presStyleCnt="0"/>
      <dgm:spPr/>
    </dgm:pt>
    <dgm:pt modelId="{9292406E-ADA3-478D-8743-CAE441290D29}" type="pres">
      <dgm:prSet presAssocID="{6423365C-3859-4E39-9451-7416D05EC4F0}" presName="thickLine" presStyleLbl="alignNode1" presStyleIdx="6" presStyleCnt="8"/>
      <dgm:spPr/>
    </dgm:pt>
    <dgm:pt modelId="{A9BD68D7-EE50-4DEA-BB9E-EE4C5FAFF8C5}" type="pres">
      <dgm:prSet presAssocID="{6423365C-3859-4E39-9451-7416D05EC4F0}" presName="horz1" presStyleCnt="0"/>
      <dgm:spPr/>
    </dgm:pt>
    <dgm:pt modelId="{EA9AE65D-B96D-4961-8D5B-EF8F2CCEEB53}" type="pres">
      <dgm:prSet presAssocID="{6423365C-3859-4E39-9451-7416D05EC4F0}" presName="tx1" presStyleLbl="revTx" presStyleIdx="6" presStyleCnt="8"/>
      <dgm:spPr/>
    </dgm:pt>
    <dgm:pt modelId="{D3C4AAC0-B626-448E-88D3-29F26C73B8DD}" type="pres">
      <dgm:prSet presAssocID="{6423365C-3859-4E39-9451-7416D05EC4F0}" presName="vert1" presStyleCnt="0"/>
      <dgm:spPr/>
    </dgm:pt>
    <dgm:pt modelId="{728095C6-9BBD-4545-BE53-464A34C13949}" type="pres">
      <dgm:prSet presAssocID="{72A3D2DA-6C9E-474B-A67F-8102EF5F7C36}" presName="thickLine" presStyleLbl="alignNode1" presStyleIdx="7" presStyleCnt="8"/>
      <dgm:spPr/>
    </dgm:pt>
    <dgm:pt modelId="{B8474656-6201-4FE8-B619-8AC9915AF12C}" type="pres">
      <dgm:prSet presAssocID="{72A3D2DA-6C9E-474B-A67F-8102EF5F7C36}" presName="horz1" presStyleCnt="0"/>
      <dgm:spPr/>
    </dgm:pt>
    <dgm:pt modelId="{9986546B-E933-4A78-A194-D587FC715296}" type="pres">
      <dgm:prSet presAssocID="{72A3D2DA-6C9E-474B-A67F-8102EF5F7C36}" presName="tx1" presStyleLbl="revTx" presStyleIdx="7" presStyleCnt="8"/>
      <dgm:spPr/>
    </dgm:pt>
    <dgm:pt modelId="{7043337B-E5C7-4641-8500-31FC3FD66845}" type="pres">
      <dgm:prSet presAssocID="{72A3D2DA-6C9E-474B-A67F-8102EF5F7C36}" presName="vert1" presStyleCnt="0"/>
      <dgm:spPr/>
    </dgm:pt>
  </dgm:ptLst>
  <dgm:cxnLst>
    <dgm:cxn modelId="{851CE922-0D9D-45D9-8431-1C7A1B37FED6}" type="presOf" srcId="{DCF92EC0-58AC-4D5E-A6AE-94825DFB8CF0}" destId="{7E328C76-C089-4FCE-AF3C-8537783D2A19}" srcOrd="0" destOrd="0" presId="urn:microsoft.com/office/officeart/2008/layout/LinedList"/>
    <dgm:cxn modelId="{9400E329-1666-4369-B7E1-070C6EF91BAB}" srcId="{A0A78A01-0CD0-43D2-BD6C-25B1B74F5BB2}" destId="{E54AB9AE-CFAD-4854-A515-592889A3702F}" srcOrd="0" destOrd="0" parTransId="{D97AC88F-DFEA-470B-9688-AEAEB291F2E9}" sibTransId="{137F3E78-ED9D-4952-B0E1-A4A5DC9A94E1}"/>
    <dgm:cxn modelId="{C8F6FC2D-D8BD-4CAB-960B-11F3CDE8C69F}" type="presOf" srcId="{D86993D4-D4F5-4B8D-9AB6-432499222DF8}" destId="{01C84F3A-F008-4ADD-AB9E-D38D729BC65E}" srcOrd="0" destOrd="0" presId="urn:microsoft.com/office/officeart/2008/layout/LinedList"/>
    <dgm:cxn modelId="{F0830B34-49EF-4406-93F0-0DB97A55116C}" type="presOf" srcId="{E54AB9AE-CFAD-4854-A515-592889A3702F}" destId="{28AA4A4E-6A3E-414E-B2C5-7A865DA82D76}" srcOrd="0" destOrd="0" presId="urn:microsoft.com/office/officeart/2008/layout/LinedList"/>
    <dgm:cxn modelId="{45995B36-D889-41B7-A9BD-9D54653C401C}" srcId="{A0A78A01-0CD0-43D2-BD6C-25B1B74F5BB2}" destId="{48A06511-18B1-4EC8-845D-0727E41C18AB}" srcOrd="2" destOrd="0" parTransId="{8B55408C-8436-4A33-8986-3414D34AE43C}" sibTransId="{A2827A3E-8FC2-4DDB-BD6E-3F599D17077D}"/>
    <dgm:cxn modelId="{AE84DD4E-1C09-4B18-BF3E-B0104CA361C1}" type="presOf" srcId="{A0A78A01-0CD0-43D2-BD6C-25B1B74F5BB2}" destId="{103A17BC-20AA-40BE-99C4-B188BB40E6AA}" srcOrd="0" destOrd="0" presId="urn:microsoft.com/office/officeart/2008/layout/LinedList"/>
    <dgm:cxn modelId="{7C050073-A298-45CD-80E0-6909823194FF}" type="presOf" srcId="{72A3D2DA-6C9E-474B-A67F-8102EF5F7C36}" destId="{9986546B-E933-4A78-A194-D587FC715296}" srcOrd="0" destOrd="0" presId="urn:microsoft.com/office/officeart/2008/layout/LinedList"/>
    <dgm:cxn modelId="{9035BA5A-04CF-423E-9ACF-4243F9E0D5DA}" srcId="{A0A78A01-0CD0-43D2-BD6C-25B1B74F5BB2}" destId="{DCF92EC0-58AC-4D5E-A6AE-94825DFB8CF0}" srcOrd="4" destOrd="0" parTransId="{A0BAA614-A2F9-4B24-B858-ABBADAE77C9B}" sibTransId="{344AB1C6-E35E-46AC-9A3E-6B05FEDEB433}"/>
    <dgm:cxn modelId="{5CB6D882-25A4-4FB8-8DCA-BF946FF46479}" type="presOf" srcId="{1FA094A3-DFA1-47EB-B417-A7C5067417E2}" destId="{10873F12-8C79-4D67-B5C8-B9895AC5CF61}" srcOrd="0" destOrd="0" presId="urn:microsoft.com/office/officeart/2008/layout/LinedList"/>
    <dgm:cxn modelId="{9A3D6685-CBE2-4C98-A33C-EDB784171822}" srcId="{A0A78A01-0CD0-43D2-BD6C-25B1B74F5BB2}" destId="{0E76F7AA-9176-4279-AD76-FBD8A416E067}" srcOrd="1" destOrd="0" parTransId="{A38129FA-36FF-4779-B5F3-E198519D5314}" sibTransId="{829CBF50-D6D5-4062-A86F-618FB752C361}"/>
    <dgm:cxn modelId="{2634FB96-11E1-4BB1-A651-E05FF4A567CD}" srcId="{A0A78A01-0CD0-43D2-BD6C-25B1B74F5BB2}" destId="{1FA094A3-DFA1-47EB-B417-A7C5067417E2}" srcOrd="5" destOrd="0" parTransId="{0C48B6E9-1758-4DBD-9B80-85C838EC5040}" sibTransId="{A5F582D2-3468-468C-89F7-0FC5EE0DFD16}"/>
    <dgm:cxn modelId="{31AF77A3-7420-4204-BEE5-98AFE8E3942A}" type="presOf" srcId="{48A06511-18B1-4EC8-845D-0727E41C18AB}" destId="{AE3E0128-C228-4014-AC41-2CF106566FEC}" srcOrd="0" destOrd="0" presId="urn:microsoft.com/office/officeart/2008/layout/LinedList"/>
    <dgm:cxn modelId="{9BC59AA5-8BD6-4BC1-80BC-EBF7BBF2C41F}" srcId="{A0A78A01-0CD0-43D2-BD6C-25B1B74F5BB2}" destId="{6423365C-3859-4E39-9451-7416D05EC4F0}" srcOrd="6" destOrd="0" parTransId="{08D6E418-7345-45A6-A7D7-4B7394770103}" sibTransId="{9826F47F-B2F4-42BB-96B0-CF0161821463}"/>
    <dgm:cxn modelId="{56EE23AC-3519-4940-8B18-9A3E4BC79D2F}" srcId="{A0A78A01-0CD0-43D2-BD6C-25B1B74F5BB2}" destId="{D86993D4-D4F5-4B8D-9AB6-432499222DF8}" srcOrd="3" destOrd="0" parTransId="{B76A982B-53B0-4427-9FD8-F67AB76D97BF}" sibTransId="{0372E0CC-E5C5-400E-B578-59E79B70B112}"/>
    <dgm:cxn modelId="{A31085E8-E1B8-40E0-B998-302EA4C6A368}" type="presOf" srcId="{0E76F7AA-9176-4279-AD76-FBD8A416E067}" destId="{1E6B1A24-4CF3-42CE-A5B7-2CF41E253067}" srcOrd="0" destOrd="0" presId="urn:microsoft.com/office/officeart/2008/layout/LinedList"/>
    <dgm:cxn modelId="{0BADE1E8-2E39-42F5-A30C-D076BA84AB64}" srcId="{A0A78A01-0CD0-43D2-BD6C-25B1B74F5BB2}" destId="{72A3D2DA-6C9E-474B-A67F-8102EF5F7C36}" srcOrd="7" destOrd="0" parTransId="{47B175C2-08D0-406E-AF55-75CAE07615BF}" sibTransId="{280CDDF4-C498-4B48-BCF7-F1FB6A571696}"/>
    <dgm:cxn modelId="{5E13B4F9-8587-428C-936E-E97A69289555}" type="presOf" srcId="{6423365C-3859-4E39-9451-7416D05EC4F0}" destId="{EA9AE65D-B96D-4961-8D5B-EF8F2CCEEB53}" srcOrd="0" destOrd="0" presId="urn:microsoft.com/office/officeart/2008/layout/LinedList"/>
    <dgm:cxn modelId="{4662CD52-41BE-4A5D-9B8E-3CCC19815B46}" type="presParOf" srcId="{103A17BC-20AA-40BE-99C4-B188BB40E6AA}" destId="{334458A3-4947-4C80-BA29-974AEA9DAB03}" srcOrd="0" destOrd="0" presId="urn:microsoft.com/office/officeart/2008/layout/LinedList"/>
    <dgm:cxn modelId="{F2C23B6C-1110-462A-A172-C0D9079CCC4F}" type="presParOf" srcId="{103A17BC-20AA-40BE-99C4-B188BB40E6AA}" destId="{4F4E9E4D-F61C-4A47-9DA0-99EA452AD102}" srcOrd="1" destOrd="0" presId="urn:microsoft.com/office/officeart/2008/layout/LinedList"/>
    <dgm:cxn modelId="{BDB307E9-B556-44ED-B519-884B448D7B8B}" type="presParOf" srcId="{4F4E9E4D-F61C-4A47-9DA0-99EA452AD102}" destId="{28AA4A4E-6A3E-414E-B2C5-7A865DA82D76}" srcOrd="0" destOrd="0" presId="urn:microsoft.com/office/officeart/2008/layout/LinedList"/>
    <dgm:cxn modelId="{6AD6720A-D779-40A8-B39B-4CE16E8673B5}" type="presParOf" srcId="{4F4E9E4D-F61C-4A47-9DA0-99EA452AD102}" destId="{3429D731-FEA5-4727-88AD-649CCE16E2E2}" srcOrd="1" destOrd="0" presId="urn:microsoft.com/office/officeart/2008/layout/LinedList"/>
    <dgm:cxn modelId="{AC4E8657-2E0F-4862-AE89-CC3E883DE467}" type="presParOf" srcId="{103A17BC-20AA-40BE-99C4-B188BB40E6AA}" destId="{564DCE4C-FE2E-4A5F-9665-18F9BC00AC0D}" srcOrd="2" destOrd="0" presId="urn:microsoft.com/office/officeart/2008/layout/LinedList"/>
    <dgm:cxn modelId="{44368BCE-4536-4E56-BD22-55A2C2207CCB}" type="presParOf" srcId="{103A17BC-20AA-40BE-99C4-B188BB40E6AA}" destId="{27D39C0D-D740-4640-A8E4-8F7E7CBE2FD2}" srcOrd="3" destOrd="0" presId="urn:microsoft.com/office/officeart/2008/layout/LinedList"/>
    <dgm:cxn modelId="{0F825D5E-C947-4FD6-9F74-8C82DA54EA57}" type="presParOf" srcId="{27D39C0D-D740-4640-A8E4-8F7E7CBE2FD2}" destId="{1E6B1A24-4CF3-42CE-A5B7-2CF41E253067}" srcOrd="0" destOrd="0" presId="urn:microsoft.com/office/officeart/2008/layout/LinedList"/>
    <dgm:cxn modelId="{E09F9CFB-745A-4167-B932-A87BCA46040B}" type="presParOf" srcId="{27D39C0D-D740-4640-A8E4-8F7E7CBE2FD2}" destId="{9887B9D9-56BE-4CE0-AEFE-76DF17472E6B}" srcOrd="1" destOrd="0" presId="urn:microsoft.com/office/officeart/2008/layout/LinedList"/>
    <dgm:cxn modelId="{C3ABA5E3-1BB9-4AA7-B6D0-CC10F02FEF53}" type="presParOf" srcId="{103A17BC-20AA-40BE-99C4-B188BB40E6AA}" destId="{456E8A1E-88FD-4506-A459-55189C27F587}" srcOrd="4" destOrd="0" presId="urn:microsoft.com/office/officeart/2008/layout/LinedList"/>
    <dgm:cxn modelId="{90133503-D222-414F-97E4-391E27F1B721}" type="presParOf" srcId="{103A17BC-20AA-40BE-99C4-B188BB40E6AA}" destId="{653ED96E-2220-4264-90D7-6799B4665761}" srcOrd="5" destOrd="0" presId="urn:microsoft.com/office/officeart/2008/layout/LinedList"/>
    <dgm:cxn modelId="{B659C513-D2F5-4D32-BE71-B33A582C4003}" type="presParOf" srcId="{653ED96E-2220-4264-90D7-6799B4665761}" destId="{AE3E0128-C228-4014-AC41-2CF106566FEC}" srcOrd="0" destOrd="0" presId="urn:microsoft.com/office/officeart/2008/layout/LinedList"/>
    <dgm:cxn modelId="{1A3F866A-99ED-4D08-A803-969A851CA22B}" type="presParOf" srcId="{653ED96E-2220-4264-90D7-6799B4665761}" destId="{AB739361-3A72-4FAF-86F3-EE0E7F7070C7}" srcOrd="1" destOrd="0" presId="urn:microsoft.com/office/officeart/2008/layout/LinedList"/>
    <dgm:cxn modelId="{8BCEB99C-D203-45BF-954F-CA5F4A2E77EC}" type="presParOf" srcId="{103A17BC-20AA-40BE-99C4-B188BB40E6AA}" destId="{01CF49A7-7F05-45C3-A1D5-6DFA7EB9E401}" srcOrd="6" destOrd="0" presId="urn:microsoft.com/office/officeart/2008/layout/LinedList"/>
    <dgm:cxn modelId="{7D0BB676-4959-472E-8DA2-29E206BC931B}" type="presParOf" srcId="{103A17BC-20AA-40BE-99C4-B188BB40E6AA}" destId="{351084FB-7520-421C-B444-E72BC9D536F8}" srcOrd="7" destOrd="0" presId="urn:microsoft.com/office/officeart/2008/layout/LinedList"/>
    <dgm:cxn modelId="{550D16CB-A1CD-4805-9F14-CEA438D39BB4}" type="presParOf" srcId="{351084FB-7520-421C-B444-E72BC9D536F8}" destId="{01C84F3A-F008-4ADD-AB9E-D38D729BC65E}" srcOrd="0" destOrd="0" presId="urn:microsoft.com/office/officeart/2008/layout/LinedList"/>
    <dgm:cxn modelId="{8A8ADB55-2A3D-46C1-B8E4-E15D29A57977}" type="presParOf" srcId="{351084FB-7520-421C-B444-E72BC9D536F8}" destId="{C036D906-DE41-47CE-A2B4-20A1EB61CF40}" srcOrd="1" destOrd="0" presId="urn:microsoft.com/office/officeart/2008/layout/LinedList"/>
    <dgm:cxn modelId="{92CAEE68-1C22-463F-85E5-45059C1BCDDD}" type="presParOf" srcId="{103A17BC-20AA-40BE-99C4-B188BB40E6AA}" destId="{F00EE5A7-A6FB-4E96-BAEC-51B013FC597D}" srcOrd="8" destOrd="0" presId="urn:microsoft.com/office/officeart/2008/layout/LinedList"/>
    <dgm:cxn modelId="{5D547C41-19C1-4BDF-9121-84A2BC26867B}" type="presParOf" srcId="{103A17BC-20AA-40BE-99C4-B188BB40E6AA}" destId="{2B45DF3A-D49A-42BA-AA4B-60B85AD27842}" srcOrd="9" destOrd="0" presId="urn:microsoft.com/office/officeart/2008/layout/LinedList"/>
    <dgm:cxn modelId="{67FA3C8A-F71E-4BD6-9E68-5804BAA40CB2}" type="presParOf" srcId="{2B45DF3A-D49A-42BA-AA4B-60B85AD27842}" destId="{7E328C76-C089-4FCE-AF3C-8537783D2A19}" srcOrd="0" destOrd="0" presId="urn:microsoft.com/office/officeart/2008/layout/LinedList"/>
    <dgm:cxn modelId="{68D584E9-F20F-45D6-91B3-40F96115B031}" type="presParOf" srcId="{2B45DF3A-D49A-42BA-AA4B-60B85AD27842}" destId="{6F12C45B-5E3B-4BD5-9B63-39F88BF1CCBD}" srcOrd="1" destOrd="0" presId="urn:microsoft.com/office/officeart/2008/layout/LinedList"/>
    <dgm:cxn modelId="{32874452-5A13-4A3E-8F65-EB9AE202672C}" type="presParOf" srcId="{103A17BC-20AA-40BE-99C4-B188BB40E6AA}" destId="{920217C4-139B-420C-92F8-E2EF27529E00}" srcOrd="10" destOrd="0" presId="urn:microsoft.com/office/officeart/2008/layout/LinedList"/>
    <dgm:cxn modelId="{2683BCA2-7CC0-4503-8DE2-75C60BC9EF23}" type="presParOf" srcId="{103A17BC-20AA-40BE-99C4-B188BB40E6AA}" destId="{69AEBE5F-DB03-4B3B-AEC6-776E127AF4E9}" srcOrd="11" destOrd="0" presId="urn:microsoft.com/office/officeart/2008/layout/LinedList"/>
    <dgm:cxn modelId="{D61D721E-AE1D-458C-B63A-BF81EC33B22E}" type="presParOf" srcId="{69AEBE5F-DB03-4B3B-AEC6-776E127AF4E9}" destId="{10873F12-8C79-4D67-B5C8-B9895AC5CF61}" srcOrd="0" destOrd="0" presId="urn:microsoft.com/office/officeart/2008/layout/LinedList"/>
    <dgm:cxn modelId="{F7A55C97-246E-49EE-9FA8-A4B026348BB4}" type="presParOf" srcId="{69AEBE5F-DB03-4B3B-AEC6-776E127AF4E9}" destId="{B9A0D9D2-6201-4ABA-B4C2-D4B74A2BD8A7}" srcOrd="1" destOrd="0" presId="urn:microsoft.com/office/officeart/2008/layout/LinedList"/>
    <dgm:cxn modelId="{E65CB508-E935-492B-9A83-4D3ECA31471F}" type="presParOf" srcId="{103A17BC-20AA-40BE-99C4-B188BB40E6AA}" destId="{9292406E-ADA3-478D-8743-CAE441290D29}" srcOrd="12" destOrd="0" presId="urn:microsoft.com/office/officeart/2008/layout/LinedList"/>
    <dgm:cxn modelId="{0335D7C2-A5CD-4943-8FFA-BF7DC7DA97EE}" type="presParOf" srcId="{103A17BC-20AA-40BE-99C4-B188BB40E6AA}" destId="{A9BD68D7-EE50-4DEA-BB9E-EE4C5FAFF8C5}" srcOrd="13" destOrd="0" presId="urn:microsoft.com/office/officeart/2008/layout/LinedList"/>
    <dgm:cxn modelId="{DDA09FF4-5D05-4AF6-AA53-8A6F8C07AFF0}" type="presParOf" srcId="{A9BD68D7-EE50-4DEA-BB9E-EE4C5FAFF8C5}" destId="{EA9AE65D-B96D-4961-8D5B-EF8F2CCEEB53}" srcOrd="0" destOrd="0" presId="urn:microsoft.com/office/officeart/2008/layout/LinedList"/>
    <dgm:cxn modelId="{10967098-E116-4658-BE09-B1A8A9B71072}" type="presParOf" srcId="{A9BD68D7-EE50-4DEA-BB9E-EE4C5FAFF8C5}" destId="{D3C4AAC0-B626-448E-88D3-29F26C73B8DD}" srcOrd="1" destOrd="0" presId="urn:microsoft.com/office/officeart/2008/layout/LinedList"/>
    <dgm:cxn modelId="{6CBB170F-A64A-4E0D-A423-074AB934973C}" type="presParOf" srcId="{103A17BC-20AA-40BE-99C4-B188BB40E6AA}" destId="{728095C6-9BBD-4545-BE53-464A34C13949}" srcOrd="14" destOrd="0" presId="urn:microsoft.com/office/officeart/2008/layout/LinedList"/>
    <dgm:cxn modelId="{0C12DE08-FDED-423C-9D7E-2B106E9B2626}" type="presParOf" srcId="{103A17BC-20AA-40BE-99C4-B188BB40E6AA}" destId="{B8474656-6201-4FE8-B619-8AC9915AF12C}" srcOrd="15" destOrd="0" presId="urn:microsoft.com/office/officeart/2008/layout/LinedList"/>
    <dgm:cxn modelId="{1B1C6434-F50A-4775-8473-1823F794CDA9}" type="presParOf" srcId="{B8474656-6201-4FE8-B619-8AC9915AF12C}" destId="{9986546B-E933-4A78-A194-D587FC715296}" srcOrd="0" destOrd="0" presId="urn:microsoft.com/office/officeart/2008/layout/LinedList"/>
    <dgm:cxn modelId="{90D8A890-5157-4F07-801F-36384B75FCDA}" type="presParOf" srcId="{B8474656-6201-4FE8-B619-8AC9915AF12C}" destId="{7043337B-E5C7-4641-8500-31FC3FD668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8D29ED4-8640-467E-B7CF-CF76E7BCBFC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A32B9ED-BBB6-4906-8C3C-089D6D81ED53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Workforce </a:t>
          </a:r>
          <a:r>
            <a:rPr lang="en-US" sz="1400" dirty="0">
              <a:solidFill>
                <a:schemeClr val="bg1"/>
              </a:solidFill>
            </a:rPr>
            <a:t>improvements</a:t>
          </a:r>
          <a:endParaRPr lang="en-US" sz="1800" dirty="0">
            <a:solidFill>
              <a:schemeClr val="bg1"/>
            </a:solidFill>
          </a:endParaRPr>
        </a:p>
      </dgm:t>
    </dgm:pt>
    <dgm:pt modelId="{E5EB795D-06CC-41DC-A39A-134E0E258973}" type="parTrans" cxnId="{3ED7308C-7DC2-4D1F-9D8D-A257290CCE8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02D85BD-B2DD-437A-88AF-B28A21CAFEBC}" type="sibTrans" cxnId="{3ED7308C-7DC2-4D1F-9D8D-A257290CCE8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ADF67A4-AABA-423F-896A-C9FA9AAFC3C1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Payment </a:t>
          </a:r>
          <a:r>
            <a:rPr lang="en-US" sz="1400" dirty="0">
              <a:solidFill>
                <a:schemeClr val="bg1"/>
              </a:solidFill>
            </a:rPr>
            <a:t>improvements</a:t>
          </a:r>
          <a:endParaRPr lang="en-US" sz="1800" dirty="0">
            <a:solidFill>
              <a:schemeClr val="bg1"/>
            </a:solidFill>
          </a:endParaRPr>
        </a:p>
      </dgm:t>
    </dgm:pt>
    <dgm:pt modelId="{14282F25-2CA8-485D-9FE1-D26067332002}" type="parTrans" cxnId="{97596516-2198-4CC0-A0F6-D4C67119541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B61569-B45D-4C0F-8516-7B2135EA7D9A}" type="sibTrans" cxnId="{97596516-2198-4CC0-A0F6-D4C67119541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CC6B76-8B08-4E67-BA7A-FC3EC96A877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Tangible Opportunities for Improved  US Maternity Care</a:t>
          </a:r>
        </a:p>
      </dgm:t>
    </dgm:pt>
    <dgm:pt modelId="{C5811DBD-2922-4CB5-80C8-CB25EF5B2E70}" type="parTrans" cxnId="{D46F66AB-384B-4DDA-8C46-78D06C3EE12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6F14DC-ED55-481C-9FF4-DDF8067544B0}" type="sibTrans" cxnId="{D46F66AB-384B-4DDA-8C46-78D06C3EE12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B4CBC13-F81B-4872-9EB8-D3FB17CAD259}" type="pres">
      <dgm:prSet presAssocID="{48D29ED4-8640-467E-B7CF-CF76E7BCBFC7}" presName="Name0" presStyleCnt="0">
        <dgm:presLayoutVars>
          <dgm:dir/>
          <dgm:resizeHandles val="exact"/>
        </dgm:presLayoutVars>
      </dgm:prSet>
      <dgm:spPr/>
    </dgm:pt>
    <dgm:pt modelId="{B34D75EC-DD7B-4451-ACD2-C6E4DE0E5AEF}" type="pres">
      <dgm:prSet presAssocID="{48D29ED4-8640-467E-B7CF-CF76E7BCBFC7}" presName="vNodes" presStyleCnt="0"/>
      <dgm:spPr/>
    </dgm:pt>
    <dgm:pt modelId="{2AB0A1D8-716C-4D18-A698-C12177052E22}" type="pres">
      <dgm:prSet presAssocID="{6A32B9ED-BBB6-4906-8C3C-089D6D81ED53}" presName="node" presStyleLbl="node1" presStyleIdx="0" presStyleCnt="3" custScaleX="156961" custScaleY="155137">
        <dgm:presLayoutVars>
          <dgm:bulletEnabled val="1"/>
        </dgm:presLayoutVars>
      </dgm:prSet>
      <dgm:spPr/>
    </dgm:pt>
    <dgm:pt modelId="{C07D5FED-0E32-46E3-9EF3-02CA275DE3D7}" type="pres">
      <dgm:prSet presAssocID="{602D85BD-B2DD-437A-88AF-B28A21CAFEBC}" presName="spacerT" presStyleCnt="0"/>
      <dgm:spPr/>
    </dgm:pt>
    <dgm:pt modelId="{391ED93C-A7C1-4D9A-AA7D-4EB633A9355C}" type="pres">
      <dgm:prSet presAssocID="{602D85BD-B2DD-437A-88AF-B28A21CAFEBC}" presName="sibTrans" presStyleLbl="sibTrans2D1" presStyleIdx="0" presStyleCnt="2"/>
      <dgm:spPr/>
    </dgm:pt>
    <dgm:pt modelId="{68E47B15-1333-4FCF-87AE-22367D8AEF11}" type="pres">
      <dgm:prSet presAssocID="{602D85BD-B2DD-437A-88AF-B28A21CAFEBC}" presName="spacerB" presStyleCnt="0"/>
      <dgm:spPr/>
    </dgm:pt>
    <dgm:pt modelId="{5FB3426C-D46B-40BC-9D54-2E5B7BF448D6}" type="pres">
      <dgm:prSet presAssocID="{9ADF67A4-AABA-423F-896A-C9FA9AAFC3C1}" presName="node" presStyleLbl="node1" presStyleIdx="1" presStyleCnt="3" custScaleX="150284" custScaleY="155411">
        <dgm:presLayoutVars>
          <dgm:bulletEnabled val="1"/>
        </dgm:presLayoutVars>
      </dgm:prSet>
      <dgm:spPr/>
    </dgm:pt>
    <dgm:pt modelId="{7B6FE14A-DB30-4D9D-8AD0-8A81A73EDE18}" type="pres">
      <dgm:prSet presAssocID="{48D29ED4-8640-467E-B7CF-CF76E7BCBFC7}" presName="sibTransLast" presStyleLbl="sibTrans2D1" presStyleIdx="1" presStyleCnt="2"/>
      <dgm:spPr/>
    </dgm:pt>
    <dgm:pt modelId="{F0B853EA-2FE9-439F-9378-E5051DB829A2}" type="pres">
      <dgm:prSet presAssocID="{48D29ED4-8640-467E-B7CF-CF76E7BCBFC7}" presName="connectorText" presStyleLbl="sibTrans2D1" presStyleIdx="1" presStyleCnt="2"/>
      <dgm:spPr/>
    </dgm:pt>
    <dgm:pt modelId="{3A805498-501C-431A-A402-C1B73962191C}" type="pres">
      <dgm:prSet presAssocID="{48D29ED4-8640-467E-B7CF-CF76E7BCBFC7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3FD3BE09-21E0-482C-89CA-5157646A1211}" type="presOf" srcId="{F1B61569-B45D-4C0F-8516-7B2135EA7D9A}" destId="{F0B853EA-2FE9-439F-9378-E5051DB829A2}" srcOrd="1" destOrd="0" presId="urn:microsoft.com/office/officeart/2005/8/layout/equation2"/>
    <dgm:cxn modelId="{97596516-2198-4CC0-A0F6-D4C671195419}" srcId="{48D29ED4-8640-467E-B7CF-CF76E7BCBFC7}" destId="{9ADF67A4-AABA-423F-896A-C9FA9AAFC3C1}" srcOrd="1" destOrd="0" parTransId="{14282F25-2CA8-485D-9FE1-D26067332002}" sibTransId="{F1B61569-B45D-4C0F-8516-7B2135EA7D9A}"/>
    <dgm:cxn modelId="{AABC6020-BDF1-4BC4-80E8-AB2843A73DC9}" type="presOf" srcId="{B8CC6B76-8B08-4E67-BA7A-FC3EC96A877D}" destId="{3A805498-501C-431A-A402-C1B73962191C}" srcOrd="0" destOrd="0" presId="urn:microsoft.com/office/officeart/2005/8/layout/equation2"/>
    <dgm:cxn modelId="{F0FD3A33-5A5D-441E-AB95-B0D3C31126D0}" type="presOf" srcId="{6A32B9ED-BBB6-4906-8C3C-089D6D81ED53}" destId="{2AB0A1D8-716C-4D18-A698-C12177052E22}" srcOrd="0" destOrd="0" presId="urn:microsoft.com/office/officeart/2005/8/layout/equation2"/>
    <dgm:cxn modelId="{CF3D7D70-50D4-4051-96B7-85C9FD89E098}" type="presOf" srcId="{F1B61569-B45D-4C0F-8516-7B2135EA7D9A}" destId="{7B6FE14A-DB30-4D9D-8AD0-8A81A73EDE18}" srcOrd="0" destOrd="0" presId="urn:microsoft.com/office/officeart/2005/8/layout/equation2"/>
    <dgm:cxn modelId="{3ED7308C-7DC2-4D1F-9D8D-A257290CCE84}" srcId="{48D29ED4-8640-467E-B7CF-CF76E7BCBFC7}" destId="{6A32B9ED-BBB6-4906-8C3C-089D6D81ED53}" srcOrd="0" destOrd="0" parTransId="{E5EB795D-06CC-41DC-A39A-134E0E258973}" sibTransId="{602D85BD-B2DD-437A-88AF-B28A21CAFEBC}"/>
    <dgm:cxn modelId="{D46F66AB-384B-4DDA-8C46-78D06C3EE12D}" srcId="{48D29ED4-8640-467E-B7CF-CF76E7BCBFC7}" destId="{B8CC6B76-8B08-4E67-BA7A-FC3EC96A877D}" srcOrd="2" destOrd="0" parTransId="{C5811DBD-2922-4CB5-80C8-CB25EF5B2E70}" sibTransId="{FE6F14DC-ED55-481C-9FF4-DDF8067544B0}"/>
    <dgm:cxn modelId="{113A2CAD-1B1C-4F58-A776-72E831D3ADC1}" type="presOf" srcId="{9ADF67A4-AABA-423F-896A-C9FA9AAFC3C1}" destId="{5FB3426C-D46B-40BC-9D54-2E5B7BF448D6}" srcOrd="0" destOrd="0" presId="urn:microsoft.com/office/officeart/2005/8/layout/equation2"/>
    <dgm:cxn modelId="{1AACE2BD-7BE2-4144-A669-F2D2EC1ED554}" type="presOf" srcId="{48D29ED4-8640-467E-B7CF-CF76E7BCBFC7}" destId="{EB4CBC13-F81B-4872-9EB8-D3FB17CAD259}" srcOrd="0" destOrd="0" presId="urn:microsoft.com/office/officeart/2005/8/layout/equation2"/>
    <dgm:cxn modelId="{B3B9A2C7-5E52-4676-B602-7D9E533A055B}" type="presOf" srcId="{602D85BD-B2DD-437A-88AF-B28A21CAFEBC}" destId="{391ED93C-A7C1-4D9A-AA7D-4EB633A9355C}" srcOrd="0" destOrd="0" presId="urn:microsoft.com/office/officeart/2005/8/layout/equation2"/>
    <dgm:cxn modelId="{C7620F4C-5DA3-4FAD-9A39-309DBD223B98}" type="presParOf" srcId="{EB4CBC13-F81B-4872-9EB8-D3FB17CAD259}" destId="{B34D75EC-DD7B-4451-ACD2-C6E4DE0E5AEF}" srcOrd="0" destOrd="0" presId="urn:microsoft.com/office/officeart/2005/8/layout/equation2"/>
    <dgm:cxn modelId="{CA1C1980-3B1C-4998-82B6-A31218836A2C}" type="presParOf" srcId="{B34D75EC-DD7B-4451-ACD2-C6E4DE0E5AEF}" destId="{2AB0A1D8-716C-4D18-A698-C12177052E22}" srcOrd="0" destOrd="0" presId="urn:microsoft.com/office/officeart/2005/8/layout/equation2"/>
    <dgm:cxn modelId="{48641676-4117-4F8A-AC30-359C71C5FE90}" type="presParOf" srcId="{B34D75EC-DD7B-4451-ACD2-C6E4DE0E5AEF}" destId="{C07D5FED-0E32-46E3-9EF3-02CA275DE3D7}" srcOrd="1" destOrd="0" presId="urn:microsoft.com/office/officeart/2005/8/layout/equation2"/>
    <dgm:cxn modelId="{B53E031F-14A2-4199-8189-59B4075AB251}" type="presParOf" srcId="{B34D75EC-DD7B-4451-ACD2-C6E4DE0E5AEF}" destId="{391ED93C-A7C1-4D9A-AA7D-4EB633A9355C}" srcOrd="2" destOrd="0" presId="urn:microsoft.com/office/officeart/2005/8/layout/equation2"/>
    <dgm:cxn modelId="{1D50F56A-A361-4309-B4FC-2F141A0A074B}" type="presParOf" srcId="{B34D75EC-DD7B-4451-ACD2-C6E4DE0E5AEF}" destId="{68E47B15-1333-4FCF-87AE-22367D8AEF11}" srcOrd="3" destOrd="0" presId="urn:microsoft.com/office/officeart/2005/8/layout/equation2"/>
    <dgm:cxn modelId="{4805C42F-9A71-445A-8206-A4060514C5DE}" type="presParOf" srcId="{B34D75EC-DD7B-4451-ACD2-C6E4DE0E5AEF}" destId="{5FB3426C-D46B-40BC-9D54-2E5B7BF448D6}" srcOrd="4" destOrd="0" presId="urn:microsoft.com/office/officeart/2005/8/layout/equation2"/>
    <dgm:cxn modelId="{77F76B3E-72D9-4E2F-80A2-0F4724EAEEE9}" type="presParOf" srcId="{EB4CBC13-F81B-4872-9EB8-D3FB17CAD259}" destId="{7B6FE14A-DB30-4D9D-8AD0-8A81A73EDE18}" srcOrd="1" destOrd="0" presId="urn:microsoft.com/office/officeart/2005/8/layout/equation2"/>
    <dgm:cxn modelId="{B7175D35-834D-401A-9ADA-BA59AFE07DC0}" type="presParOf" srcId="{7B6FE14A-DB30-4D9D-8AD0-8A81A73EDE18}" destId="{F0B853EA-2FE9-439F-9378-E5051DB829A2}" srcOrd="0" destOrd="0" presId="urn:microsoft.com/office/officeart/2005/8/layout/equation2"/>
    <dgm:cxn modelId="{CB392438-C5C1-4F52-91D4-161AE7A1DCF4}" type="presParOf" srcId="{EB4CBC13-F81B-4872-9EB8-D3FB17CAD259}" destId="{3A805498-501C-431A-A402-C1B73962191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F3337-FE8E-42B7-84BF-7342D25EA372}" type="doc">
      <dgm:prSet loTypeId="urn:microsoft.com/office/officeart/2008/layout/Lin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FA09C22-4EC8-40F6-A1E7-4446F20A8ED3}">
      <dgm:prSet phldrT="[Text]" custT="1"/>
      <dgm:spPr/>
      <dgm:t>
        <a:bodyPr/>
        <a:lstStyle/>
        <a:p>
          <a:r>
            <a:rPr lang="en-US" sz="2100" dirty="0"/>
            <a:t>Vast majority of pregnant women in US, pregnancy follows a routine physiological course and are considered “low-risk” or “moderate-risk” pregnancies</a:t>
          </a:r>
        </a:p>
      </dgm:t>
    </dgm:pt>
    <dgm:pt modelId="{4107A23F-7BE7-48C6-A12F-2645431C6E7A}" type="parTrans" cxnId="{27A1F18B-006E-4808-85DB-B5A504997518}">
      <dgm:prSet/>
      <dgm:spPr/>
      <dgm:t>
        <a:bodyPr/>
        <a:lstStyle/>
        <a:p>
          <a:endParaRPr lang="en-US"/>
        </a:p>
      </dgm:t>
    </dgm:pt>
    <dgm:pt modelId="{293BE345-5632-40A7-BF63-336D22D59234}" type="sibTrans" cxnId="{27A1F18B-006E-4808-85DB-B5A504997518}">
      <dgm:prSet/>
      <dgm:spPr/>
      <dgm:t>
        <a:bodyPr/>
        <a:lstStyle/>
        <a:p>
          <a:endParaRPr lang="en-US"/>
        </a:p>
      </dgm:t>
    </dgm:pt>
    <dgm:pt modelId="{DD1FE44F-3C5F-4192-9460-326989E8C3ED}">
      <dgm:prSet phldrT="[Text]" custT="1"/>
      <dgm:spPr/>
      <dgm:t>
        <a:bodyPr/>
        <a:lstStyle/>
        <a:p>
          <a:r>
            <a:rPr lang="en-US" sz="2100" dirty="0"/>
            <a:t>6-8% of pregnancies in the US are “high-risk”</a:t>
          </a:r>
        </a:p>
      </dgm:t>
    </dgm:pt>
    <dgm:pt modelId="{0B926A49-70AC-4DD3-8E9B-DE9B0890A0F4}" type="parTrans" cxnId="{8B7A1E84-FBB9-43B6-BC5A-0377044A6A7B}">
      <dgm:prSet/>
      <dgm:spPr/>
      <dgm:t>
        <a:bodyPr/>
        <a:lstStyle/>
        <a:p>
          <a:endParaRPr lang="en-US"/>
        </a:p>
      </dgm:t>
    </dgm:pt>
    <dgm:pt modelId="{3617A34A-E832-48E4-8127-5B90F53541FC}" type="sibTrans" cxnId="{8B7A1E84-FBB9-43B6-BC5A-0377044A6A7B}">
      <dgm:prSet/>
      <dgm:spPr/>
      <dgm:t>
        <a:bodyPr/>
        <a:lstStyle/>
        <a:p>
          <a:endParaRPr lang="en-US"/>
        </a:p>
      </dgm:t>
    </dgm:pt>
    <dgm:pt modelId="{6D5F5999-CB21-4CDD-B58E-67143F105621}">
      <dgm:prSet phldrT="[Text]" custT="1"/>
      <dgm:spPr/>
      <dgm:t>
        <a:bodyPr/>
        <a:lstStyle/>
        <a:p>
          <a:r>
            <a:rPr lang="en-US" sz="2100" dirty="0"/>
            <a:t>Current makeup of US Maternity care providers:</a:t>
          </a:r>
        </a:p>
        <a:p>
          <a:r>
            <a:rPr lang="en-US" sz="2100" dirty="0"/>
            <a:t>     - OB/GYN’s attend 90% of hospital births in US in 2020</a:t>
          </a:r>
        </a:p>
        <a:p>
          <a:r>
            <a:rPr lang="en-US" sz="2100" dirty="0"/>
            <a:t>     - Midwives attend about 10% of hospital births in US</a:t>
          </a:r>
        </a:p>
      </dgm:t>
    </dgm:pt>
    <dgm:pt modelId="{2E1414C6-B819-48A6-8894-938944999507}" type="parTrans" cxnId="{36A2601C-0560-4FCB-87E4-FEE607220CB4}">
      <dgm:prSet/>
      <dgm:spPr/>
      <dgm:t>
        <a:bodyPr/>
        <a:lstStyle/>
        <a:p>
          <a:endParaRPr lang="en-US"/>
        </a:p>
      </dgm:t>
    </dgm:pt>
    <dgm:pt modelId="{E03CC485-DD62-4036-B2E0-169FFA947DF8}" type="sibTrans" cxnId="{36A2601C-0560-4FCB-87E4-FEE607220CB4}">
      <dgm:prSet/>
      <dgm:spPr/>
      <dgm:t>
        <a:bodyPr/>
        <a:lstStyle/>
        <a:p>
          <a:endParaRPr lang="en-US"/>
        </a:p>
      </dgm:t>
    </dgm:pt>
    <dgm:pt modelId="{0EEC36DA-B54D-4848-9F61-A7D8F4677286}">
      <dgm:prSet custT="1"/>
      <dgm:spPr/>
      <dgm:t>
        <a:bodyPr/>
        <a:lstStyle/>
        <a:p>
          <a:r>
            <a:rPr lang="en-US" sz="2100" dirty="0"/>
            <a:t>Projected shortage of up to 22,000 OB/GYN’s by 2050</a:t>
          </a:r>
        </a:p>
      </dgm:t>
    </dgm:pt>
    <dgm:pt modelId="{8FBD117D-6F34-4F87-8AF0-78BC251F2A70}" type="parTrans" cxnId="{347853B4-7057-4EE6-9063-48562C58F2D7}">
      <dgm:prSet/>
      <dgm:spPr/>
      <dgm:t>
        <a:bodyPr/>
        <a:lstStyle/>
        <a:p>
          <a:endParaRPr lang="en-US"/>
        </a:p>
      </dgm:t>
    </dgm:pt>
    <dgm:pt modelId="{AE6DFDBA-8611-424C-BD28-8ACE56A1BA7E}" type="sibTrans" cxnId="{347853B4-7057-4EE6-9063-48562C58F2D7}">
      <dgm:prSet/>
      <dgm:spPr/>
      <dgm:t>
        <a:bodyPr/>
        <a:lstStyle/>
        <a:p>
          <a:endParaRPr lang="en-US"/>
        </a:p>
      </dgm:t>
    </dgm:pt>
    <dgm:pt modelId="{0F3A2773-96D2-483B-846C-4BE08D67601E}">
      <dgm:prSet custT="1"/>
      <dgm:spPr/>
      <dgm:t>
        <a:bodyPr/>
        <a:lstStyle/>
        <a:p>
          <a:r>
            <a:rPr lang="en-US" sz="2100" dirty="0"/>
            <a:t>OB/GYNs are surgical specialists trained to care for high-risk pregnancies</a:t>
          </a:r>
        </a:p>
      </dgm:t>
    </dgm:pt>
    <dgm:pt modelId="{0CE2F47E-2A57-4CC8-92A8-162413C8DC81}" type="parTrans" cxnId="{7877F0C7-F6E7-4E6B-A09C-F385D7DE41E1}">
      <dgm:prSet/>
      <dgm:spPr/>
      <dgm:t>
        <a:bodyPr/>
        <a:lstStyle/>
        <a:p>
          <a:endParaRPr lang="en-US"/>
        </a:p>
      </dgm:t>
    </dgm:pt>
    <dgm:pt modelId="{AD91985D-CB7E-4D9C-85A4-3B7A39DF52F4}" type="sibTrans" cxnId="{7877F0C7-F6E7-4E6B-A09C-F385D7DE41E1}">
      <dgm:prSet/>
      <dgm:spPr/>
      <dgm:t>
        <a:bodyPr/>
        <a:lstStyle/>
        <a:p>
          <a:endParaRPr lang="en-US"/>
        </a:p>
      </dgm:t>
    </dgm:pt>
    <dgm:pt modelId="{F6516873-2DE0-41BC-9FD9-054BE0C16BF3}">
      <dgm:prSet custT="1"/>
      <dgm:spPr/>
      <dgm:t>
        <a:bodyPr/>
        <a:lstStyle/>
        <a:p>
          <a:r>
            <a:rPr lang="en-US" sz="2100" dirty="0"/>
            <a:t>Midwives are licensed specialists trained to care for low &amp; moderate risk pregnancies</a:t>
          </a:r>
        </a:p>
      </dgm:t>
    </dgm:pt>
    <dgm:pt modelId="{69A4DF6F-D83F-4139-B1F1-1ACBC32969F5}" type="parTrans" cxnId="{167F1CD0-ABBF-429F-AC2C-EB0C9905E185}">
      <dgm:prSet/>
      <dgm:spPr/>
      <dgm:t>
        <a:bodyPr/>
        <a:lstStyle/>
        <a:p>
          <a:endParaRPr lang="en-US"/>
        </a:p>
      </dgm:t>
    </dgm:pt>
    <dgm:pt modelId="{126E4365-EC3E-4C6B-A807-D9A3B7C22A50}" type="sibTrans" cxnId="{167F1CD0-ABBF-429F-AC2C-EB0C9905E185}">
      <dgm:prSet/>
      <dgm:spPr/>
      <dgm:t>
        <a:bodyPr/>
        <a:lstStyle/>
        <a:p>
          <a:endParaRPr lang="en-US"/>
        </a:p>
      </dgm:t>
    </dgm:pt>
    <dgm:pt modelId="{37FC4223-09DF-4ABA-AD26-2E387A57E0DE}">
      <dgm:prSet custT="1"/>
      <dgm:spPr/>
      <dgm:t>
        <a:bodyPr anchor="ctr"/>
        <a:lstStyle/>
        <a:p>
          <a:r>
            <a:rPr lang="en-US" sz="2100" u="sng" dirty="0"/>
            <a:t>Bottom Line = Mismatched maternity care workforce in US</a:t>
          </a:r>
        </a:p>
      </dgm:t>
    </dgm:pt>
    <dgm:pt modelId="{0DC80AE9-CF30-4A59-8A93-8900A0DCFF4E}" type="parTrans" cxnId="{BC6DBF6A-67CB-4D86-BBFE-66EAA4B9BDD3}">
      <dgm:prSet/>
      <dgm:spPr/>
      <dgm:t>
        <a:bodyPr/>
        <a:lstStyle/>
        <a:p>
          <a:endParaRPr lang="en-US"/>
        </a:p>
      </dgm:t>
    </dgm:pt>
    <dgm:pt modelId="{D8F5E468-4081-43B4-8846-B18AE08EB68D}" type="sibTrans" cxnId="{BC6DBF6A-67CB-4D86-BBFE-66EAA4B9BDD3}">
      <dgm:prSet/>
      <dgm:spPr/>
      <dgm:t>
        <a:bodyPr/>
        <a:lstStyle/>
        <a:p>
          <a:endParaRPr lang="en-US"/>
        </a:p>
      </dgm:t>
    </dgm:pt>
    <dgm:pt modelId="{A38D4EE0-E2C9-4843-9928-354585DFD797}">
      <dgm:prSet custT="1"/>
      <dgm:spPr/>
      <dgm:t>
        <a:bodyPr/>
        <a:lstStyle/>
        <a:p>
          <a:r>
            <a:rPr lang="en-US" sz="2100" dirty="0"/>
            <a:t>90% of essential needs in maternal, newborn, and reproductive health could be addressed by midwives</a:t>
          </a:r>
        </a:p>
      </dgm:t>
    </dgm:pt>
    <dgm:pt modelId="{10D40240-7F1B-4A09-BF90-FFA5C097B882}" type="parTrans" cxnId="{45D6DA84-2FD0-443A-88DA-6C362696E12B}">
      <dgm:prSet/>
      <dgm:spPr/>
      <dgm:t>
        <a:bodyPr/>
        <a:lstStyle/>
        <a:p>
          <a:endParaRPr lang="en-US"/>
        </a:p>
      </dgm:t>
    </dgm:pt>
    <dgm:pt modelId="{53572B6F-5265-4A6E-BE2F-FA6E502E8701}" type="sibTrans" cxnId="{45D6DA84-2FD0-443A-88DA-6C362696E12B}">
      <dgm:prSet/>
      <dgm:spPr/>
      <dgm:t>
        <a:bodyPr/>
        <a:lstStyle/>
        <a:p>
          <a:endParaRPr lang="en-US"/>
        </a:p>
      </dgm:t>
    </dgm:pt>
    <dgm:pt modelId="{E3C2240C-525D-45CC-85DD-B118357BA965}" type="pres">
      <dgm:prSet presAssocID="{FD6F3337-FE8E-42B7-84BF-7342D25EA372}" presName="vert0" presStyleCnt="0">
        <dgm:presLayoutVars>
          <dgm:dir/>
          <dgm:animOne val="branch"/>
          <dgm:animLvl val="lvl"/>
        </dgm:presLayoutVars>
      </dgm:prSet>
      <dgm:spPr/>
    </dgm:pt>
    <dgm:pt modelId="{C5ECFDFF-8B1A-4700-A2E2-A9AB161D4585}" type="pres">
      <dgm:prSet presAssocID="{FFA09C22-4EC8-40F6-A1E7-4446F20A8ED3}" presName="thickLine" presStyleLbl="alignNode1" presStyleIdx="0" presStyleCnt="8"/>
      <dgm:spPr/>
    </dgm:pt>
    <dgm:pt modelId="{7D5B3748-1B18-4262-AD90-6842190AB8E5}" type="pres">
      <dgm:prSet presAssocID="{FFA09C22-4EC8-40F6-A1E7-4446F20A8ED3}" presName="horz1" presStyleCnt="0"/>
      <dgm:spPr/>
    </dgm:pt>
    <dgm:pt modelId="{60BC1D5C-92F0-4E16-A729-B2395491162F}" type="pres">
      <dgm:prSet presAssocID="{FFA09C22-4EC8-40F6-A1E7-4446F20A8ED3}" presName="tx1" presStyleLbl="revTx" presStyleIdx="0" presStyleCnt="8" custScaleY="107490"/>
      <dgm:spPr/>
    </dgm:pt>
    <dgm:pt modelId="{C9CE4729-2BCA-4EEB-AD83-6411F4A73038}" type="pres">
      <dgm:prSet presAssocID="{FFA09C22-4EC8-40F6-A1E7-4446F20A8ED3}" presName="vert1" presStyleCnt="0"/>
      <dgm:spPr/>
    </dgm:pt>
    <dgm:pt modelId="{3E20364B-B126-42E9-A49E-D82679D123E4}" type="pres">
      <dgm:prSet presAssocID="{DD1FE44F-3C5F-4192-9460-326989E8C3ED}" presName="thickLine" presStyleLbl="alignNode1" presStyleIdx="1" presStyleCnt="8"/>
      <dgm:spPr/>
    </dgm:pt>
    <dgm:pt modelId="{5AD791E1-6E86-420F-87CD-0422058C01C9}" type="pres">
      <dgm:prSet presAssocID="{DD1FE44F-3C5F-4192-9460-326989E8C3ED}" presName="horz1" presStyleCnt="0"/>
      <dgm:spPr/>
    </dgm:pt>
    <dgm:pt modelId="{204DE363-2C05-4725-A99B-264F5F088893}" type="pres">
      <dgm:prSet presAssocID="{DD1FE44F-3C5F-4192-9460-326989E8C3ED}" presName="tx1" presStyleLbl="revTx" presStyleIdx="1" presStyleCnt="8" custScaleY="62584"/>
      <dgm:spPr/>
    </dgm:pt>
    <dgm:pt modelId="{0D835F61-417E-49B4-91A8-C8BBCFE71BBE}" type="pres">
      <dgm:prSet presAssocID="{DD1FE44F-3C5F-4192-9460-326989E8C3ED}" presName="vert1" presStyleCnt="0"/>
      <dgm:spPr/>
    </dgm:pt>
    <dgm:pt modelId="{2F5C5AA7-6D36-4938-9DA5-4706354E76B4}" type="pres">
      <dgm:prSet presAssocID="{6D5F5999-CB21-4CDD-B58E-67143F105621}" presName="thickLine" presStyleLbl="alignNode1" presStyleIdx="2" presStyleCnt="8"/>
      <dgm:spPr/>
    </dgm:pt>
    <dgm:pt modelId="{2C2F15C3-E3B0-4506-A2B7-F11AE3312D9F}" type="pres">
      <dgm:prSet presAssocID="{6D5F5999-CB21-4CDD-B58E-67143F105621}" presName="horz1" presStyleCnt="0"/>
      <dgm:spPr/>
    </dgm:pt>
    <dgm:pt modelId="{C1E00AFF-8BB1-4CA8-9803-9E0D6FA17419}" type="pres">
      <dgm:prSet presAssocID="{6D5F5999-CB21-4CDD-B58E-67143F105621}" presName="tx1" presStyleLbl="revTx" presStyleIdx="2" presStyleCnt="8" custScaleY="140359"/>
      <dgm:spPr/>
    </dgm:pt>
    <dgm:pt modelId="{0846157D-7CBF-461E-9884-FB960A5FC4CC}" type="pres">
      <dgm:prSet presAssocID="{6D5F5999-CB21-4CDD-B58E-67143F105621}" presName="vert1" presStyleCnt="0"/>
      <dgm:spPr/>
    </dgm:pt>
    <dgm:pt modelId="{9C879C6F-8B16-4DB8-A999-C796F3B22576}" type="pres">
      <dgm:prSet presAssocID="{0EEC36DA-B54D-4848-9F61-A7D8F4677286}" presName="thickLine" presStyleLbl="alignNode1" presStyleIdx="3" presStyleCnt="8"/>
      <dgm:spPr/>
    </dgm:pt>
    <dgm:pt modelId="{BD5900A3-4F82-4F07-A84B-6282434B6754}" type="pres">
      <dgm:prSet presAssocID="{0EEC36DA-B54D-4848-9F61-A7D8F4677286}" presName="horz1" presStyleCnt="0"/>
      <dgm:spPr/>
    </dgm:pt>
    <dgm:pt modelId="{D59614B1-E9ED-4094-A3DB-109C5A09C624}" type="pres">
      <dgm:prSet presAssocID="{0EEC36DA-B54D-4848-9F61-A7D8F4677286}" presName="tx1" presStyleLbl="revTx" presStyleIdx="3" presStyleCnt="8" custScaleY="73799"/>
      <dgm:spPr/>
    </dgm:pt>
    <dgm:pt modelId="{31C92306-9A2E-4B41-AA13-92D32393D7EA}" type="pres">
      <dgm:prSet presAssocID="{0EEC36DA-B54D-4848-9F61-A7D8F4677286}" presName="vert1" presStyleCnt="0"/>
      <dgm:spPr/>
    </dgm:pt>
    <dgm:pt modelId="{A8E63859-6D18-4C35-926D-8425F59794D6}" type="pres">
      <dgm:prSet presAssocID="{0F3A2773-96D2-483B-846C-4BE08D67601E}" presName="thickLine" presStyleLbl="alignNode1" presStyleIdx="4" presStyleCnt="8"/>
      <dgm:spPr/>
    </dgm:pt>
    <dgm:pt modelId="{E3498B69-0413-4252-9293-D5A7874B9C47}" type="pres">
      <dgm:prSet presAssocID="{0F3A2773-96D2-483B-846C-4BE08D67601E}" presName="horz1" presStyleCnt="0"/>
      <dgm:spPr/>
    </dgm:pt>
    <dgm:pt modelId="{21359948-6B95-47C1-BF9F-A5EABA19510F}" type="pres">
      <dgm:prSet presAssocID="{0F3A2773-96D2-483B-846C-4BE08D67601E}" presName="tx1" presStyleLbl="revTx" presStyleIdx="4" presStyleCnt="8"/>
      <dgm:spPr/>
    </dgm:pt>
    <dgm:pt modelId="{BE7F6E71-01E0-4608-A0F9-DF5264FCDB00}" type="pres">
      <dgm:prSet presAssocID="{0F3A2773-96D2-483B-846C-4BE08D67601E}" presName="vert1" presStyleCnt="0"/>
      <dgm:spPr/>
    </dgm:pt>
    <dgm:pt modelId="{AF11CCB2-FF15-4253-B075-15C0563A79A3}" type="pres">
      <dgm:prSet presAssocID="{F6516873-2DE0-41BC-9FD9-054BE0C16BF3}" presName="thickLine" presStyleLbl="alignNode1" presStyleIdx="5" presStyleCnt="8"/>
      <dgm:spPr/>
    </dgm:pt>
    <dgm:pt modelId="{361A9B14-A223-4949-8AC1-4BEB78E8602D}" type="pres">
      <dgm:prSet presAssocID="{F6516873-2DE0-41BC-9FD9-054BE0C16BF3}" presName="horz1" presStyleCnt="0"/>
      <dgm:spPr/>
    </dgm:pt>
    <dgm:pt modelId="{73F795FF-59BC-43C3-8ACD-21D830F74C56}" type="pres">
      <dgm:prSet presAssocID="{F6516873-2DE0-41BC-9FD9-054BE0C16BF3}" presName="tx1" presStyleLbl="revTx" presStyleIdx="5" presStyleCnt="8"/>
      <dgm:spPr/>
    </dgm:pt>
    <dgm:pt modelId="{1391B85C-6074-447C-B6C0-4ADC1E71A18B}" type="pres">
      <dgm:prSet presAssocID="{F6516873-2DE0-41BC-9FD9-054BE0C16BF3}" presName="vert1" presStyleCnt="0"/>
      <dgm:spPr/>
    </dgm:pt>
    <dgm:pt modelId="{D035D52B-D6C8-413E-92BF-8BD9A39108A9}" type="pres">
      <dgm:prSet presAssocID="{A38D4EE0-E2C9-4843-9928-354585DFD797}" presName="thickLine" presStyleLbl="alignNode1" presStyleIdx="6" presStyleCnt="8"/>
      <dgm:spPr/>
    </dgm:pt>
    <dgm:pt modelId="{E1B8DFEE-0C9E-4F3F-AC71-150A3A994BC2}" type="pres">
      <dgm:prSet presAssocID="{A38D4EE0-E2C9-4843-9928-354585DFD797}" presName="horz1" presStyleCnt="0"/>
      <dgm:spPr/>
    </dgm:pt>
    <dgm:pt modelId="{343A4088-EB8B-4F74-BA2C-5A2DBBED3835}" type="pres">
      <dgm:prSet presAssocID="{A38D4EE0-E2C9-4843-9928-354585DFD797}" presName="tx1" presStyleLbl="revTx" presStyleIdx="6" presStyleCnt="8"/>
      <dgm:spPr/>
    </dgm:pt>
    <dgm:pt modelId="{F23DDA89-9BBC-4C13-9F40-0E9CECA22DC3}" type="pres">
      <dgm:prSet presAssocID="{A38D4EE0-E2C9-4843-9928-354585DFD797}" presName="vert1" presStyleCnt="0"/>
      <dgm:spPr/>
    </dgm:pt>
    <dgm:pt modelId="{37CC26B4-C852-4B81-9002-745CA429B3CE}" type="pres">
      <dgm:prSet presAssocID="{37FC4223-09DF-4ABA-AD26-2E387A57E0DE}" presName="thickLine" presStyleLbl="alignNode1" presStyleIdx="7" presStyleCnt="8"/>
      <dgm:spPr/>
    </dgm:pt>
    <dgm:pt modelId="{CDFB8C3B-325F-4A47-B42B-76F09B8F67EF}" type="pres">
      <dgm:prSet presAssocID="{37FC4223-09DF-4ABA-AD26-2E387A57E0DE}" presName="horz1" presStyleCnt="0"/>
      <dgm:spPr/>
    </dgm:pt>
    <dgm:pt modelId="{7E8250B4-3D28-4829-A5C8-D855A0A8283F}" type="pres">
      <dgm:prSet presAssocID="{37FC4223-09DF-4ABA-AD26-2E387A57E0DE}" presName="tx1" presStyleLbl="revTx" presStyleIdx="7" presStyleCnt="8"/>
      <dgm:spPr/>
    </dgm:pt>
    <dgm:pt modelId="{99773A46-2C38-4645-B7EB-6B3B7AEA7E6A}" type="pres">
      <dgm:prSet presAssocID="{37FC4223-09DF-4ABA-AD26-2E387A57E0DE}" presName="vert1" presStyleCnt="0"/>
      <dgm:spPr/>
    </dgm:pt>
  </dgm:ptLst>
  <dgm:cxnLst>
    <dgm:cxn modelId="{25F77103-8366-4083-AF36-6A1374C2D789}" type="presOf" srcId="{0EEC36DA-B54D-4848-9F61-A7D8F4677286}" destId="{D59614B1-E9ED-4094-A3DB-109C5A09C624}" srcOrd="0" destOrd="0" presId="urn:microsoft.com/office/officeart/2008/layout/LinedList"/>
    <dgm:cxn modelId="{36A2601C-0560-4FCB-87E4-FEE607220CB4}" srcId="{FD6F3337-FE8E-42B7-84BF-7342D25EA372}" destId="{6D5F5999-CB21-4CDD-B58E-67143F105621}" srcOrd="2" destOrd="0" parTransId="{2E1414C6-B819-48A6-8894-938944999507}" sibTransId="{E03CC485-DD62-4036-B2E0-169FFA947DF8}"/>
    <dgm:cxn modelId="{82E06622-0E1D-4E26-A970-A84156DCD287}" type="presOf" srcId="{A38D4EE0-E2C9-4843-9928-354585DFD797}" destId="{343A4088-EB8B-4F74-BA2C-5A2DBBED3835}" srcOrd="0" destOrd="0" presId="urn:microsoft.com/office/officeart/2008/layout/LinedList"/>
    <dgm:cxn modelId="{BC6DBF6A-67CB-4D86-BBFE-66EAA4B9BDD3}" srcId="{FD6F3337-FE8E-42B7-84BF-7342D25EA372}" destId="{37FC4223-09DF-4ABA-AD26-2E387A57E0DE}" srcOrd="7" destOrd="0" parTransId="{0DC80AE9-CF30-4A59-8A93-8900A0DCFF4E}" sibTransId="{D8F5E468-4081-43B4-8846-B18AE08EB68D}"/>
    <dgm:cxn modelId="{B3850C7F-07BF-4EB9-BAF3-D5205763A9CD}" type="presOf" srcId="{FFA09C22-4EC8-40F6-A1E7-4446F20A8ED3}" destId="{60BC1D5C-92F0-4E16-A729-B2395491162F}" srcOrd="0" destOrd="0" presId="urn:microsoft.com/office/officeart/2008/layout/LinedList"/>
    <dgm:cxn modelId="{8B7A1E84-FBB9-43B6-BC5A-0377044A6A7B}" srcId="{FD6F3337-FE8E-42B7-84BF-7342D25EA372}" destId="{DD1FE44F-3C5F-4192-9460-326989E8C3ED}" srcOrd="1" destOrd="0" parTransId="{0B926A49-70AC-4DD3-8E9B-DE9B0890A0F4}" sibTransId="{3617A34A-E832-48E4-8127-5B90F53541FC}"/>
    <dgm:cxn modelId="{45D6DA84-2FD0-443A-88DA-6C362696E12B}" srcId="{FD6F3337-FE8E-42B7-84BF-7342D25EA372}" destId="{A38D4EE0-E2C9-4843-9928-354585DFD797}" srcOrd="6" destOrd="0" parTransId="{10D40240-7F1B-4A09-BF90-FFA5C097B882}" sibTransId="{53572B6F-5265-4A6E-BE2F-FA6E502E8701}"/>
    <dgm:cxn modelId="{27A1F18B-006E-4808-85DB-B5A504997518}" srcId="{FD6F3337-FE8E-42B7-84BF-7342D25EA372}" destId="{FFA09C22-4EC8-40F6-A1E7-4446F20A8ED3}" srcOrd="0" destOrd="0" parTransId="{4107A23F-7BE7-48C6-A12F-2645431C6E7A}" sibTransId="{293BE345-5632-40A7-BF63-336D22D59234}"/>
    <dgm:cxn modelId="{3E19549A-EA53-4DBD-8D32-7B6A4517C8B8}" type="presOf" srcId="{0F3A2773-96D2-483B-846C-4BE08D67601E}" destId="{21359948-6B95-47C1-BF9F-A5EABA19510F}" srcOrd="0" destOrd="0" presId="urn:microsoft.com/office/officeart/2008/layout/LinedList"/>
    <dgm:cxn modelId="{FC87149B-FDF8-4CE9-8CC0-37608D5EEC90}" type="presOf" srcId="{FD6F3337-FE8E-42B7-84BF-7342D25EA372}" destId="{E3C2240C-525D-45CC-85DD-B118357BA965}" srcOrd="0" destOrd="0" presId="urn:microsoft.com/office/officeart/2008/layout/LinedList"/>
    <dgm:cxn modelId="{85E0B1A1-8797-452A-B151-80255F2DE023}" type="presOf" srcId="{F6516873-2DE0-41BC-9FD9-054BE0C16BF3}" destId="{73F795FF-59BC-43C3-8ACD-21D830F74C56}" srcOrd="0" destOrd="0" presId="urn:microsoft.com/office/officeart/2008/layout/LinedList"/>
    <dgm:cxn modelId="{BE153AA4-A9AB-4B25-B2D1-74A4BF057BCA}" type="presOf" srcId="{DD1FE44F-3C5F-4192-9460-326989E8C3ED}" destId="{204DE363-2C05-4725-A99B-264F5F088893}" srcOrd="0" destOrd="0" presId="urn:microsoft.com/office/officeart/2008/layout/LinedList"/>
    <dgm:cxn modelId="{1390C8A6-6A1A-4BD5-8E29-876FD9133F88}" type="presOf" srcId="{37FC4223-09DF-4ABA-AD26-2E387A57E0DE}" destId="{7E8250B4-3D28-4829-A5C8-D855A0A8283F}" srcOrd="0" destOrd="0" presId="urn:microsoft.com/office/officeart/2008/layout/LinedList"/>
    <dgm:cxn modelId="{347853B4-7057-4EE6-9063-48562C58F2D7}" srcId="{FD6F3337-FE8E-42B7-84BF-7342D25EA372}" destId="{0EEC36DA-B54D-4848-9F61-A7D8F4677286}" srcOrd="3" destOrd="0" parTransId="{8FBD117D-6F34-4F87-8AF0-78BC251F2A70}" sibTransId="{AE6DFDBA-8611-424C-BD28-8ACE56A1BA7E}"/>
    <dgm:cxn modelId="{7877F0C7-F6E7-4E6B-A09C-F385D7DE41E1}" srcId="{FD6F3337-FE8E-42B7-84BF-7342D25EA372}" destId="{0F3A2773-96D2-483B-846C-4BE08D67601E}" srcOrd="4" destOrd="0" parTransId="{0CE2F47E-2A57-4CC8-92A8-162413C8DC81}" sibTransId="{AD91985D-CB7E-4D9C-85A4-3B7A39DF52F4}"/>
    <dgm:cxn modelId="{960D66CE-16FE-400D-AFD9-9C97A8C9A4C5}" type="presOf" srcId="{6D5F5999-CB21-4CDD-B58E-67143F105621}" destId="{C1E00AFF-8BB1-4CA8-9803-9E0D6FA17419}" srcOrd="0" destOrd="0" presId="urn:microsoft.com/office/officeart/2008/layout/LinedList"/>
    <dgm:cxn modelId="{167F1CD0-ABBF-429F-AC2C-EB0C9905E185}" srcId="{FD6F3337-FE8E-42B7-84BF-7342D25EA372}" destId="{F6516873-2DE0-41BC-9FD9-054BE0C16BF3}" srcOrd="5" destOrd="0" parTransId="{69A4DF6F-D83F-4139-B1F1-1ACBC32969F5}" sibTransId="{126E4365-EC3E-4C6B-A807-D9A3B7C22A50}"/>
    <dgm:cxn modelId="{D964BDD7-E226-4D6F-AD86-A6E9DC1F0197}" type="presParOf" srcId="{E3C2240C-525D-45CC-85DD-B118357BA965}" destId="{C5ECFDFF-8B1A-4700-A2E2-A9AB161D4585}" srcOrd="0" destOrd="0" presId="urn:microsoft.com/office/officeart/2008/layout/LinedList"/>
    <dgm:cxn modelId="{84DAC989-DFD6-40C9-9E8F-E17C1B5E6C65}" type="presParOf" srcId="{E3C2240C-525D-45CC-85DD-B118357BA965}" destId="{7D5B3748-1B18-4262-AD90-6842190AB8E5}" srcOrd="1" destOrd="0" presId="urn:microsoft.com/office/officeart/2008/layout/LinedList"/>
    <dgm:cxn modelId="{3EC0607A-381C-402D-90A8-C96D437750EA}" type="presParOf" srcId="{7D5B3748-1B18-4262-AD90-6842190AB8E5}" destId="{60BC1D5C-92F0-4E16-A729-B2395491162F}" srcOrd="0" destOrd="0" presId="urn:microsoft.com/office/officeart/2008/layout/LinedList"/>
    <dgm:cxn modelId="{B5B84348-A3EC-4C39-B747-34DA0BB57D15}" type="presParOf" srcId="{7D5B3748-1B18-4262-AD90-6842190AB8E5}" destId="{C9CE4729-2BCA-4EEB-AD83-6411F4A73038}" srcOrd="1" destOrd="0" presId="urn:microsoft.com/office/officeart/2008/layout/LinedList"/>
    <dgm:cxn modelId="{AD1914B1-660A-4D49-B01A-7CF56FD3D35F}" type="presParOf" srcId="{E3C2240C-525D-45CC-85DD-B118357BA965}" destId="{3E20364B-B126-42E9-A49E-D82679D123E4}" srcOrd="2" destOrd="0" presId="urn:microsoft.com/office/officeart/2008/layout/LinedList"/>
    <dgm:cxn modelId="{445BB1B8-60E1-4B70-8B9A-08D62571FD4B}" type="presParOf" srcId="{E3C2240C-525D-45CC-85DD-B118357BA965}" destId="{5AD791E1-6E86-420F-87CD-0422058C01C9}" srcOrd="3" destOrd="0" presId="urn:microsoft.com/office/officeart/2008/layout/LinedList"/>
    <dgm:cxn modelId="{EC7FB2FA-30C8-4888-80AB-741EBD08E23C}" type="presParOf" srcId="{5AD791E1-6E86-420F-87CD-0422058C01C9}" destId="{204DE363-2C05-4725-A99B-264F5F088893}" srcOrd="0" destOrd="0" presId="urn:microsoft.com/office/officeart/2008/layout/LinedList"/>
    <dgm:cxn modelId="{28093EE0-CEED-4523-BC1C-FB88F347D426}" type="presParOf" srcId="{5AD791E1-6E86-420F-87CD-0422058C01C9}" destId="{0D835F61-417E-49B4-91A8-C8BBCFE71BBE}" srcOrd="1" destOrd="0" presId="urn:microsoft.com/office/officeart/2008/layout/LinedList"/>
    <dgm:cxn modelId="{9B848D94-1166-483F-A198-5A8F64D73AEA}" type="presParOf" srcId="{E3C2240C-525D-45CC-85DD-B118357BA965}" destId="{2F5C5AA7-6D36-4938-9DA5-4706354E76B4}" srcOrd="4" destOrd="0" presId="urn:microsoft.com/office/officeart/2008/layout/LinedList"/>
    <dgm:cxn modelId="{67F2C6DB-CCFB-4D1E-9695-0595BACF7107}" type="presParOf" srcId="{E3C2240C-525D-45CC-85DD-B118357BA965}" destId="{2C2F15C3-E3B0-4506-A2B7-F11AE3312D9F}" srcOrd="5" destOrd="0" presId="urn:microsoft.com/office/officeart/2008/layout/LinedList"/>
    <dgm:cxn modelId="{BE70E5F5-8BE1-4351-A85B-33B28C530F6A}" type="presParOf" srcId="{2C2F15C3-E3B0-4506-A2B7-F11AE3312D9F}" destId="{C1E00AFF-8BB1-4CA8-9803-9E0D6FA17419}" srcOrd="0" destOrd="0" presId="urn:microsoft.com/office/officeart/2008/layout/LinedList"/>
    <dgm:cxn modelId="{C2E38613-C238-4711-A206-BEC4AF88B8A2}" type="presParOf" srcId="{2C2F15C3-E3B0-4506-A2B7-F11AE3312D9F}" destId="{0846157D-7CBF-461E-9884-FB960A5FC4CC}" srcOrd="1" destOrd="0" presId="urn:microsoft.com/office/officeart/2008/layout/LinedList"/>
    <dgm:cxn modelId="{1C2EAD60-AB7A-4546-8B98-7D60FE2FE355}" type="presParOf" srcId="{E3C2240C-525D-45CC-85DD-B118357BA965}" destId="{9C879C6F-8B16-4DB8-A999-C796F3B22576}" srcOrd="6" destOrd="0" presId="urn:microsoft.com/office/officeart/2008/layout/LinedList"/>
    <dgm:cxn modelId="{11AD7026-F439-4D40-8A5B-D87F151C2F7F}" type="presParOf" srcId="{E3C2240C-525D-45CC-85DD-B118357BA965}" destId="{BD5900A3-4F82-4F07-A84B-6282434B6754}" srcOrd="7" destOrd="0" presId="urn:microsoft.com/office/officeart/2008/layout/LinedList"/>
    <dgm:cxn modelId="{2602DEDF-7508-4A8A-A96D-5923AE80203D}" type="presParOf" srcId="{BD5900A3-4F82-4F07-A84B-6282434B6754}" destId="{D59614B1-E9ED-4094-A3DB-109C5A09C624}" srcOrd="0" destOrd="0" presId="urn:microsoft.com/office/officeart/2008/layout/LinedList"/>
    <dgm:cxn modelId="{3E193C2D-BFAC-4DF3-B56D-3A005D94FECE}" type="presParOf" srcId="{BD5900A3-4F82-4F07-A84B-6282434B6754}" destId="{31C92306-9A2E-4B41-AA13-92D32393D7EA}" srcOrd="1" destOrd="0" presId="urn:microsoft.com/office/officeart/2008/layout/LinedList"/>
    <dgm:cxn modelId="{613009E8-3F42-46C1-9736-E01CE13D8BF2}" type="presParOf" srcId="{E3C2240C-525D-45CC-85DD-B118357BA965}" destId="{A8E63859-6D18-4C35-926D-8425F59794D6}" srcOrd="8" destOrd="0" presId="urn:microsoft.com/office/officeart/2008/layout/LinedList"/>
    <dgm:cxn modelId="{9C2D1D12-CAAC-4C4A-B163-1BA4CD422F0C}" type="presParOf" srcId="{E3C2240C-525D-45CC-85DD-B118357BA965}" destId="{E3498B69-0413-4252-9293-D5A7874B9C47}" srcOrd="9" destOrd="0" presId="urn:microsoft.com/office/officeart/2008/layout/LinedList"/>
    <dgm:cxn modelId="{4A07333A-2A7C-4DA2-B906-77A7944816C9}" type="presParOf" srcId="{E3498B69-0413-4252-9293-D5A7874B9C47}" destId="{21359948-6B95-47C1-BF9F-A5EABA19510F}" srcOrd="0" destOrd="0" presId="urn:microsoft.com/office/officeart/2008/layout/LinedList"/>
    <dgm:cxn modelId="{E0F7675B-BC46-4D4A-B22D-5E3894EC0B52}" type="presParOf" srcId="{E3498B69-0413-4252-9293-D5A7874B9C47}" destId="{BE7F6E71-01E0-4608-A0F9-DF5264FCDB00}" srcOrd="1" destOrd="0" presId="urn:microsoft.com/office/officeart/2008/layout/LinedList"/>
    <dgm:cxn modelId="{3B526B73-8106-47CF-9978-B8DCF0CED4D1}" type="presParOf" srcId="{E3C2240C-525D-45CC-85DD-B118357BA965}" destId="{AF11CCB2-FF15-4253-B075-15C0563A79A3}" srcOrd="10" destOrd="0" presId="urn:microsoft.com/office/officeart/2008/layout/LinedList"/>
    <dgm:cxn modelId="{FFAB5723-F386-4B38-977D-5DEC479F7C5D}" type="presParOf" srcId="{E3C2240C-525D-45CC-85DD-B118357BA965}" destId="{361A9B14-A223-4949-8AC1-4BEB78E8602D}" srcOrd="11" destOrd="0" presId="urn:microsoft.com/office/officeart/2008/layout/LinedList"/>
    <dgm:cxn modelId="{C07C138A-BEB2-42D9-9547-0F58542A739B}" type="presParOf" srcId="{361A9B14-A223-4949-8AC1-4BEB78E8602D}" destId="{73F795FF-59BC-43C3-8ACD-21D830F74C56}" srcOrd="0" destOrd="0" presId="urn:microsoft.com/office/officeart/2008/layout/LinedList"/>
    <dgm:cxn modelId="{BCAE27C7-12EE-4A9C-91DE-C2C31A8852EA}" type="presParOf" srcId="{361A9B14-A223-4949-8AC1-4BEB78E8602D}" destId="{1391B85C-6074-447C-B6C0-4ADC1E71A18B}" srcOrd="1" destOrd="0" presId="urn:microsoft.com/office/officeart/2008/layout/LinedList"/>
    <dgm:cxn modelId="{BF56C1C1-F67A-4D76-ABE4-B4C1822C91BA}" type="presParOf" srcId="{E3C2240C-525D-45CC-85DD-B118357BA965}" destId="{D035D52B-D6C8-413E-92BF-8BD9A39108A9}" srcOrd="12" destOrd="0" presId="urn:microsoft.com/office/officeart/2008/layout/LinedList"/>
    <dgm:cxn modelId="{8D7B80AB-58C3-4263-A8BF-4B06DDE9A8FB}" type="presParOf" srcId="{E3C2240C-525D-45CC-85DD-B118357BA965}" destId="{E1B8DFEE-0C9E-4F3F-AC71-150A3A994BC2}" srcOrd="13" destOrd="0" presId="urn:microsoft.com/office/officeart/2008/layout/LinedList"/>
    <dgm:cxn modelId="{30AD70E5-5AFC-49E7-971D-BD58A539016B}" type="presParOf" srcId="{E1B8DFEE-0C9E-4F3F-AC71-150A3A994BC2}" destId="{343A4088-EB8B-4F74-BA2C-5A2DBBED3835}" srcOrd="0" destOrd="0" presId="urn:microsoft.com/office/officeart/2008/layout/LinedList"/>
    <dgm:cxn modelId="{6B99EF75-E28F-4558-A858-895D5710F712}" type="presParOf" srcId="{E1B8DFEE-0C9E-4F3F-AC71-150A3A994BC2}" destId="{F23DDA89-9BBC-4C13-9F40-0E9CECA22DC3}" srcOrd="1" destOrd="0" presId="urn:microsoft.com/office/officeart/2008/layout/LinedList"/>
    <dgm:cxn modelId="{4382F6F3-43FB-4833-AA70-AC35C4DED7EC}" type="presParOf" srcId="{E3C2240C-525D-45CC-85DD-B118357BA965}" destId="{37CC26B4-C852-4B81-9002-745CA429B3CE}" srcOrd="14" destOrd="0" presId="urn:microsoft.com/office/officeart/2008/layout/LinedList"/>
    <dgm:cxn modelId="{6A6988C5-4F5D-4B1B-9BF0-97D455AFFD09}" type="presParOf" srcId="{E3C2240C-525D-45CC-85DD-B118357BA965}" destId="{CDFB8C3B-325F-4A47-B42B-76F09B8F67EF}" srcOrd="15" destOrd="0" presId="urn:microsoft.com/office/officeart/2008/layout/LinedList"/>
    <dgm:cxn modelId="{BCFC6D14-ECBD-499A-AF5B-E4026297DDCC}" type="presParOf" srcId="{CDFB8C3B-325F-4A47-B42B-76F09B8F67EF}" destId="{7E8250B4-3D28-4829-A5C8-D855A0A8283F}" srcOrd="0" destOrd="0" presId="urn:microsoft.com/office/officeart/2008/layout/LinedList"/>
    <dgm:cxn modelId="{834580E8-992F-443F-82BE-0F7D86E09C48}" type="presParOf" srcId="{CDFB8C3B-325F-4A47-B42B-76F09B8F67EF}" destId="{99773A46-2C38-4645-B7EB-6B3B7AEA7E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0A78A01-0CD0-43D2-BD6C-25B1B74F5B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887E4-E534-409E-8D4A-C40D9FA25C9F}">
      <dgm:prSet/>
      <dgm:spPr/>
      <dgm:t>
        <a:bodyPr/>
        <a:lstStyle/>
        <a:p>
          <a:r>
            <a:rPr lang="en-US" dirty="0"/>
            <a:t>Need  for adequate reimbursement for maternity care services that continues through 1 year postpartum</a:t>
          </a:r>
        </a:p>
      </dgm:t>
    </dgm:pt>
    <dgm:pt modelId="{5931A5F2-4BA3-4E2E-93F9-ECBF50C684B1}" type="parTrans" cxnId="{84B1C867-B092-42E7-BC39-B08ACA8966FF}">
      <dgm:prSet/>
      <dgm:spPr/>
      <dgm:t>
        <a:bodyPr/>
        <a:lstStyle/>
        <a:p>
          <a:endParaRPr lang="en-US"/>
        </a:p>
      </dgm:t>
    </dgm:pt>
    <dgm:pt modelId="{FCB74A75-4C1C-41BC-AE08-FBDD4A754A2E}" type="sibTrans" cxnId="{84B1C867-B092-42E7-BC39-B08ACA8966FF}">
      <dgm:prSet/>
      <dgm:spPr/>
      <dgm:t>
        <a:bodyPr/>
        <a:lstStyle/>
        <a:p>
          <a:endParaRPr lang="en-US"/>
        </a:p>
      </dgm:t>
    </dgm:pt>
    <dgm:pt modelId="{BBE23EC0-1F9F-4F01-87C8-968EB8B19F99}">
      <dgm:prSet/>
      <dgm:spPr/>
      <dgm:t>
        <a:bodyPr/>
        <a:lstStyle/>
        <a:p>
          <a:r>
            <a:rPr lang="en-US" dirty="0"/>
            <a:t>Current maternity care reimbursement model (fee-for-service model) – hospitals in the US lose money &amp; consequently close maternity care units</a:t>
          </a:r>
        </a:p>
      </dgm:t>
    </dgm:pt>
    <dgm:pt modelId="{C2150325-6B17-4661-AC92-9B132AFB0D91}" type="parTrans" cxnId="{9ED89736-933C-49A1-8E92-5C4AE27BD016}">
      <dgm:prSet/>
      <dgm:spPr/>
      <dgm:t>
        <a:bodyPr/>
        <a:lstStyle/>
        <a:p>
          <a:endParaRPr lang="en-US"/>
        </a:p>
      </dgm:t>
    </dgm:pt>
    <dgm:pt modelId="{08B3B0C3-ECAA-4949-B2F3-0B818F088392}" type="sibTrans" cxnId="{9ED89736-933C-49A1-8E92-5C4AE27BD016}">
      <dgm:prSet/>
      <dgm:spPr/>
      <dgm:t>
        <a:bodyPr/>
        <a:lstStyle/>
        <a:p>
          <a:endParaRPr lang="en-US"/>
        </a:p>
      </dgm:t>
    </dgm:pt>
    <dgm:pt modelId="{21763C04-8B9A-498D-894F-EE9EB2E9544F}">
      <dgm:prSet/>
      <dgm:spPr/>
      <dgm:t>
        <a:bodyPr/>
        <a:lstStyle/>
        <a:p>
          <a:r>
            <a:rPr lang="en-US" dirty="0"/>
            <a:t>Unintended repercussions of bundled payment models for maternity care have led to limited access to maternity care</a:t>
          </a:r>
        </a:p>
      </dgm:t>
    </dgm:pt>
    <dgm:pt modelId="{3D682B55-734D-4BBA-96AB-3225BDEA20DA}" type="parTrans" cxnId="{5A3A291B-CC79-48CC-9932-B4060AE3DEA8}">
      <dgm:prSet/>
      <dgm:spPr/>
      <dgm:t>
        <a:bodyPr/>
        <a:lstStyle/>
        <a:p>
          <a:endParaRPr lang="en-US"/>
        </a:p>
      </dgm:t>
    </dgm:pt>
    <dgm:pt modelId="{E56B22D7-B063-43EC-8C42-BA259E073EFC}" type="sibTrans" cxnId="{5A3A291B-CC79-48CC-9932-B4060AE3DEA8}">
      <dgm:prSet/>
      <dgm:spPr/>
      <dgm:t>
        <a:bodyPr/>
        <a:lstStyle/>
        <a:p>
          <a:endParaRPr lang="en-US"/>
        </a:p>
      </dgm:t>
    </dgm:pt>
    <dgm:pt modelId="{6649DAD3-A96B-47EE-90B4-FD4FCE871887}">
      <dgm:prSet/>
      <dgm:spPr/>
      <dgm:t>
        <a:bodyPr/>
        <a:lstStyle/>
        <a:p>
          <a:r>
            <a:rPr lang="en-US" dirty="0"/>
            <a:t>Adequate reimbursement models for both Medicaid and private insurance payers (the 2 main payers of maternity care in US)</a:t>
          </a:r>
        </a:p>
      </dgm:t>
    </dgm:pt>
    <dgm:pt modelId="{51525F70-342E-4C78-9AA4-DD4492B556F6}" type="parTrans" cxnId="{D0816B56-C881-4606-94C1-FFFA9FF1E0D6}">
      <dgm:prSet/>
      <dgm:spPr/>
      <dgm:t>
        <a:bodyPr/>
        <a:lstStyle/>
        <a:p>
          <a:endParaRPr lang="en-US"/>
        </a:p>
      </dgm:t>
    </dgm:pt>
    <dgm:pt modelId="{1E9C72FA-D63C-481C-A655-CE1078A47BE2}" type="sibTrans" cxnId="{D0816B56-C881-4606-94C1-FFFA9FF1E0D6}">
      <dgm:prSet/>
      <dgm:spPr/>
      <dgm:t>
        <a:bodyPr/>
        <a:lstStyle/>
        <a:p>
          <a:endParaRPr lang="en-US"/>
        </a:p>
      </dgm:t>
    </dgm:pt>
    <dgm:pt modelId="{2555A22D-A070-4F92-B9BC-EBF2D1013EDF}">
      <dgm:prSet/>
      <dgm:spPr/>
      <dgm:t>
        <a:bodyPr/>
        <a:lstStyle/>
        <a:p>
          <a:r>
            <a:rPr lang="en-US" dirty="0"/>
            <a:t>Missing periods of greatest risk during maternity care cycle</a:t>
          </a:r>
        </a:p>
      </dgm:t>
    </dgm:pt>
    <dgm:pt modelId="{BC18DFA1-AB06-4421-BE30-F2ED91637CDF}" type="parTrans" cxnId="{D446F342-B75B-49FA-AE8B-26C93D127ECA}">
      <dgm:prSet/>
      <dgm:spPr/>
      <dgm:t>
        <a:bodyPr/>
        <a:lstStyle/>
        <a:p>
          <a:endParaRPr lang="en-US"/>
        </a:p>
      </dgm:t>
    </dgm:pt>
    <dgm:pt modelId="{F4CDB564-D20B-4A76-A67C-D084EA195332}" type="sibTrans" cxnId="{D446F342-B75B-49FA-AE8B-26C93D127ECA}">
      <dgm:prSet/>
      <dgm:spPr/>
      <dgm:t>
        <a:bodyPr/>
        <a:lstStyle/>
        <a:p>
          <a:endParaRPr lang="en-US"/>
        </a:p>
      </dgm:t>
    </dgm:pt>
    <dgm:pt modelId="{55029E52-A7EC-4D43-BBF9-4A679D98F51C}">
      <dgm:prSet/>
      <dgm:spPr/>
      <dgm:t>
        <a:bodyPr/>
        <a:lstStyle/>
        <a:p>
          <a:pPr algn="just"/>
          <a:r>
            <a:rPr lang="en-US" b="0" dirty="0"/>
            <a:t>Evidence shows the midwifery is cost-effective, affordable, and sustainable (similar return on investment of cost per death averted by vaccines) - Lancet series, 2014</a:t>
          </a:r>
        </a:p>
      </dgm:t>
    </dgm:pt>
    <dgm:pt modelId="{D5547B35-9196-4E98-B936-108ACEA9154B}" type="parTrans" cxnId="{30D7C5DA-2395-44EA-A3DA-9F4A6F084F8A}">
      <dgm:prSet/>
      <dgm:spPr/>
      <dgm:t>
        <a:bodyPr/>
        <a:lstStyle/>
        <a:p>
          <a:endParaRPr lang="en-US"/>
        </a:p>
      </dgm:t>
    </dgm:pt>
    <dgm:pt modelId="{B98FA7AE-02C1-4F2B-A455-886ED75421F8}" type="sibTrans" cxnId="{30D7C5DA-2395-44EA-A3DA-9F4A6F084F8A}">
      <dgm:prSet/>
      <dgm:spPr/>
      <dgm:t>
        <a:bodyPr/>
        <a:lstStyle/>
        <a:p>
          <a:endParaRPr lang="en-US"/>
        </a:p>
      </dgm:t>
    </dgm:pt>
    <dgm:pt modelId="{583EE31F-A5A1-4CAE-B83A-4F73B52CFB3E}">
      <dgm:prSet/>
      <dgm:spPr/>
      <dgm:t>
        <a:bodyPr/>
        <a:lstStyle/>
        <a:p>
          <a:r>
            <a:rPr lang="en-US" dirty="0"/>
            <a:t>Current payment models – fragmented with focus on pathology, postpartum care is sporadic especially for women with limited resources and gaps in insurance coverage</a:t>
          </a:r>
        </a:p>
      </dgm:t>
    </dgm:pt>
    <dgm:pt modelId="{6BC3C8CD-6AEE-4B58-8133-4EE30807BB3B}" type="parTrans" cxnId="{EE753C7B-82B5-45CB-8C77-27674C6635CE}">
      <dgm:prSet/>
      <dgm:spPr/>
      <dgm:t>
        <a:bodyPr/>
        <a:lstStyle/>
        <a:p>
          <a:endParaRPr lang="en-US"/>
        </a:p>
      </dgm:t>
    </dgm:pt>
    <dgm:pt modelId="{E1E49853-5C00-46FB-BDD1-3F52CFBD4957}" type="sibTrans" cxnId="{EE753C7B-82B5-45CB-8C77-27674C6635CE}">
      <dgm:prSet/>
      <dgm:spPr/>
      <dgm:t>
        <a:bodyPr/>
        <a:lstStyle/>
        <a:p>
          <a:endParaRPr lang="en-US"/>
        </a:p>
      </dgm:t>
    </dgm:pt>
    <dgm:pt modelId="{3AA4A012-B3C0-4CA0-B515-D3F2DCEC42F2}" type="pres">
      <dgm:prSet presAssocID="{A0A78A01-0CD0-43D2-BD6C-25B1B74F5BB2}" presName="vert0" presStyleCnt="0">
        <dgm:presLayoutVars>
          <dgm:dir/>
          <dgm:animOne val="branch"/>
          <dgm:animLvl val="lvl"/>
        </dgm:presLayoutVars>
      </dgm:prSet>
      <dgm:spPr/>
    </dgm:pt>
    <dgm:pt modelId="{3EB0A511-DA0C-42E0-9D69-FFFB5016821A}" type="pres">
      <dgm:prSet presAssocID="{BBE23EC0-1F9F-4F01-87C8-968EB8B19F99}" presName="thickLine" presStyleLbl="alignNode1" presStyleIdx="0" presStyleCnt="7"/>
      <dgm:spPr/>
    </dgm:pt>
    <dgm:pt modelId="{83A9A2D0-54A3-463B-8833-B3317C9C0439}" type="pres">
      <dgm:prSet presAssocID="{BBE23EC0-1F9F-4F01-87C8-968EB8B19F99}" presName="horz1" presStyleCnt="0"/>
      <dgm:spPr/>
    </dgm:pt>
    <dgm:pt modelId="{6DE08AB1-D9AF-4084-8B49-295E16AEC91C}" type="pres">
      <dgm:prSet presAssocID="{BBE23EC0-1F9F-4F01-87C8-968EB8B19F99}" presName="tx1" presStyleLbl="revTx" presStyleIdx="0" presStyleCnt="7" custScaleY="151618"/>
      <dgm:spPr/>
    </dgm:pt>
    <dgm:pt modelId="{3B1FA88A-7B09-4679-A54C-65438F19CB5E}" type="pres">
      <dgm:prSet presAssocID="{BBE23EC0-1F9F-4F01-87C8-968EB8B19F99}" presName="vert1" presStyleCnt="0"/>
      <dgm:spPr/>
    </dgm:pt>
    <dgm:pt modelId="{73BA0791-FD1C-4B25-8B79-7133F88ABBD5}" type="pres">
      <dgm:prSet presAssocID="{21763C04-8B9A-498D-894F-EE9EB2E9544F}" presName="thickLine" presStyleLbl="alignNode1" presStyleIdx="1" presStyleCnt="7"/>
      <dgm:spPr/>
    </dgm:pt>
    <dgm:pt modelId="{1994B90A-EFC1-4D31-B912-C1C766FFBFAD}" type="pres">
      <dgm:prSet presAssocID="{21763C04-8B9A-498D-894F-EE9EB2E9544F}" presName="horz1" presStyleCnt="0"/>
      <dgm:spPr/>
    </dgm:pt>
    <dgm:pt modelId="{DA508B48-96D8-44C3-A396-65B47BBAE1A4}" type="pres">
      <dgm:prSet presAssocID="{21763C04-8B9A-498D-894F-EE9EB2E9544F}" presName="tx1" presStyleLbl="revTx" presStyleIdx="1" presStyleCnt="7"/>
      <dgm:spPr/>
    </dgm:pt>
    <dgm:pt modelId="{D327ED75-1673-43C4-AD22-E1DDCF23CB03}" type="pres">
      <dgm:prSet presAssocID="{21763C04-8B9A-498D-894F-EE9EB2E9544F}" presName="vert1" presStyleCnt="0"/>
      <dgm:spPr/>
    </dgm:pt>
    <dgm:pt modelId="{27CF154E-7CE8-46FB-A23F-FF3FA8909013}" type="pres">
      <dgm:prSet presAssocID="{583EE31F-A5A1-4CAE-B83A-4F73B52CFB3E}" presName="thickLine" presStyleLbl="alignNode1" presStyleIdx="2" presStyleCnt="7"/>
      <dgm:spPr/>
    </dgm:pt>
    <dgm:pt modelId="{512C1C3E-D4F2-40E8-997B-412010B35493}" type="pres">
      <dgm:prSet presAssocID="{583EE31F-A5A1-4CAE-B83A-4F73B52CFB3E}" presName="horz1" presStyleCnt="0"/>
      <dgm:spPr/>
    </dgm:pt>
    <dgm:pt modelId="{80F85E48-6446-4986-A127-3AD3162EB2FD}" type="pres">
      <dgm:prSet presAssocID="{583EE31F-A5A1-4CAE-B83A-4F73B52CFB3E}" presName="tx1" presStyleLbl="revTx" presStyleIdx="2" presStyleCnt="7" custScaleY="161500"/>
      <dgm:spPr/>
    </dgm:pt>
    <dgm:pt modelId="{26F6307C-5F53-403E-9E71-F249797AE819}" type="pres">
      <dgm:prSet presAssocID="{583EE31F-A5A1-4CAE-B83A-4F73B52CFB3E}" presName="vert1" presStyleCnt="0"/>
      <dgm:spPr/>
    </dgm:pt>
    <dgm:pt modelId="{0C4E6951-4A2B-423B-99A6-EE27443D4915}" type="pres">
      <dgm:prSet presAssocID="{4DC887E4-E534-409E-8D4A-C40D9FA25C9F}" presName="thickLine" presStyleLbl="alignNode1" presStyleIdx="3" presStyleCnt="7"/>
      <dgm:spPr/>
    </dgm:pt>
    <dgm:pt modelId="{F0F681FF-8777-4E0C-9D65-70B767433F9B}" type="pres">
      <dgm:prSet presAssocID="{4DC887E4-E534-409E-8D4A-C40D9FA25C9F}" presName="horz1" presStyleCnt="0"/>
      <dgm:spPr/>
    </dgm:pt>
    <dgm:pt modelId="{0E838B31-E3E8-498A-AFDE-C5BA14416983}" type="pres">
      <dgm:prSet presAssocID="{4DC887E4-E534-409E-8D4A-C40D9FA25C9F}" presName="tx1" presStyleLbl="revTx" presStyleIdx="3" presStyleCnt="7"/>
      <dgm:spPr/>
    </dgm:pt>
    <dgm:pt modelId="{AFD6A420-9241-4F83-9BB8-8784846ACB37}" type="pres">
      <dgm:prSet presAssocID="{4DC887E4-E534-409E-8D4A-C40D9FA25C9F}" presName="vert1" presStyleCnt="0"/>
      <dgm:spPr/>
    </dgm:pt>
    <dgm:pt modelId="{BC1559AD-2A56-4524-8A65-2BA003483D88}" type="pres">
      <dgm:prSet presAssocID="{6649DAD3-A96B-47EE-90B4-FD4FCE871887}" presName="thickLine" presStyleLbl="alignNode1" presStyleIdx="4" presStyleCnt="7"/>
      <dgm:spPr/>
    </dgm:pt>
    <dgm:pt modelId="{F5EE7F29-D58B-4A8D-A214-4F411E89AFD2}" type="pres">
      <dgm:prSet presAssocID="{6649DAD3-A96B-47EE-90B4-FD4FCE871887}" presName="horz1" presStyleCnt="0"/>
      <dgm:spPr/>
    </dgm:pt>
    <dgm:pt modelId="{24D400A9-B58E-473F-928F-2D916BEB718B}" type="pres">
      <dgm:prSet presAssocID="{6649DAD3-A96B-47EE-90B4-FD4FCE871887}" presName="tx1" presStyleLbl="revTx" presStyleIdx="4" presStyleCnt="7"/>
      <dgm:spPr/>
    </dgm:pt>
    <dgm:pt modelId="{6A3DDA16-C775-420E-9A7F-D77CAFD2B216}" type="pres">
      <dgm:prSet presAssocID="{6649DAD3-A96B-47EE-90B4-FD4FCE871887}" presName="vert1" presStyleCnt="0"/>
      <dgm:spPr/>
    </dgm:pt>
    <dgm:pt modelId="{88EBEFF6-25B0-427D-8217-EBCC1292BB71}" type="pres">
      <dgm:prSet presAssocID="{2555A22D-A070-4F92-B9BC-EBF2D1013EDF}" presName="thickLine" presStyleLbl="alignNode1" presStyleIdx="5" presStyleCnt="7"/>
      <dgm:spPr/>
    </dgm:pt>
    <dgm:pt modelId="{B55ACB05-E14E-4B51-821F-68D4973A0CEC}" type="pres">
      <dgm:prSet presAssocID="{2555A22D-A070-4F92-B9BC-EBF2D1013EDF}" presName="horz1" presStyleCnt="0"/>
      <dgm:spPr/>
    </dgm:pt>
    <dgm:pt modelId="{BEB3E3D0-C4C5-4E76-A4FF-15D7289CF273}" type="pres">
      <dgm:prSet presAssocID="{2555A22D-A070-4F92-B9BC-EBF2D1013EDF}" presName="tx1" presStyleLbl="revTx" presStyleIdx="5" presStyleCnt="7" custScaleY="74380"/>
      <dgm:spPr/>
    </dgm:pt>
    <dgm:pt modelId="{7CD733C8-C1B3-444A-B45E-4B662D0BE8A2}" type="pres">
      <dgm:prSet presAssocID="{2555A22D-A070-4F92-B9BC-EBF2D1013EDF}" presName="vert1" presStyleCnt="0"/>
      <dgm:spPr/>
    </dgm:pt>
    <dgm:pt modelId="{89F35F22-D3F7-4C96-89AE-D7DAA5B77DDF}" type="pres">
      <dgm:prSet presAssocID="{55029E52-A7EC-4D43-BBF9-4A679D98F51C}" presName="thickLine" presStyleLbl="alignNode1" presStyleIdx="6" presStyleCnt="7"/>
      <dgm:spPr/>
    </dgm:pt>
    <dgm:pt modelId="{48DF827E-63C2-4CB5-A970-9A272C4702A9}" type="pres">
      <dgm:prSet presAssocID="{55029E52-A7EC-4D43-BBF9-4A679D98F51C}" presName="horz1" presStyleCnt="0"/>
      <dgm:spPr/>
    </dgm:pt>
    <dgm:pt modelId="{8649CDF6-6698-444D-9FFF-7EADD5D844B1}" type="pres">
      <dgm:prSet presAssocID="{55029E52-A7EC-4D43-BBF9-4A679D98F51C}" presName="tx1" presStyleLbl="revTx" presStyleIdx="6" presStyleCnt="7" custScaleY="206214"/>
      <dgm:spPr/>
    </dgm:pt>
    <dgm:pt modelId="{111A1A96-54EC-40ED-8921-4D24044221EA}" type="pres">
      <dgm:prSet presAssocID="{55029E52-A7EC-4D43-BBF9-4A679D98F51C}" presName="vert1" presStyleCnt="0"/>
      <dgm:spPr/>
    </dgm:pt>
  </dgm:ptLst>
  <dgm:cxnLst>
    <dgm:cxn modelId="{5A3A291B-CC79-48CC-9932-B4060AE3DEA8}" srcId="{A0A78A01-0CD0-43D2-BD6C-25B1B74F5BB2}" destId="{21763C04-8B9A-498D-894F-EE9EB2E9544F}" srcOrd="1" destOrd="0" parTransId="{3D682B55-734D-4BBA-96AB-3225BDEA20DA}" sibTransId="{E56B22D7-B063-43EC-8C42-BA259E073EFC}"/>
    <dgm:cxn modelId="{910F5936-AF05-48E3-B67C-4966079F57F0}" type="presOf" srcId="{2555A22D-A070-4F92-B9BC-EBF2D1013EDF}" destId="{BEB3E3D0-C4C5-4E76-A4FF-15D7289CF273}" srcOrd="0" destOrd="0" presId="urn:microsoft.com/office/officeart/2008/layout/LinedList"/>
    <dgm:cxn modelId="{9ED89736-933C-49A1-8E92-5C4AE27BD016}" srcId="{A0A78A01-0CD0-43D2-BD6C-25B1B74F5BB2}" destId="{BBE23EC0-1F9F-4F01-87C8-968EB8B19F99}" srcOrd="0" destOrd="0" parTransId="{C2150325-6B17-4661-AC92-9B132AFB0D91}" sibTransId="{08B3B0C3-ECAA-4949-B2F3-0B818F088392}"/>
    <dgm:cxn modelId="{E48E3938-AF6B-497C-9F69-7B3296261AD5}" type="presOf" srcId="{6649DAD3-A96B-47EE-90B4-FD4FCE871887}" destId="{24D400A9-B58E-473F-928F-2D916BEB718B}" srcOrd="0" destOrd="0" presId="urn:microsoft.com/office/officeart/2008/layout/LinedList"/>
    <dgm:cxn modelId="{12303940-57BB-4321-9C57-17E1A6602050}" type="presOf" srcId="{4DC887E4-E534-409E-8D4A-C40D9FA25C9F}" destId="{0E838B31-E3E8-498A-AFDE-C5BA14416983}" srcOrd="0" destOrd="0" presId="urn:microsoft.com/office/officeart/2008/layout/LinedList"/>
    <dgm:cxn modelId="{D446F342-B75B-49FA-AE8B-26C93D127ECA}" srcId="{A0A78A01-0CD0-43D2-BD6C-25B1B74F5BB2}" destId="{2555A22D-A070-4F92-B9BC-EBF2D1013EDF}" srcOrd="5" destOrd="0" parTransId="{BC18DFA1-AB06-4421-BE30-F2ED91637CDF}" sibTransId="{F4CDB564-D20B-4A76-A67C-D084EA195332}"/>
    <dgm:cxn modelId="{84B1C867-B092-42E7-BC39-B08ACA8966FF}" srcId="{A0A78A01-0CD0-43D2-BD6C-25B1B74F5BB2}" destId="{4DC887E4-E534-409E-8D4A-C40D9FA25C9F}" srcOrd="3" destOrd="0" parTransId="{5931A5F2-4BA3-4E2E-93F9-ECBF50C684B1}" sibTransId="{FCB74A75-4C1C-41BC-AE08-FBDD4A754A2E}"/>
    <dgm:cxn modelId="{D0816B56-C881-4606-94C1-FFFA9FF1E0D6}" srcId="{A0A78A01-0CD0-43D2-BD6C-25B1B74F5BB2}" destId="{6649DAD3-A96B-47EE-90B4-FD4FCE871887}" srcOrd="4" destOrd="0" parTransId="{51525F70-342E-4C78-9AA4-DD4492B556F6}" sibTransId="{1E9C72FA-D63C-481C-A655-CE1078A47BE2}"/>
    <dgm:cxn modelId="{EE753C7B-82B5-45CB-8C77-27674C6635CE}" srcId="{A0A78A01-0CD0-43D2-BD6C-25B1B74F5BB2}" destId="{583EE31F-A5A1-4CAE-B83A-4F73B52CFB3E}" srcOrd="2" destOrd="0" parTransId="{6BC3C8CD-6AEE-4B58-8133-4EE30807BB3B}" sibTransId="{E1E49853-5C00-46FB-BDD1-3F52CFBD4957}"/>
    <dgm:cxn modelId="{F760F7AE-3DB7-49C4-84D7-2874252B9DF3}" type="presOf" srcId="{BBE23EC0-1F9F-4F01-87C8-968EB8B19F99}" destId="{6DE08AB1-D9AF-4084-8B49-295E16AEC91C}" srcOrd="0" destOrd="0" presId="urn:microsoft.com/office/officeart/2008/layout/LinedList"/>
    <dgm:cxn modelId="{05040AB8-7ACB-431F-B50E-0200FEE97B66}" type="presOf" srcId="{21763C04-8B9A-498D-894F-EE9EB2E9544F}" destId="{DA508B48-96D8-44C3-A396-65B47BBAE1A4}" srcOrd="0" destOrd="0" presId="urn:microsoft.com/office/officeart/2008/layout/LinedList"/>
    <dgm:cxn modelId="{30D7C5DA-2395-44EA-A3DA-9F4A6F084F8A}" srcId="{A0A78A01-0CD0-43D2-BD6C-25B1B74F5BB2}" destId="{55029E52-A7EC-4D43-BBF9-4A679D98F51C}" srcOrd="6" destOrd="0" parTransId="{D5547B35-9196-4E98-B936-108ACEA9154B}" sibTransId="{B98FA7AE-02C1-4F2B-A455-886ED75421F8}"/>
    <dgm:cxn modelId="{EE28EDEB-5B82-4605-87BE-8E7EEBFE0BE8}" type="presOf" srcId="{55029E52-A7EC-4D43-BBF9-4A679D98F51C}" destId="{8649CDF6-6698-444D-9FFF-7EADD5D844B1}" srcOrd="0" destOrd="0" presId="urn:microsoft.com/office/officeart/2008/layout/LinedList"/>
    <dgm:cxn modelId="{EB4C0AF0-ECA8-498C-BB72-C732C083F5A4}" type="presOf" srcId="{A0A78A01-0CD0-43D2-BD6C-25B1B74F5BB2}" destId="{3AA4A012-B3C0-4CA0-B515-D3F2DCEC42F2}" srcOrd="0" destOrd="0" presId="urn:microsoft.com/office/officeart/2008/layout/LinedList"/>
    <dgm:cxn modelId="{AE07D1FC-8521-46DF-871F-F0FDE5D9E625}" type="presOf" srcId="{583EE31F-A5A1-4CAE-B83A-4F73B52CFB3E}" destId="{80F85E48-6446-4986-A127-3AD3162EB2FD}" srcOrd="0" destOrd="0" presId="urn:microsoft.com/office/officeart/2008/layout/LinedList"/>
    <dgm:cxn modelId="{ABC03FE4-C434-479A-9396-4BA70186AB21}" type="presParOf" srcId="{3AA4A012-B3C0-4CA0-B515-D3F2DCEC42F2}" destId="{3EB0A511-DA0C-42E0-9D69-FFFB5016821A}" srcOrd="0" destOrd="0" presId="urn:microsoft.com/office/officeart/2008/layout/LinedList"/>
    <dgm:cxn modelId="{B8A4AD99-DA47-46A3-85E5-F635966F91F5}" type="presParOf" srcId="{3AA4A012-B3C0-4CA0-B515-D3F2DCEC42F2}" destId="{83A9A2D0-54A3-463B-8833-B3317C9C0439}" srcOrd="1" destOrd="0" presId="urn:microsoft.com/office/officeart/2008/layout/LinedList"/>
    <dgm:cxn modelId="{78BD5618-21F9-43C4-A35B-83EBD8314026}" type="presParOf" srcId="{83A9A2D0-54A3-463B-8833-B3317C9C0439}" destId="{6DE08AB1-D9AF-4084-8B49-295E16AEC91C}" srcOrd="0" destOrd="0" presId="urn:microsoft.com/office/officeart/2008/layout/LinedList"/>
    <dgm:cxn modelId="{CC506207-9EEC-4B38-93CF-0D8F0B833E6E}" type="presParOf" srcId="{83A9A2D0-54A3-463B-8833-B3317C9C0439}" destId="{3B1FA88A-7B09-4679-A54C-65438F19CB5E}" srcOrd="1" destOrd="0" presId="urn:microsoft.com/office/officeart/2008/layout/LinedList"/>
    <dgm:cxn modelId="{4573177B-905E-4704-9EC5-AB4B2FA64714}" type="presParOf" srcId="{3AA4A012-B3C0-4CA0-B515-D3F2DCEC42F2}" destId="{73BA0791-FD1C-4B25-8B79-7133F88ABBD5}" srcOrd="2" destOrd="0" presId="urn:microsoft.com/office/officeart/2008/layout/LinedList"/>
    <dgm:cxn modelId="{30433022-4110-4653-8764-3F608983E2E4}" type="presParOf" srcId="{3AA4A012-B3C0-4CA0-B515-D3F2DCEC42F2}" destId="{1994B90A-EFC1-4D31-B912-C1C766FFBFAD}" srcOrd="3" destOrd="0" presId="urn:microsoft.com/office/officeart/2008/layout/LinedList"/>
    <dgm:cxn modelId="{F3B9126A-6FE6-4989-951A-5FAF34072463}" type="presParOf" srcId="{1994B90A-EFC1-4D31-B912-C1C766FFBFAD}" destId="{DA508B48-96D8-44C3-A396-65B47BBAE1A4}" srcOrd="0" destOrd="0" presId="urn:microsoft.com/office/officeart/2008/layout/LinedList"/>
    <dgm:cxn modelId="{B8BDAF7F-800B-432B-AB1B-D271C9C5A90C}" type="presParOf" srcId="{1994B90A-EFC1-4D31-B912-C1C766FFBFAD}" destId="{D327ED75-1673-43C4-AD22-E1DDCF23CB03}" srcOrd="1" destOrd="0" presId="urn:microsoft.com/office/officeart/2008/layout/LinedList"/>
    <dgm:cxn modelId="{0F31AF33-A5EF-4B08-9B13-DC8CADC6A244}" type="presParOf" srcId="{3AA4A012-B3C0-4CA0-B515-D3F2DCEC42F2}" destId="{27CF154E-7CE8-46FB-A23F-FF3FA8909013}" srcOrd="4" destOrd="0" presId="urn:microsoft.com/office/officeart/2008/layout/LinedList"/>
    <dgm:cxn modelId="{17498B8D-7246-4C49-AA86-28FBE0866E75}" type="presParOf" srcId="{3AA4A012-B3C0-4CA0-B515-D3F2DCEC42F2}" destId="{512C1C3E-D4F2-40E8-997B-412010B35493}" srcOrd="5" destOrd="0" presId="urn:microsoft.com/office/officeart/2008/layout/LinedList"/>
    <dgm:cxn modelId="{80FAD5AB-9684-4C4A-8D37-9FFB2C1371D6}" type="presParOf" srcId="{512C1C3E-D4F2-40E8-997B-412010B35493}" destId="{80F85E48-6446-4986-A127-3AD3162EB2FD}" srcOrd="0" destOrd="0" presId="urn:microsoft.com/office/officeart/2008/layout/LinedList"/>
    <dgm:cxn modelId="{68A0CBC2-C55B-454C-A808-40995548BF93}" type="presParOf" srcId="{512C1C3E-D4F2-40E8-997B-412010B35493}" destId="{26F6307C-5F53-403E-9E71-F249797AE819}" srcOrd="1" destOrd="0" presId="urn:microsoft.com/office/officeart/2008/layout/LinedList"/>
    <dgm:cxn modelId="{469D2956-B4F6-43AC-873C-3EB3D38B8336}" type="presParOf" srcId="{3AA4A012-B3C0-4CA0-B515-D3F2DCEC42F2}" destId="{0C4E6951-4A2B-423B-99A6-EE27443D4915}" srcOrd="6" destOrd="0" presId="urn:microsoft.com/office/officeart/2008/layout/LinedList"/>
    <dgm:cxn modelId="{F2992AD5-3E6A-4415-89A2-610008BB53C4}" type="presParOf" srcId="{3AA4A012-B3C0-4CA0-B515-D3F2DCEC42F2}" destId="{F0F681FF-8777-4E0C-9D65-70B767433F9B}" srcOrd="7" destOrd="0" presId="urn:microsoft.com/office/officeart/2008/layout/LinedList"/>
    <dgm:cxn modelId="{ADBC2D2E-5C9F-4E06-ADAA-2765FC8E43B2}" type="presParOf" srcId="{F0F681FF-8777-4E0C-9D65-70B767433F9B}" destId="{0E838B31-E3E8-498A-AFDE-C5BA14416983}" srcOrd="0" destOrd="0" presId="urn:microsoft.com/office/officeart/2008/layout/LinedList"/>
    <dgm:cxn modelId="{B41C3FA9-6776-4F93-B0AC-1C05E1DB0C82}" type="presParOf" srcId="{F0F681FF-8777-4E0C-9D65-70B767433F9B}" destId="{AFD6A420-9241-4F83-9BB8-8784846ACB37}" srcOrd="1" destOrd="0" presId="urn:microsoft.com/office/officeart/2008/layout/LinedList"/>
    <dgm:cxn modelId="{0179FA5A-C8A4-488D-997E-74CE8DE37E88}" type="presParOf" srcId="{3AA4A012-B3C0-4CA0-B515-D3F2DCEC42F2}" destId="{BC1559AD-2A56-4524-8A65-2BA003483D88}" srcOrd="8" destOrd="0" presId="urn:microsoft.com/office/officeart/2008/layout/LinedList"/>
    <dgm:cxn modelId="{F06D41CE-2BCC-4ED4-A360-7A1C190B9316}" type="presParOf" srcId="{3AA4A012-B3C0-4CA0-B515-D3F2DCEC42F2}" destId="{F5EE7F29-D58B-4A8D-A214-4F411E89AFD2}" srcOrd="9" destOrd="0" presId="urn:microsoft.com/office/officeart/2008/layout/LinedList"/>
    <dgm:cxn modelId="{42B4CE60-A010-40FE-A6E9-F9BDD285D137}" type="presParOf" srcId="{F5EE7F29-D58B-4A8D-A214-4F411E89AFD2}" destId="{24D400A9-B58E-473F-928F-2D916BEB718B}" srcOrd="0" destOrd="0" presId="urn:microsoft.com/office/officeart/2008/layout/LinedList"/>
    <dgm:cxn modelId="{E0FC2D18-39E7-4B67-85DA-4CD93BC6C7E1}" type="presParOf" srcId="{F5EE7F29-D58B-4A8D-A214-4F411E89AFD2}" destId="{6A3DDA16-C775-420E-9A7F-D77CAFD2B216}" srcOrd="1" destOrd="0" presId="urn:microsoft.com/office/officeart/2008/layout/LinedList"/>
    <dgm:cxn modelId="{6FCD23EC-E4BA-4BB7-9BBB-6D680C816BFC}" type="presParOf" srcId="{3AA4A012-B3C0-4CA0-B515-D3F2DCEC42F2}" destId="{88EBEFF6-25B0-427D-8217-EBCC1292BB71}" srcOrd="10" destOrd="0" presId="urn:microsoft.com/office/officeart/2008/layout/LinedList"/>
    <dgm:cxn modelId="{36410A1C-CE7D-4DE0-9A89-D19B6277C1D2}" type="presParOf" srcId="{3AA4A012-B3C0-4CA0-B515-D3F2DCEC42F2}" destId="{B55ACB05-E14E-4B51-821F-68D4973A0CEC}" srcOrd="11" destOrd="0" presId="urn:microsoft.com/office/officeart/2008/layout/LinedList"/>
    <dgm:cxn modelId="{2B8A290B-2BE5-466A-BC59-96AC4E6A15AF}" type="presParOf" srcId="{B55ACB05-E14E-4B51-821F-68D4973A0CEC}" destId="{BEB3E3D0-C4C5-4E76-A4FF-15D7289CF273}" srcOrd="0" destOrd="0" presId="urn:microsoft.com/office/officeart/2008/layout/LinedList"/>
    <dgm:cxn modelId="{806B6A1B-5A61-4F0F-B931-E4121E227E62}" type="presParOf" srcId="{B55ACB05-E14E-4B51-821F-68D4973A0CEC}" destId="{7CD733C8-C1B3-444A-B45E-4B662D0BE8A2}" srcOrd="1" destOrd="0" presId="urn:microsoft.com/office/officeart/2008/layout/LinedList"/>
    <dgm:cxn modelId="{E2B05C97-9C9A-4200-8D14-285538FBEAA9}" type="presParOf" srcId="{3AA4A012-B3C0-4CA0-B515-D3F2DCEC42F2}" destId="{89F35F22-D3F7-4C96-89AE-D7DAA5B77DDF}" srcOrd="12" destOrd="0" presId="urn:microsoft.com/office/officeart/2008/layout/LinedList"/>
    <dgm:cxn modelId="{F60766E9-B5DA-4259-A5DE-ED17222B965E}" type="presParOf" srcId="{3AA4A012-B3C0-4CA0-B515-D3F2DCEC42F2}" destId="{48DF827E-63C2-4CB5-A970-9A272C4702A9}" srcOrd="13" destOrd="0" presId="urn:microsoft.com/office/officeart/2008/layout/LinedList"/>
    <dgm:cxn modelId="{C0999469-0DD8-4542-A110-99716FE51042}" type="presParOf" srcId="{48DF827E-63C2-4CB5-A970-9A272C4702A9}" destId="{8649CDF6-6698-444D-9FFF-7EADD5D844B1}" srcOrd="0" destOrd="0" presId="urn:microsoft.com/office/officeart/2008/layout/LinedList"/>
    <dgm:cxn modelId="{5FA4D7E9-6094-438C-BF97-CAE2B0D9C355}" type="presParOf" srcId="{48DF827E-63C2-4CB5-A970-9A272C4702A9}" destId="{111A1A96-54EC-40ED-8921-4D24044221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0A78A01-0CD0-43D2-BD6C-25B1B74F5B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23EC0-1F9F-4F01-87C8-968EB8B19F99}">
      <dgm:prSet/>
      <dgm:spPr/>
      <dgm:t>
        <a:bodyPr/>
        <a:lstStyle/>
        <a:p>
          <a:r>
            <a:rPr lang="en-US" u="sng" dirty="0"/>
            <a:t>Value-based payment </a:t>
          </a:r>
          <a:r>
            <a:rPr lang="en-US" dirty="0"/>
            <a:t>– an alternative payment model with linkage to quality, value, and health equity</a:t>
          </a:r>
        </a:p>
      </dgm:t>
    </dgm:pt>
    <dgm:pt modelId="{C2150325-6B17-4661-AC92-9B132AFB0D91}" type="parTrans" cxnId="{9ED89736-933C-49A1-8E92-5C4AE27BD016}">
      <dgm:prSet/>
      <dgm:spPr/>
      <dgm:t>
        <a:bodyPr/>
        <a:lstStyle/>
        <a:p>
          <a:endParaRPr lang="en-US"/>
        </a:p>
      </dgm:t>
    </dgm:pt>
    <dgm:pt modelId="{08B3B0C3-ECAA-4949-B2F3-0B818F088392}" type="sibTrans" cxnId="{9ED89736-933C-49A1-8E92-5C4AE27BD016}">
      <dgm:prSet/>
      <dgm:spPr/>
      <dgm:t>
        <a:bodyPr/>
        <a:lstStyle/>
        <a:p>
          <a:endParaRPr lang="en-US"/>
        </a:p>
      </dgm:t>
    </dgm:pt>
    <dgm:pt modelId="{96A54373-A513-40C2-9777-24FAB9D00D34}">
      <dgm:prSet/>
      <dgm:spPr/>
      <dgm:t>
        <a:bodyPr/>
        <a:lstStyle/>
        <a:p>
          <a:r>
            <a:rPr lang="en-US" dirty="0"/>
            <a:t>Payment changes, like value-based payment, would pay for value/quality of care &amp; reduce health disparities</a:t>
          </a:r>
        </a:p>
      </dgm:t>
    </dgm:pt>
    <dgm:pt modelId="{45E9A020-E73E-4329-BB2D-FD7F3085DAFB}" type="parTrans" cxnId="{3236B28A-FE83-4948-99F1-B60920E72573}">
      <dgm:prSet/>
      <dgm:spPr/>
      <dgm:t>
        <a:bodyPr/>
        <a:lstStyle/>
        <a:p>
          <a:endParaRPr lang="en-US"/>
        </a:p>
      </dgm:t>
    </dgm:pt>
    <dgm:pt modelId="{40D10A15-A537-4E35-A18B-EEF817222366}" type="sibTrans" cxnId="{3236B28A-FE83-4948-99F1-B60920E72573}">
      <dgm:prSet/>
      <dgm:spPr/>
      <dgm:t>
        <a:bodyPr/>
        <a:lstStyle/>
        <a:p>
          <a:endParaRPr lang="en-US"/>
        </a:p>
      </dgm:t>
    </dgm:pt>
    <dgm:pt modelId="{81ECB61E-9F89-4D80-9F82-9E168424F6FD}">
      <dgm:prSet/>
      <dgm:spPr/>
      <dgm:t>
        <a:bodyPr/>
        <a:lstStyle/>
        <a:p>
          <a:r>
            <a:rPr lang="en-US" dirty="0"/>
            <a:t>Social determinants of health impact patients’ health outcomes</a:t>
          </a:r>
        </a:p>
      </dgm:t>
    </dgm:pt>
    <dgm:pt modelId="{0CB14236-CF99-45EC-9630-1C619CD3064F}" type="parTrans" cxnId="{2443A350-535F-459C-9574-E6C225917DEB}">
      <dgm:prSet/>
      <dgm:spPr/>
      <dgm:t>
        <a:bodyPr/>
        <a:lstStyle/>
        <a:p>
          <a:endParaRPr lang="en-US"/>
        </a:p>
      </dgm:t>
    </dgm:pt>
    <dgm:pt modelId="{D645C47F-7DCD-458C-B005-B3922B742E1E}" type="sibTrans" cxnId="{2443A350-535F-459C-9574-E6C225917DEB}">
      <dgm:prSet/>
      <dgm:spPr/>
      <dgm:t>
        <a:bodyPr/>
        <a:lstStyle/>
        <a:p>
          <a:endParaRPr lang="en-US"/>
        </a:p>
      </dgm:t>
    </dgm:pt>
    <dgm:pt modelId="{3BCD4A27-B476-42AC-A7F0-0DC92FAC6A2A}">
      <dgm:prSet/>
      <dgm:spPr/>
      <dgm:t>
        <a:bodyPr/>
        <a:lstStyle/>
        <a:p>
          <a:r>
            <a:rPr lang="en-US" dirty="0"/>
            <a:t>Value-based payment models would integrate maternity care with social services at the local, state, and federal levels</a:t>
          </a:r>
        </a:p>
      </dgm:t>
    </dgm:pt>
    <dgm:pt modelId="{012393C3-6BFD-465B-8E90-89735488E07C}" type="parTrans" cxnId="{7D37E4C5-CE8C-470C-8C9B-A24B079FBD5A}">
      <dgm:prSet/>
      <dgm:spPr/>
      <dgm:t>
        <a:bodyPr/>
        <a:lstStyle/>
        <a:p>
          <a:endParaRPr lang="en-US"/>
        </a:p>
      </dgm:t>
    </dgm:pt>
    <dgm:pt modelId="{B8203A45-114F-44D2-AEDF-13C7D3AB16A7}" type="sibTrans" cxnId="{7D37E4C5-CE8C-470C-8C9B-A24B079FBD5A}">
      <dgm:prSet/>
      <dgm:spPr/>
      <dgm:t>
        <a:bodyPr/>
        <a:lstStyle/>
        <a:p>
          <a:endParaRPr lang="en-US"/>
        </a:p>
      </dgm:t>
    </dgm:pt>
    <dgm:pt modelId="{15BCC978-D191-42D3-98DB-D7A2194C00C5}">
      <dgm:prSet/>
      <dgm:spPr/>
      <dgm:t>
        <a:bodyPr/>
        <a:lstStyle/>
        <a:p>
          <a:r>
            <a:rPr lang="en-US" dirty="0"/>
            <a:t>Fee-for-service payment models are outdated, inefficient, and accelerate disparities in maternal care</a:t>
          </a:r>
        </a:p>
      </dgm:t>
    </dgm:pt>
    <dgm:pt modelId="{D5675190-9D67-478F-9683-9BCF81D76D57}" type="parTrans" cxnId="{09598C53-7E7F-4C42-874B-B85816F62E0E}">
      <dgm:prSet/>
      <dgm:spPr/>
      <dgm:t>
        <a:bodyPr/>
        <a:lstStyle/>
        <a:p>
          <a:endParaRPr lang="en-US"/>
        </a:p>
      </dgm:t>
    </dgm:pt>
    <dgm:pt modelId="{EA2E0257-DE4B-462D-9D60-DF13BDD973B3}" type="sibTrans" cxnId="{09598C53-7E7F-4C42-874B-B85816F62E0E}">
      <dgm:prSet/>
      <dgm:spPr/>
      <dgm:t>
        <a:bodyPr/>
        <a:lstStyle/>
        <a:p>
          <a:endParaRPr lang="en-US"/>
        </a:p>
      </dgm:t>
    </dgm:pt>
    <dgm:pt modelId="{DA8118AD-EFDA-484D-9547-719A9180388A}">
      <dgm:prSet/>
      <dgm:spPr/>
      <dgm:t>
        <a:bodyPr/>
        <a:lstStyle/>
        <a:p>
          <a:r>
            <a:rPr lang="en-US" dirty="0"/>
            <a:t>Value-based payment models – may reduce the frequency of unnecessary interventions and decrease costs of maternity care</a:t>
          </a:r>
        </a:p>
      </dgm:t>
    </dgm:pt>
    <dgm:pt modelId="{374FBBA5-BB33-431E-974F-4122872AB73B}" type="parTrans" cxnId="{C2E4A141-337C-44F4-9CE0-EA650A9F026E}">
      <dgm:prSet/>
      <dgm:spPr/>
      <dgm:t>
        <a:bodyPr/>
        <a:lstStyle/>
        <a:p>
          <a:endParaRPr lang="en-US"/>
        </a:p>
      </dgm:t>
    </dgm:pt>
    <dgm:pt modelId="{1560C2E3-5DC3-48A9-BDA3-7FA80F1311BE}" type="sibTrans" cxnId="{C2E4A141-337C-44F4-9CE0-EA650A9F026E}">
      <dgm:prSet/>
      <dgm:spPr/>
      <dgm:t>
        <a:bodyPr/>
        <a:lstStyle/>
        <a:p>
          <a:endParaRPr lang="en-US"/>
        </a:p>
      </dgm:t>
    </dgm:pt>
    <dgm:pt modelId="{DF7F26BB-5EBB-44C8-9311-06FDBA9310B9}">
      <dgm:prSet/>
      <dgm:spPr/>
      <dgm:t>
        <a:bodyPr/>
        <a:lstStyle/>
        <a:p>
          <a:r>
            <a:rPr lang="en-US" dirty="0"/>
            <a:t>Increased midwife utilization in value-based models  would lead to high-quality and affordable prenatal, labor, and postpartum care</a:t>
          </a:r>
        </a:p>
      </dgm:t>
    </dgm:pt>
    <dgm:pt modelId="{B849F23F-C61B-4078-8181-6FCFFFE384E5}" type="parTrans" cxnId="{246385FA-7CE9-42A0-8087-B865B5193877}">
      <dgm:prSet/>
      <dgm:spPr/>
      <dgm:t>
        <a:bodyPr/>
        <a:lstStyle/>
        <a:p>
          <a:endParaRPr lang="en-US"/>
        </a:p>
      </dgm:t>
    </dgm:pt>
    <dgm:pt modelId="{55C42CF5-7490-4FE2-A887-FE33B3CF5247}" type="sibTrans" cxnId="{246385FA-7CE9-42A0-8087-B865B5193877}">
      <dgm:prSet/>
      <dgm:spPr/>
      <dgm:t>
        <a:bodyPr/>
        <a:lstStyle/>
        <a:p>
          <a:endParaRPr lang="en-US"/>
        </a:p>
      </dgm:t>
    </dgm:pt>
    <dgm:pt modelId="{3AA4A012-B3C0-4CA0-B515-D3F2DCEC42F2}" type="pres">
      <dgm:prSet presAssocID="{A0A78A01-0CD0-43D2-BD6C-25B1B74F5BB2}" presName="vert0" presStyleCnt="0">
        <dgm:presLayoutVars>
          <dgm:dir/>
          <dgm:animOne val="branch"/>
          <dgm:animLvl val="lvl"/>
        </dgm:presLayoutVars>
      </dgm:prSet>
      <dgm:spPr/>
    </dgm:pt>
    <dgm:pt modelId="{3EB0A511-DA0C-42E0-9D69-FFFB5016821A}" type="pres">
      <dgm:prSet presAssocID="{BBE23EC0-1F9F-4F01-87C8-968EB8B19F99}" presName="thickLine" presStyleLbl="alignNode1" presStyleIdx="0" presStyleCnt="7"/>
      <dgm:spPr/>
    </dgm:pt>
    <dgm:pt modelId="{83A9A2D0-54A3-463B-8833-B3317C9C0439}" type="pres">
      <dgm:prSet presAssocID="{BBE23EC0-1F9F-4F01-87C8-968EB8B19F99}" presName="horz1" presStyleCnt="0"/>
      <dgm:spPr/>
    </dgm:pt>
    <dgm:pt modelId="{6DE08AB1-D9AF-4084-8B49-295E16AEC91C}" type="pres">
      <dgm:prSet presAssocID="{BBE23EC0-1F9F-4F01-87C8-968EB8B19F99}" presName="tx1" presStyleLbl="revTx" presStyleIdx="0" presStyleCnt="7"/>
      <dgm:spPr/>
    </dgm:pt>
    <dgm:pt modelId="{3B1FA88A-7B09-4679-A54C-65438F19CB5E}" type="pres">
      <dgm:prSet presAssocID="{BBE23EC0-1F9F-4F01-87C8-968EB8B19F99}" presName="vert1" presStyleCnt="0"/>
      <dgm:spPr/>
    </dgm:pt>
    <dgm:pt modelId="{D51B67DF-CE7B-4963-A1CF-6EEC8AE7D315}" type="pres">
      <dgm:prSet presAssocID="{96A54373-A513-40C2-9777-24FAB9D00D34}" presName="thickLine" presStyleLbl="alignNode1" presStyleIdx="1" presStyleCnt="7"/>
      <dgm:spPr/>
    </dgm:pt>
    <dgm:pt modelId="{366D4800-6D70-4D63-8158-221FB8442A15}" type="pres">
      <dgm:prSet presAssocID="{96A54373-A513-40C2-9777-24FAB9D00D34}" presName="horz1" presStyleCnt="0"/>
      <dgm:spPr/>
    </dgm:pt>
    <dgm:pt modelId="{6D6065AE-4FE7-470E-8E30-1551BB394500}" type="pres">
      <dgm:prSet presAssocID="{96A54373-A513-40C2-9777-24FAB9D00D34}" presName="tx1" presStyleLbl="revTx" presStyleIdx="1" presStyleCnt="7"/>
      <dgm:spPr/>
    </dgm:pt>
    <dgm:pt modelId="{BD124924-234E-45C2-8EC2-06A8CCA1E9DE}" type="pres">
      <dgm:prSet presAssocID="{96A54373-A513-40C2-9777-24FAB9D00D34}" presName="vert1" presStyleCnt="0"/>
      <dgm:spPr/>
    </dgm:pt>
    <dgm:pt modelId="{EF0033D6-F625-48D0-86C5-91D609CE9F74}" type="pres">
      <dgm:prSet presAssocID="{15BCC978-D191-42D3-98DB-D7A2194C00C5}" presName="thickLine" presStyleLbl="alignNode1" presStyleIdx="2" presStyleCnt="7"/>
      <dgm:spPr/>
    </dgm:pt>
    <dgm:pt modelId="{95B10032-D240-4459-9DA3-891C64159421}" type="pres">
      <dgm:prSet presAssocID="{15BCC978-D191-42D3-98DB-D7A2194C00C5}" presName="horz1" presStyleCnt="0"/>
      <dgm:spPr/>
    </dgm:pt>
    <dgm:pt modelId="{9C4C29F4-C656-4CEF-8C25-DBE50B094992}" type="pres">
      <dgm:prSet presAssocID="{15BCC978-D191-42D3-98DB-D7A2194C00C5}" presName="tx1" presStyleLbl="revTx" presStyleIdx="2" presStyleCnt="7"/>
      <dgm:spPr/>
    </dgm:pt>
    <dgm:pt modelId="{95778181-0EC8-444D-9CE3-98D4DCF50729}" type="pres">
      <dgm:prSet presAssocID="{15BCC978-D191-42D3-98DB-D7A2194C00C5}" presName="vert1" presStyleCnt="0"/>
      <dgm:spPr/>
    </dgm:pt>
    <dgm:pt modelId="{43F3CC84-FB8E-4739-A087-927A0C47DF5A}" type="pres">
      <dgm:prSet presAssocID="{81ECB61E-9F89-4D80-9F82-9E168424F6FD}" presName="thickLine" presStyleLbl="alignNode1" presStyleIdx="3" presStyleCnt="7"/>
      <dgm:spPr/>
    </dgm:pt>
    <dgm:pt modelId="{4CDE9C0F-3267-46BD-A5C1-B13CC7B14450}" type="pres">
      <dgm:prSet presAssocID="{81ECB61E-9F89-4D80-9F82-9E168424F6FD}" presName="horz1" presStyleCnt="0"/>
      <dgm:spPr/>
    </dgm:pt>
    <dgm:pt modelId="{AC8E7606-D6DC-451D-A3C3-1DD99AB6FC1D}" type="pres">
      <dgm:prSet presAssocID="{81ECB61E-9F89-4D80-9F82-9E168424F6FD}" presName="tx1" presStyleLbl="revTx" presStyleIdx="3" presStyleCnt="7" custScaleY="65324"/>
      <dgm:spPr/>
    </dgm:pt>
    <dgm:pt modelId="{6A9B8F1A-2FA4-4196-A2B6-8F6CB3D7F3DC}" type="pres">
      <dgm:prSet presAssocID="{81ECB61E-9F89-4D80-9F82-9E168424F6FD}" presName="vert1" presStyleCnt="0"/>
      <dgm:spPr/>
    </dgm:pt>
    <dgm:pt modelId="{645FEB69-75F1-402C-B332-632CC8F4DAA6}" type="pres">
      <dgm:prSet presAssocID="{DA8118AD-EFDA-484D-9547-719A9180388A}" presName="thickLine" presStyleLbl="alignNode1" presStyleIdx="4" presStyleCnt="7"/>
      <dgm:spPr/>
    </dgm:pt>
    <dgm:pt modelId="{5E3557E1-C3FF-4D82-9768-B7663BA377CE}" type="pres">
      <dgm:prSet presAssocID="{DA8118AD-EFDA-484D-9547-719A9180388A}" presName="horz1" presStyleCnt="0"/>
      <dgm:spPr/>
    </dgm:pt>
    <dgm:pt modelId="{ADC63041-788B-4B65-AA0B-5A37DD13EECE}" type="pres">
      <dgm:prSet presAssocID="{DA8118AD-EFDA-484D-9547-719A9180388A}" presName="tx1" presStyleLbl="revTx" presStyleIdx="4" presStyleCnt="7"/>
      <dgm:spPr/>
    </dgm:pt>
    <dgm:pt modelId="{1593A5D0-5A5D-4EAF-B663-3F3C0158360F}" type="pres">
      <dgm:prSet presAssocID="{DA8118AD-EFDA-484D-9547-719A9180388A}" presName="vert1" presStyleCnt="0"/>
      <dgm:spPr/>
    </dgm:pt>
    <dgm:pt modelId="{EC0C6A60-A19F-4D4A-A146-374173F45C53}" type="pres">
      <dgm:prSet presAssocID="{3BCD4A27-B476-42AC-A7F0-0DC92FAC6A2A}" presName="thickLine" presStyleLbl="alignNode1" presStyleIdx="5" presStyleCnt="7"/>
      <dgm:spPr/>
    </dgm:pt>
    <dgm:pt modelId="{699AA016-1BB3-420F-AB24-A5047FC91892}" type="pres">
      <dgm:prSet presAssocID="{3BCD4A27-B476-42AC-A7F0-0DC92FAC6A2A}" presName="horz1" presStyleCnt="0"/>
      <dgm:spPr/>
    </dgm:pt>
    <dgm:pt modelId="{B3182147-8295-4939-8A4C-3EF025BD1071}" type="pres">
      <dgm:prSet presAssocID="{3BCD4A27-B476-42AC-A7F0-0DC92FAC6A2A}" presName="tx1" presStyleLbl="revTx" presStyleIdx="5" presStyleCnt="7"/>
      <dgm:spPr/>
    </dgm:pt>
    <dgm:pt modelId="{268AEBB0-485F-4AA4-8F44-BD6EC8C4DA18}" type="pres">
      <dgm:prSet presAssocID="{3BCD4A27-B476-42AC-A7F0-0DC92FAC6A2A}" presName="vert1" presStyleCnt="0"/>
      <dgm:spPr/>
    </dgm:pt>
    <dgm:pt modelId="{AF367441-4108-4B19-9E64-1793019192DE}" type="pres">
      <dgm:prSet presAssocID="{DF7F26BB-5EBB-44C8-9311-06FDBA9310B9}" presName="thickLine" presStyleLbl="alignNode1" presStyleIdx="6" presStyleCnt="7"/>
      <dgm:spPr/>
    </dgm:pt>
    <dgm:pt modelId="{123FE8A9-C8DC-42D2-BFEF-B7FDADE68B65}" type="pres">
      <dgm:prSet presAssocID="{DF7F26BB-5EBB-44C8-9311-06FDBA9310B9}" presName="horz1" presStyleCnt="0"/>
      <dgm:spPr/>
    </dgm:pt>
    <dgm:pt modelId="{954ED6DD-1D3F-4E67-A15B-2679ADEF166B}" type="pres">
      <dgm:prSet presAssocID="{DF7F26BB-5EBB-44C8-9311-06FDBA9310B9}" presName="tx1" presStyleLbl="revTx" presStyleIdx="6" presStyleCnt="7"/>
      <dgm:spPr/>
    </dgm:pt>
    <dgm:pt modelId="{A81FAA15-1772-403B-BA70-FCD54718579E}" type="pres">
      <dgm:prSet presAssocID="{DF7F26BB-5EBB-44C8-9311-06FDBA9310B9}" presName="vert1" presStyleCnt="0"/>
      <dgm:spPr/>
    </dgm:pt>
  </dgm:ptLst>
  <dgm:cxnLst>
    <dgm:cxn modelId="{9ED89736-933C-49A1-8E92-5C4AE27BD016}" srcId="{A0A78A01-0CD0-43D2-BD6C-25B1B74F5BB2}" destId="{BBE23EC0-1F9F-4F01-87C8-968EB8B19F99}" srcOrd="0" destOrd="0" parTransId="{C2150325-6B17-4661-AC92-9B132AFB0D91}" sibTransId="{08B3B0C3-ECAA-4949-B2F3-0B818F088392}"/>
    <dgm:cxn modelId="{C2E4A141-337C-44F4-9CE0-EA650A9F026E}" srcId="{A0A78A01-0CD0-43D2-BD6C-25B1B74F5BB2}" destId="{DA8118AD-EFDA-484D-9547-719A9180388A}" srcOrd="4" destOrd="0" parTransId="{374FBBA5-BB33-431E-974F-4122872AB73B}" sibTransId="{1560C2E3-5DC3-48A9-BDA3-7FA80F1311BE}"/>
    <dgm:cxn modelId="{2443A350-535F-459C-9574-E6C225917DEB}" srcId="{A0A78A01-0CD0-43D2-BD6C-25B1B74F5BB2}" destId="{81ECB61E-9F89-4D80-9F82-9E168424F6FD}" srcOrd="3" destOrd="0" parTransId="{0CB14236-CF99-45EC-9630-1C619CD3064F}" sibTransId="{D645C47F-7DCD-458C-B005-B3922B742E1E}"/>
    <dgm:cxn modelId="{09598C53-7E7F-4C42-874B-B85816F62E0E}" srcId="{A0A78A01-0CD0-43D2-BD6C-25B1B74F5BB2}" destId="{15BCC978-D191-42D3-98DB-D7A2194C00C5}" srcOrd="2" destOrd="0" parTransId="{D5675190-9D67-478F-9683-9BCF81D76D57}" sibTransId="{EA2E0257-DE4B-462D-9D60-DF13BDD973B3}"/>
    <dgm:cxn modelId="{3236B28A-FE83-4948-99F1-B60920E72573}" srcId="{A0A78A01-0CD0-43D2-BD6C-25B1B74F5BB2}" destId="{96A54373-A513-40C2-9777-24FAB9D00D34}" srcOrd="1" destOrd="0" parTransId="{45E9A020-E73E-4329-BB2D-FD7F3085DAFB}" sibTransId="{40D10A15-A537-4E35-A18B-EEF817222366}"/>
    <dgm:cxn modelId="{DF10FD8A-9628-494F-BB1F-4E660E8D964C}" type="presOf" srcId="{81ECB61E-9F89-4D80-9F82-9E168424F6FD}" destId="{AC8E7606-D6DC-451D-A3C3-1DD99AB6FC1D}" srcOrd="0" destOrd="0" presId="urn:microsoft.com/office/officeart/2008/layout/LinedList"/>
    <dgm:cxn modelId="{F760F7AE-3DB7-49C4-84D7-2874252B9DF3}" type="presOf" srcId="{BBE23EC0-1F9F-4F01-87C8-968EB8B19F99}" destId="{6DE08AB1-D9AF-4084-8B49-295E16AEC91C}" srcOrd="0" destOrd="0" presId="urn:microsoft.com/office/officeart/2008/layout/LinedList"/>
    <dgm:cxn modelId="{D5E196B8-1AED-4728-A2DB-86723B7B1122}" type="presOf" srcId="{3BCD4A27-B476-42AC-A7F0-0DC92FAC6A2A}" destId="{B3182147-8295-4939-8A4C-3EF025BD1071}" srcOrd="0" destOrd="0" presId="urn:microsoft.com/office/officeart/2008/layout/LinedList"/>
    <dgm:cxn modelId="{7D37E4C5-CE8C-470C-8C9B-A24B079FBD5A}" srcId="{A0A78A01-0CD0-43D2-BD6C-25B1B74F5BB2}" destId="{3BCD4A27-B476-42AC-A7F0-0DC92FAC6A2A}" srcOrd="5" destOrd="0" parTransId="{012393C3-6BFD-465B-8E90-89735488E07C}" sibTransId="{B8203A45-114F-44D2-AEDF-13C7D3AB16A7}"/>
    <dgm:cxn modelId="{F8E8BECC-C970-4306-AD39-191304C9F0AD}" type="presOf" srcId="{DF7F26BB-5EBB-44C8-9311-06FDBA9310B9}" destId="{954ED6DD-1D3F-4E67-A15B-2679ADEF166B}" srcOrd="0" destOrd="0" presId="urn:microsoft.com/office/officeart/2008/layout/LinedList"/>
    <dgm:cxn modelId="{D654E5E5-C5EF-4604-9FBD-37CC9321D8A2}" type="presOf" srcId="{96A54373-A513-40C2-9777-24FAB9D00D34}" destId="{6D6065AE-4FE7-470E-8E30-1551BB394500}" srcOrd="0" destOrd="0" presId="urn:microsoft.com/office/officeart/2008/layout/LinedList"/>
    <dgm:cxn modelId="{EB4C0AF0-ECA8-498C-BB72-C732C083F5A4}" type="presOf" srcId="{A0A78A01-0CD0-43D2-BD6C-25B1B74F5BB2}" destId="{3AA4A012-B3C0-4CA0-B515-D3F2DCEC42F2}" srcOrd="0" destOrd="0" presId="urn:microsoft.com/office/officeart/2008/layout/LinedList"/>
    <dgm:cxn modelId="{F6A23BF6-1380-4242-9FB5-135EEF7E1979}" type="presOf" srcId="{DA8118AD-EFDA-484D-9547-719A9180388A}" destId="{ADC63041-788B-4B65-AA0B-5A37DD13EECE}" srcOrd="0" destOrd="0" presId="urn:microsoft.com/office/officeart/2008/layout/LinedList"/>
    <dgm:cxn modelId="{246385FA-7CE9-42A0-8087-B865B5193877}" srcId="{A0A78A01-0CD0-43D2-BD6C-25B1B74F5BB2}" destId="{DF7F26BB-5EBB-44C8-9311-06FDBA9310B9}" srcOrd="6" destOrd="0" parTransId="{B849F23F-C61B-4078-8181-6FCFFFE384E5}" sibTransId="{55C42CF5-7490-4FE2-A887-FE33B3CF5247}"/>
    <dgm:cxn modelId="{DBF4EFFA-C9A8-4CB8-9FDB-B4334782C7B0}" type="presOf" srcId="{15BCC978-D191-42D3-98DB-D7A2194C00C5}" destId="{9C4C29F4-C656-4CEF-8C25-DBE50B094992}" srcOrd="0" destOrd="0" presId="urn:microsoft.com/office/officeart/2008/layout/LinedList"/>
    <dgm:cxn modelId="{ABC03FE4-C434-479A-9396-4BA70186AB21}" type="presParOf" srcId="{3AA4A012-B3C0-4CA0-B515-D3F2DCEC42F2}" destId="{3EB0A511-DA0C-42E0-9D69-FFFB5016821A}" srcOrd="0" destOrd="0" presId="urn:microsoft.com/office/officeart/2008/layout/LinedList"/>
    <dgm:cxn modelId="{B8A4AD99-DA47-46A3-85E5-F635966F91F5}" type="presParOf" srcId="{3AA4A012-B3C0-4CA0-B515-D3F2DCEC42F2}" destId="{83A9A2D0-54A3-463B-8833-B3317C9C0439}" srcOrd="1" destOrd="0" presId="urn:microsoft.com/office/officeart/2008/layout/LinedList"/>
    <dgm:cxn modelId="{78BD5618-21F9-43C4-A35B-83EBD8314026}" type="presParOf" srcId="{83A9A2D0-54A3-463B-8833-B3317C9C0439}" destId="{6DE08AB1-D9AF-4084-8B49-295E16AEC91C}" srcOrd="0" destOrd="0" presId="urn:microsoft.com/office/officeart/2008/layout/LinedList"/>
    <dgm:cxn modelId="{CC506207-9EEC-4B38-93CF-0D8F0B833E6E}" type="presParOf" srcId="{83A9A2D0-54A3-463B-8833-B3317C9C0439}" destId="{3B1FA88A-7B09-4679-A54C-65438F19CB5E}" srcOrd="1" destOrd="0" presId="urn:microsoft.com/office/officeart/2008/layout/LinedList"/>
    <dgm:cxn modelId="{75AA9363-2B33-4C26-AB70-8DCC5B808447}" type="presParOf" srcId="{3AA4A012-B3C0-4CA0-B515-D3F2DCEC42F2}" destId="{D51B67DF-CE7B-4963-A1CF-6EEC8AE7D315}" srcOrd="2" destOrd="0" presId="urn:microsoft.com/office/officeart/2008/layout/LinedList"/>
    <dgm:cxn modelId="{587E160E-9B05-41D7-87A5-925F32691E4A}" type="presParOf" srcId="{3AA4A012-B3C0-4CA0-B515-D3F2DCEC42F2}" destId="{366D4800-6D70-4D63-8158-221FB8442A15}" srcOrd="3" destOrd="0" presId="urn:microsoft.com/office/officeart/2008/layout/LinedList"/>
    <dgm:cxn modelId="{99F2FCBB-0B7B-4FAD-A43A-8DCE7D80A614}" type="presParOf" srcId="{366D4800-6D70-4D63-8158-221FB8442A15}" destId="{6D6065AE-4FE7-470E-8E30-1551BB394500}" srcOrd="0" destOrd="0" presId="urn:microsoft.com/office/officeart/2008/layout/LinedList"/>
    <dgm:cxn modelId="{4B50A99D-C02E-4CF6-87DB-22900B092632}" type="presParOf" srcId="{366D4800-6D70-4D63-8158-221FB8442A15}" destId="{BD124924-234E-45C2-8EC2-06A8CCA1E9DE}" srcOrd="1" destOrd="0" presId="urn:microsoft.com/office/officeart/2008/layout/LinedList"/>
    <dgm:cxn modelId="{CCA9B497-1940-4440-8779-CB78A50F79BB}" type="presParOf" srcId="{3AA4A012-B3C0-4CA0-B515-D3F2DCEC42F2}" destId="{EF0033D6-F625-48D0-86C5-91D609CE9F74}" srcOrd="4" destOrd="0" presId="urn:microsoft.com/office/officeart/2008/layout/LinedList"/>
    <dgm:cxn modelId="{C243782B-DB42-4B22-A5E3-25B3D20EC662}" type="presParOf" srcId="{3AA4A012-B3C0-4CA0-B515-D3F2DCEC42F2}" destId="{95B10032-D240-4459-9DA3-891C64159421}" srcOrd="5" destOrd="0" presId="urn:microsoft.com/office/officeart/2008/layout/LinedList"/>
    <dgm:cxn modelId="{632937CE-86EC-4109-9E2C-67B858066894}" type="presParOf" srcId="{95B10032-D240-4459-9DA3-891C64159421}" destId="{9C4C29F4-C656-4CEF-8C25-DBE50B094992}" srcOrd="0" destOrd="0" presId="urn:microsoft.com/office/officeart/2008/layout/LinedList"/>
    <dgm:cxn modelId="{0D145B99-1904-4D2E-99AB-5B5D59B0C68F}" type="presParOf" srcId="{95B10032-D240-4459-9DA3-891C64159421}" destId="{95778181-0EC8-444D-9CE3-98D4DCF50729}" srcOrd="1" destOrd="0" presId="urn:microsoft.com/office/officeart/2008/layout/LinedList"/>
    <dgm:cxn modelId="{97EDFE3E-35A8-4876-AC7C-CC92AA9BFC7E}" type="presParOf" srcId="{3AA4A012-B3C0-4CA0-B515-D3F2DCEC42F2}" destId="{43F3CC84-FB8E-4739-A087-927A0C47DF5A}" srcOrd="6" destOrd="0" presId="urn:microsoft.com/office/officeart/2008/layout/LinedList"/>
    <dgm:cxn modelId="{A41A2D21-6CC7-4407-A42F-E89E11F06C19}" type="presParOf" srcId="{3AA4A012-B3C0-4CA0-B515-D3F2DCEC42F2}" destId="{4CDE9C0F-3267-46BD-A5C1-B13CC7B14450}" srcOrd="7" destOrd="0" presId="urn:microsoft.com/office/officeart/2008/layout/LinedList"/>
    <dgm:cxn modelId="{7987A000-E30C-42D7-B9F9-4FDD85CD724A}" type="presParOf" srcId="{4CDE9C0F-3267-46BD-A5C1-B13CC7B14450}" destId="{AC8E7606-D6DC-451D-A3C3-1DD99AB6FC1D}" srcOrd="0" destOrd="0" presId="urn:microsoft.com/office/officeart/2008/layout/LinedList"/>
    <dgm:cxn modelId="{A6181358-EFE8-4241-902D-0427ACCCDA75}" type="presParOf" srcId="{4CDE9C0F-3267-46BD-A5C1-B13CC7B14450}" destId="{6A9B8F1A-2FA4-4196-A2B6-8F6CB3D7F3DC}" srcOrd="1" destOrd="0" presId="urn:microsoft.com/office/officeart/2008/layout/LinedList"/>
    <dgm:cxn modelId="{4DB15159-3071-4878-AD71-739E55CFCD66}" type="presParOf" srcId="{3AA4A012-B3C0-4CA0-B515-D3F2DCEC42F2}" destId="{645FEB69-75F1-402C-B332-632CC8F4DAA6}" srcOrd="8" destOrd="0" presId="urn:microsoft.com/office/officeart/2008/layout/LinedList"/>
    <dgm:cxn modelId="{8C35EB4F-7F50-46BD-B7BC-242325690BD0}" type="presParOf" srcId="{3AA4A012-B3C0-4CA0-B515-D3F2DCEC42F2}" destId="{5E3557E1-C3FF-4D82-9768-B7663BA377CE}" srcOrd="9" destOrd="0" presId="urn:microsoft.com/office/officeart/2008/layout/LinedList"/>
    <dgm:cxn modelId="{626F601D-53A7-4A85-9AE3-726384FD2436}" type="presParOf" srcId="{5E3557E1-C3FF-4D82-9768-B7663BA377CE}" destId="{ADC63041-788B-4B65-AA0B-5A37DD13EECE}" srcOrd="0" destOrd="0" presId="urn:microsoft.com/office/officeart/2008/layout/LinedList"/>
    <dgm:cxn modelId="{FA7F4EBA-5D9C-4719-8F34-4779A24D156D}" type="presParOf" srcId="{5E3557E1-C3FF-4D82-9768-B7663BA377CE}" destId="{1593A5D0-5A5D-4EAF-B663-3F3C0158360F}" srcOrd="1" destOrd="0" presId="urn:microsoft.com/office/officeart/2008/layout/LinedList"/>
    <dgm:cxn modelId="{08DBB7E9-339C-4187-9E54-F2AF80E8420A}" type="presParOf" srcId="{3AA4A012-B3C0-4CA0-B515-D3F2DCEC42F2}" destId="{EC0C6A60-A19F-4D4A-A146-374173F45C53}" srcOrd="10" destOrd="0" presId="urn:microsoft.com/office/officeart/2008/layout/LinedList"/>
    <dgm:cxn modelId="{8444380D-3667-47A3-AB7E-79C7662978A8}" type="presParOf" srcId="{3AA4A012-B3C0-4CA0-B515-D3F2DCEC42F2}" destId="{699AA016-1BB3-420F-AB24-A5047FC91892}" srcOrd="11" destOrd="0" presId="urn:microsoft.com/office/officeart/2008/layout/LinedList"/>
    <dgm:cxn modelId="{8C6CB896-C12D-49AD-BCA8-906DFBB1ADFB}" type="presParOf" srcId="{699AA016-1BB3-420F-AB24-A5047FC91892}" destId="{B3182147-8295-4939-8A4C-3EF025BD1071}" srcOrd="0" destOrd="0" presId="urn:microsoft.com/office/officeart/2008/layout/LinedList"/>
    <dgm:cxn modelId="{A96DB45F-A94F-467F-8A05-0A49BE5ACC1E}" type="presParOf" srcId="{699AA016-1BB3-420F-AB24-A5047FC91892}" destId="{268AEBB0-485F-4AA4-8F44-BD6EC8C4DA18}" srcOrd="1" destOrd="0" presId="urn:microsoft.com/office/officeart/2008/layout/LinedList"/>
    <dgm:cxn modelId="{7A621869-550A-4437-9E3B-F7A623D432DB}" type="presParOf" srcId="{3AA4A012-B3C0-4CA0-B515-D3F2DCEC42F2}" destId="{AF367441-4108-4B19-9E64-1793019192DE}" srcOrd="12" destOrd="0" presId="urn:microsoft.com/office/officeart/2008/layout/LinedList"/>
    <dgm:cxn modelId="{0F57F126-84E5-4818-9D64-3CD19C1D8A4B}" type="presParOf" srcId="{3AA4A012-B3C0-4CA0-B515-D3F2DCEC42F2}" destId="{123FE8A9-C8DC-42D2-BFEF-B7FDADE68B65}" srcOrd="13" destOrd="0" presId="urn:microsoft.com/office/officeart/2008/layout/LinedList"/>
    <dgm:cxn modelId="{F9F50803-41E1-4A48-9A56-D690B0CB49D8}" type="presParOf" srcId="{123FE8A9-C8DC-42D2-BFEF-B7FDADE68B65}" destId="{954ED6DD-1D3F-4E67-A15B-2679ADEF166B}" srcOrd="0" destOrd="0" presId="urn:microsoft.com/office/officeart/2008/layout/LinedList"/>
    <dgm:cxn modelId="{7ED367C5-A7C4-4073-BB1F-AE917E9177A3}" type="presParOf" srcId="{123FE8A9-C8DC-42D2-BFEF-B7FDADE68B65}" destId="{A81FAA15-1772-403B-BA70-FCD5471857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0A78A01-0CD0-43D2-BD6C-25B1B74F5B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D859A-C88D-4965-BE37-9F4FA1F217B2}">
      <dgm:prSet custT="1"/>
      <dgm:spPr/>
      <dgm:t>
        <a:bodyPr/>
        <a:lstStyle/>
        <a:p>
          <a:r>
            <a:rPr lang="en-US" sz="2000" dirty="0"/>
            <a:t>HRSA’s Nurse Corps program, which provides loan repayment and scholarships for nurse-midwives practicing in rural and underserved communities</a:t>
          </a:r>
        </a:p>
      </dgm:t>
    </dgm:pt>
    <dgm:pt modelId="{09B56F7E-F48D-4EB0-82EE-57F34E3B310F}" type="parTrans" cxnId="{23FC591B-4578-48EC-BA7E-CABBD287E6DE}">
      <dgm:prSet/>
      <dgm:spPr/>
      <dgm:t>
        <a:bodyPr/>
        <a:lstStyle/>
        <a:p>
          <a:endParaRPr lang="en-US" sz="2000"/>
        </a:p>
      </dgm:t>
    </dgm:pt>
    <dgm:pt modelId="{4C51B86F-CCF0-4EB4-8A3D-CDF1B3B839D1}" type="sibTrans" cxnId="{23FC591B-4578-48EC-BA7E-CABBD287E6DE}">
      <dgm:prSet/>
      <dgm:spPr/>
      <dgm:t>
        <a:bodyPr/>
        <a:lstStyle/>
        <a:p>
          <a:endParaRPr lang="en-US" sz="2000"/>
        </a:p>
      </dgm:t>
    </dgm:pt>
    <dgm:pt modelId="{6FD31F81-D713-4EDB-8B9E-8B59E5F1C3A1}">
      <dgm:prSet custT="1"/>
      <dgm:spPr/>
      <dgm:t>
        <a:bodyPr/>
        <a:lstStyle/>
        <a:p>
          <a:r>
            <a:rPr lang="en-US" sz="2000" dirty="0"/>
            <a:t>Close the gaps in US maternal health care - build a workforce prepared to meet needs of US women from antepartum-postpartum</a:t>
          </a:r>
        </a:p>
      </dgm:t>
    </dgm:pt>
    <dgm:pt modelId="{137ED5D2-7C33-4F21-9E89-82B7E195D991}" type="parTrans" cxnId="{2C641C0B-9E33-406A-BE72-B1703B21C102}">
      <dgm:prSet/>
      <dgm:spPr/>
      <dgm:t>
        <a:bodyPr/>
        <a:lstStyle/>
        <a:p>
          <a:endParaRPr lang="en-US" sz="2000"/>
        </a:p>
      </dgm:t>
    </dgm:pt>
    <dgm:pt modelId="{16E89681-C9E9-4B04-AFBF-DD07433F25A2}" type="sibTrans" cxnId="{2C641C0B-9E33-406A-BE72-B1703B21C102}">
      <dgm:prSet/>
      <dgm:spPr/>
      <dgm:t>
        <a:bodyPr/>
        <a:lstStyle/>
        <a:p>
          <a:endParaRPr lang="en-US" sz="2000"/>
        </a:p>
      </dgm:t>
    </dgm:pt>
    <dgm:pt modelId="{F80A41A4-D249-4A84-9807-9C4F46AC7733}">
      <dgm:prSet custT="1"/>
      <dgm:spPr/>
      <dgm:t>
        <a:bodyPr/>
        <a:lstStyle/>
        <a:p>
          <a:pPr algn="ctr"/>
          <a:r>
            <a:rPr lang="en-US" sz="2000" b="1" dirty="0"/>
            <a:t>Midwives = prepared to meet the needs in US Maternity care</a:t>
          </a:r>
        </a:p>
      </dgm:t>
    </dgm:pt>
    <dgm:pt modelId="{FEF0D1E7-C691-4438-8DEB-2C5D92D2D623}" type="parTrans" cxnId="{27375E0F-4787-409C-B1B4-56B4B9CD929F}">
      <dgm:prSet/>
      <dgm:spPr/>
      <dgm:t>
        <a:bodyPr/>
        <a:lstStyle/>
        <a:p>
          <a:endParaRPr lang="en-US" sz="2000"/>
        </a:p>
      </dgm:t>
    </dgm:pt>
    <dgm:pt modelId="{A4240CA5-3D9A-4667-80F7-E92A802105D1}" type="sibTrans" cxnId="{27375E0F-4787-409C-B1B4-56B4B9CD929F}">
      <dgm:prSet/>
      <dgm:spPr/>
      <dgm:t>
        <a:bodyPr/>
        <a:lstStyle/>
        <a:p>
          <a:endParaRPr lang="en-US" sz="2000"/>
        </a:p>
      </dgm:t>
    </dgm:pt>
    <dgm:pt modelId="{45CFA03C-3550-47EF-A37F-71512FCB2F90}">
      <dgm:prSet custT="1"/>
      <dgm:spPr/>
      <dgm:t>
        <a:bodyPr/>
        <a:lstStyle/>
        <a:p>
          <a:r>
            <a:rPr lang="en-US" sz="2000" dirty="0"/>
            <a:t>Diversifying the Maternity workforce, support community-based programs, integrating hospital &amp; community settings</a:t>
          </a:r>
        </a:p>
      </dgm:t>
    </dgm:pt>
    <dgm:pt modelId="{4BDBCBF8-08BA-428D-9363-5F5EF0383329}" type="parTrans" cxnId="{F7CA3635-0A29-4BCB-8EBF-1FCDC64B8C25}">
      <dgm:prSet/>
      <dgm:spPr/>
      <dgm:t>
        <a:bodyPr/>
        <a:lstStyle/>
        <a:p>
          <a:endParaRPr lang="en-US" sz="2000"/>
        </a:p>
      </dgm:t>
    </dgm:pt>
    <dgm:pt modelId="{0B3F12A3-05B3-44EA-B20B-6D7EC82086E1}" type="sibTrans" cxnId="{F7CA3635-0A29-4BCB-8EBF-1FCDC64B8C25}">
      <dgm:prSet/>
      <dgm:spPr/>
      <dgm:t>
        <a:bodyPr/>
        <a:lstStyle/>
        <a:p>
          <a:endParaRPr lang="en-US" sz="2000"/>
        </a:p>
      </dgm:t>
    </dgm:pt>
    <dgm:pt modelId="{C392D2A4-2935-44EF-AE6B-CDDE2CEC9930}">
      <dgm:prSet custT="1"/>
      <dgm:spPr/>
      <dgm:t>
        <a:bodyPr/>
        <a:lstStyle/>
        <a:p>
          <a:r>
            <a:rPr lang="en-US" sz="2000" dirty="0"/>
            <a:t>AIM (Alliance for Innovation on Maternal Health) – collaboration led by ACOG and 30 organizations, which have created bundles of best practices for maternity care &amp; 3 most common preventable causes of pregnancy-related death</a:t>
          </a:r>
        </a:p>
      </dgm:t>
    </dgm:pt>
    <dgm:pt modelId="{65AE9002-5FB0-4833-983C-3AB8362E147B}" type="parTrans" cxnId="{536BF865-92AE-4349-86B8-A46D32BA5A49}">
      <dgm:prSet/>
      <dgm:spPr/>
      <dgm:t>
        <a:bodyPr/>
        <a:lstStyle/>
        <a:p>
          <a:endParaRPr lang="en-US" sz="2000"/>
        </a:p>
      </dgm:t>
    </dgm:pt>
    <dgm:pt modelId="{C397E19F-AA50-496E-A02B-493488A3F3B1}" type="sibTrans" cxnId="{536BF865-92AE-4349-86B8-A46D32BA5A49}">
      <dgm:prSet/>
      <dgm:spPr/>
      <dgm:t>
        <a:bodyPr/>
        <a:lstStyle/>
        <a:p>
          <a:endParaRPr lang="en-US" sz="2000"/>
        </a:p>
      </dgm:t>
    </dgm:pt>
    <dgm:pt modelId="{015EAE1A-43BA-4F7E-B1FF-508CE20BBC1A}">
      <dgm:prSet custT="1"/>
      <dgm:spPr/>
      <dgm:t>
        <a:bodyPr/>
        <a:lstStyle/>
        <a:p>
          <a:r>
            <a:rPr lang="en-US" sz="2000" dirty="0"/>
            <a:t>Implementation of AIM bundles in all states / birthing centers– goal to reduce maternal morbidity and mortality through improvement strategies</a:t>
          </a:r>
        </a:p>
      </dgm:t>
    </dgm:pt>
    <dgm:pt modelId="{396406A5-6674-4FF0-9FE6-DFBEF8698FE7}" type="parTrans" cxnId="{06A4B504-FC20-4470-B307-AEFE16609471}">
      <dgm:prSet/>
      <dgm:spPr/>
      <dgm:t>
        <a:bodyPr/>
        <a:lstStyle/>
        <a:p>
          <a:endParaRPr lang="en-US" sz="2000"/>
        </a:p>
      </dgm:t>
    </dgm:pt>
    <dgm:pt modelId="{F2453C5F-5412-4F0D-B711-D19E0B2CA258}" type="sibTrans" cxnId="{06A4B504-FC20-4470-B307-AEFE16609471}">
      <dgm:prSet/>
      <dgm:spPr/>
      <dgm:t>
        <a:bodyPr/>
        <a:lstStyle/>
        <a:p>
          <a:endParaRPr lang="en-US" sz="2000"/>
        </a:p>
      </dgm:t>
    </dgm:pt>
    <dgm:pt modelId="{74BC348A-0222-4DCA-9AC0-0056E35B5793}" type="pres">
      <dgm:prSet presAssocID="{A0A78A01-0CD0-43D2-BD6C-25B1B74F5BB2}" presName="vert0" presStyleCnt="0">
        <dgm:presLayoutVars>
          <dgm:dir/>
          <dgm:animOne val="branch"/>
          <dgm:animLvl val="lvl"/>
        </dgm:presLayoutVars>
      </dgm:prSet>
      <dgm:spPr/>
    </dgm:pt>
    <dgm:pt modelId="{B8B2F383-28F3-48FE-8FB3-203CCC800D5B}" type="pres">
      <dgm:prSet presAssocID="{C392D2A4-2935-44EF-AE6B-CDDE2CEC9930}" presName="thickLine" presStyleLbl="alignNode1" presStyleIdx="0" presStyleCnt="6"/>
      <dgm:spPr/>
    </dgm:pt>
    <dgm:pt modelId="{485FCC2C-0D5D-48B6-8948-E77F699C2B49}" type="pres">
      <dgm:prSet presAssocID="{C392D2A4-2935-44EF-AE6B-CDDE2CEC9930}" presName="horz1" presStyleCnt="0"/>
      <dgm:spPr/>
    </dgm:pt>
    <dgm:pt modelId="{2D90AA26-0C7C-4435-BD66-F0CA579C77D7}" type="pres">
      <dgm:prSet presAssocID="{C392D2A4-2935-44EF-AE6B-CDDE2CEC9930}" presName="tx1" presStyleLbl="revTx" presStyleIdx="0" presStyleCnt="6" custScaleY="122646"/>
      <dgm:spPr/>
    </dgm:pt>
    <dgm:pt modelId="{3D836896-E09B-493C-9A6F-EE2BA9901EA3}" type="pres">
      <dgm:prSet presAssocID="{C392D2A4-2935-44EF-AE6B-CDDE2CEC9930}" presName="vert1" presStyleCnt="0"/>
      <dgm:spPr/>
    </dgm:pt>
    <dgm:pt modelId="{A1094150-11AB-4B12-8C56-B21F47338CE9}" type="pres">
      <dgm:prSet presAssocID="{015EAE1A-43BA-4F7E-B1FF-508CE20BBC1A}" presName="thickLine" presStyleLbl="alignNode1" presStyleIdx="1" presStyleCnt="6"/>
      <dgm:spPr/>
    </dgm:pt>
    <dgm:pt modelId="{1D4467B2-F5EB-40D9-B4FB-A0BC8CB0D979}" type="pres">
      <dgm:prSet presAssocID="{015EAE1A-43BA-4F7E-B1FF-508CE20BBC1A}" presName="horz1" presStyleCnt="0"/>
      <dgm:spPr/>
    </dgm:pt>
    <dgm:pt modelId="{702FDE4E-7248-4D31-8311-0620D23EF34C}" type="pres">
      <dgm:prSet presAssocID="{015EAE1A-43BA-4F7E-B1FF-508CE20BBC1A}" presName="tx1" presStyleLbl="revTx" presStyleIdx="1" presStyleCnt="6" custScaleY="91856"/>
      <dgm:spPr/>
    </dgm:pt>
    <dgm:pt modelId="{08746535-C5A2-44AB-826E-86C4FBFFFF2F}" type="pres">
      <dgm:prSet presAssocID="{015EAE1A-43BA-4F7E-B1FF-508CE20BBC1A}" presName="vert1" presStyleCnt="0"/>
      <dgm:spPr/>
    </dgm:pt>
    <dgm:pt modelId="{E9373191-E55C-458E-925C-F7FEECE4E70E}" type="pres">
      <dgm:prSet presAssocID="{B7ED859A-C88D-4965-BE37-9F4FA1F217B2}" presName="thickLine" presStyleLbl="alignNode1" presStyleIdx="2" presStyleCnt="6"/>
      <dgm:spPr/>
    </dgm:pt>
    <dgm:pt modelId="{7001A5DA-0285-44BB-9D38-507F8621BA23}" type="pres">
      <dgm:prSet presAssocID="{B7ED859A-C88D-4965-BE37-9F4FA1F217B2}" presName="horz1" presStyleCnt="0"/>
      <dgm:spPr/>
    </dgm:pt>
    <dgm:pt modelId="{C6EA30E5-2667-4BCC-99F2-DEBF1EEB37C3}" type="pres">
      <dgm:prSet presAssocID="{B7ED859A-C88D-4965-BE37-9F4FA1F217B2}" presName="tx1" presStyleLbl="revTx" presStyleIdx="2" presStyleCnt="6" custScaleY="87040"/>
      <dgm:spPr/>
    </dgm:pt>
    <dgm:pt modelId="{07224FB5-AEEB-4B11-9B01-6722D266732E}" type="pres">
      <dgm:prSet presAssocID="{B7ED859A-C88D-4965-BE37-9F4FA1F217B2}" presName="vert1" presStyleCnt="0"/>
      <dgm:spPr/>
    </dgm:pt>
    <dgm:pt modelId="{BEADF8C8-7557-4FC6-AF6B-F6D85644D2BA}" type="pres">
      <dgm:prSet presAssocID="{45CFA03C-3550-47EF-A37F-71512FCB2F90}" presName="thickLine" presStyleLbl="alignNode1" presStyleIdx="3" presStyleCnt="6"/>
      <dgm:spPr/>
    </dgm:pt>
    <dgm:pt modelId="{D8F5632F-AD12-4F13-90BC-8D10E4D60150}" type="pres">
      <dgm:prSet presAssocID="{45CFA03C-3550-47EF-A37F-71512FCB2F90}" presName="horz1" presStyleCnt="0"/>
      <dgm:spPr/>
    </dgm:pt>
    <dgm:pt modelId="{5D855461-AAB3-4F88-A56F-FEBF0F878115}" type="pres">
      <dgm:prSet presAssocID="{45CFA03C-3550-47EF-A37F-71512FCB2F90}" presName="tx1" presStyleLbl="revTx" presStyleIdx="3" presStyleCnt="6" custScaleY="68007"/>
      <dgm:spPr/>
    </dgm:pt>
    <dgm:pt modelId="{51A1541E-7369-49C3-AB32-F9C64EA48691}" type="pres">
      <dgm:prSet presAssocID="{45CFA03C-3550-47EF-A37F-71512FCB2F90}" presName="vert1" presStyleCnt="0"/>
      <dgm:spPr/>
    </dgm:pt>
    <dgm:pt modelId="{AED6A4A5-536E-4156-B0C6-70C0849A27B0}" type="pres">
      <dgm:prSet presAssocID="{6FD31F81-D713-4EDB-8B9E-8B59E5F1C3A1}" presName="thickLine" presStyleLbl="alignNode1" presStyleIdx="4" presStyleCnt="6"/>
      <dgm:spPr/>
    </dgm:pt>
    <dgm:pt modelId="{52494875-F352-4186-B639-1C72E38813CC}" type="pres">
      <dgm:prSet presAssocID="{6FD31F81-D713-4EDB-8B9E-8B59E5F1C3A1}" presName="horz1" presStyleCnt="0"/>
      <dgm:spPr/>
    </dgm:pt>
    <dgm:pt modelId="{8406F207-C25A-4D54-8608-E5CCEA335AD0}" type="pres">
      <dgm:prSet presAssocID="{6FD31F81-D713-4EDB-8B9E-8B59E5F1C3A1}" presName="tx1" presStyleLbl="revTx" presStyleIdx="4" presStyleCnt="6" custScaleY="90892"/>
      <dgm:spPr/>
    </dgm:pt>
    <dgm:pt modelId="{E3781A10-3F47-409A-9DF8-9EBFDF7FBD61}" type="pres">
      <dgm:prSet presAssocID="{6FD31F81-D713-4EDB-8B9E-8B59E5F1C3A1}" presName="vert1" presStyleCnt="0"/>
      <dgm:spPr/>
    </dgm:pt>
    <dgm:pt modelId="{9EB8608A-1D49-4B99-937E-BC16D54392DD}" type="pres">
      <dgm:prSet presAssocID="{F80A41A4-D249-4A84-9807-9C4F46AC7733}" presName="thickLine" presStyleLbl="alignNode1" presStyleIdx="5" presStyleCnt="6"/>
      <dgm:spPr/>
    </dgm:pt>
    <dgm:pt modelId="{74615FAC-31C8-4419-AF42-301A561EA8D8}" type="pres">
      <dgm:prSet presAssocID="{F80A41A4-D249-4A84-9807-9C4F46AC7733}" presName="horz1" presStyleCnt="0"/>
      <dgm:spPr/>
    </dgm:pt>
    <dgm:pt modelId="{75AD6597-517E-4ED7-AB5F-194080179068}" type="pres">
      <dgm:prSet presAssocID="{F80A41A4-D249-4A84-9807-9C4F46AC7733}" presName="tx1" presStyleLbl="revTx" presStyleIdx="5" presStyleCnt="6" custScaleY="58347"/>
      <dgm:spPr/>
    </dgm:pt>
    <dgm:pt modelId="{971E8691-ABAC-4ED2-A824-A2FE239854C5}" type="pres">
      <dgm:prSet presAssocID="{F80A41A4-D249-4A84-9807-9C4F46AC7733}" presName="vert1" presStyleCnt="0"/>
      <dgm:spPr/>
    </dgm:pt>
  </dgm:ptLst>
  <dgm:cxnLst>
    <dgm:cxn modelId="{06A4B504-FC20-4470-B307-AEFE16609471}" srcId="{A0A78A01-0CD0-43D2-BD6C-25B1B74F5BB2}" destId="{015EAE1A-43BA-4F7E-B1FF-508CE20BBC1A}" srcOrd="1" destOrd="0" parTransId="{396406A5-6674-4FF0-9FE6-DFBEF8698FE7}" sibTransId="{F2453C5F-5412-4F0D-B711-D19E0B2CA258}"/>
    <dgm:cxn modelId="{2C641C0B-9E33-406A-BE72-B1703B21C102}" srcId="{A0A78A01-0CD0-43D2-BD6C-25B1B74F5BB2}" destId="{6FD31F81-D713-4EDB-8B9E-8B59E5F1C3A1}" srcOrd="4" destOrd="0" parTransId="{137ED5D2-7C33-4F21-9E89-82B7E195D991}" sibTransId="{16E89681-C9E9-4B04-AFBF-DD07433F25A2}"/>
    <dgm:cxn modelId="{27375E0F-4787-409C-B1B4-56B4B9CD929F}" srcId="{A0A78A01-0CD0-43D2-BD6C-25B1B74F5BB2}" destId="{F80A41A4-D249-4A84-9807-9C4F46AC7733}" srcOrd="5" destOrd="0" parTransId="{FEF0D1E7-C691-4438-8DEB-2C5D92D2D623}" sibTransId="{A4240CA5-3D9A-4667-80F7-E92A802105D1}"/>
    <dgm:cxn modelId="{332C9C15-F128-485A-AC12-A685D76F002E}" type="presOf" srcId="{6FD31F81-D713-4EDB-8B9E-8B59E5F1C3A1}" destId="{8406F207-C25A-4D54-8608-E5CCEA335AD0}" srcOrd="0" destOrd="0" presId="urn:microsoft.com/office/officeart/2008/layout/LinedList"/>
    <dgm:cxn modelId="{23FC591B-4578-48EC-BA7E-CABBD287E6DE}" srcId="{A0A78A01-0CD0-43D2-BD6C-25B1B74F5BB2}" destId="{B7ED859A-C88D-4965-BE37-9F4FA1F217B2}" srcOrd="2" destOrd="0" parTransId="{09B56F7E-F48D-4EB0-82EE-57F34E3B310F}" sibTransId="{4C51B86F-CCF0-4EB4-8A3D-CDF1B3B839D1}"/>
    <dgm:cxn modelId="{F23EB62C-614F-4E7F-AAE1-8989E61360A2}" type="presOf" srcId="{45CFA03C-3550-47EF-A37F-71512FCB2F90}" destId="{5D855461-AAB3-4F88-A56F-FEBF0F878115}" srcOrd="0" destOrd="0" presId="urn:microsoft.com/office/officeart/2008/layout/LinedList"/>
    <dgm:cxn modelId="{24CBF632-0E11-44EA-8407-BA6980616772}" type="presOf" srcId="{A0A78A01-0CD0-43D2-BD6C-25B1B74F5BB2}" destId="{74BC348A-0222-4DCA-9AC0-0056E35B5793}" srcOrd="0" destOrd="0" presId="urn:microsoft.com/office/officeart/2008/layout/LinedList"/>
    <dgm:cxn modelId="{F7CA3635-0A29-4BCB-8EBF-1FCDC64B8C25}" srcId="{A0A78A01-0CD0-43D2-BD6C-25B1B74F5BB2}" destId="{45CFA03C-3550-47EF-A37F-71512FCB2F90}" srcOrd="3" destOrd="0" parTransId="{4BDBCBF8-08BA-428D-9363-5F5EF0383329}" sibTransId="{0B3F12A3-05B3-44EA-B20B-6D7EC82086E1}"/>
    <dgm:cxn modelId="{536BF865-92AE-4349-86B8-A46D32BA5A49}" srcId="{A0A78A01-0CD0-43D2-BD6C-25B1B74F5BB2}" destId="{C392D2A4-2935-44EF-AE6B-CDDE2CEC9930}" srcOrd="0" destOrd="0" parTransId="{65AE9002-5FB0-4833-983C-3AB8362E147B}" sibTransId="{C397E19F-AA50-496E-A02B-493488A3F3B1}"/>
    <dgm:cxn modelId="{69B1C550-84D1-4C47-95FB-AA8D0FA4C09C}" type="presOf" srcId="{F80A41A4-D249-4A84-9807-9C4F46AC7733}" destId="{75AD6597-517E-4ED7-AB5F-194080179068}" srcOrd="0" destOrd="0" presId="urn:microsoft.com/office/officeart/2008/layout/LinedList"/>
    <dgm:cxn modelId="{4C943589-BFFF-4CB8-952E-701C28172F6B}" type="presOf" srcId="{B7ED859A-C88D-4965-BE37-9F4FA1F217B2}" destId="{C6EA30E5-2667-4BCC-99F2-DEBF1EEB37C3}" srcOrd="0" destOrd="0" presId="urn:microsoft.com/office/officeart/2008/layout/LinedList"/>
    <dgm:cxn modelId="{3BFD39C9-B9F8-46D2-9F1F-887007392E5E}" type="presOf" srcId="{015EAE1A-43BA-4F7E-B1FF-508CE20BBC1A}" destId="{702FDE4E-7248-4D31-8311-0620D23EF34C}" srcOrd="0" destOrd="0" presId="urn:microsoft.com/office/officeart/2008/layout/LinedList"/>
    <dgm:cxn modelId="{FCA39CCA-7296-4CF8-898B-6C275F57DABD}" type="presOf" srcId="{C392D2A4-2935-44EF-AE6B-CDDE2CEC9930}" destId="{2D90AA26-0C7C-4435-BD66-F0CA579C77D7}" srcOrd="0" destOrd="0" presId="urn:microsoft.com/office/officeart/2008/layout/LinedList"/>
    <dgm:cxn modelId="{FD0403E1-9B78-4274-BAB5-6D94BB065554}" type="presParOf" srcId="{74BC348A-0222-4DCA-9AC0-0056E35B5793}" destId="{B8B2F383-28F3-48FE-8FB3-203CCC800D5B}" srcOrd="0" destOrd="0" presId="urn:microsoft.com/office/officeart/2008/layout/LinedList"/>
    <dgm:cxn modelId="{DCD658D3-9902-469B-9E66-B524DACC0289}" type="presParOf" srcId="{74BC348A-0222-4DCA-9AC0-0056E35B5793}" destId="{485FCC2C-0D5D-48B6-8948-E77F699C2B49}" srcOrd="1" destOrd="0" presId="urn:microsoft.com/office/officeart/2008/layout/LinedList"/>
    <dgm:cxn modelId="{E8A2D0D6-ACB3-48E5-9904-BF0807F6A0FE}" type="presParOf" srcId="{485FCC2C-0D5D-48B6-8948-E77F699C2B49}" destId="{2D90AA26-0C7C-4435-BD66-F0CA579C77D7}" srcOrd="0" destOrd="0" presId="urn:microsoft.com/office/officeart/2008/layout/LinedList"/>
    <dgm:cxn modelId="{A534B4BD-3484-4C17-BD9F-6C6AA2A8E747}" type="presParOf" srcId="{485FCC2C-0D5D-48B6-8948-E77F699C2B49}" destId="{3D836896-E09B-493C-9A6F-EE2BA9901EA3}" srcOrd="1" destOrd="0" presId="urn:microsoft.com/office/officeart/2008/layout/LinedList"/>
    <dgm:cxn modelId="{40CFE23E-5979-4EE4-8B8B-FE4CA448250F}" type="presParOf" srcId="{74BC348A-0222-4DCA-9AC0-0056E35B5793}" destId="{A1094150-11AB-4B12-8C56-B21F47338CE9}" srcOrd="2" destOrd="0" presId="urn:microsoft.com/office/officeart/2008/layout/LinedList"/>
    <dgm:cxn modelId="{AD9C8AA8-86A9-42E9-AB6C-4668E9A38552}" type="presParOf" srcId="{74BC348A-0222-4DCA-9AC0-0056E35B5793}" destId="{1D4467B2-F5EB-40D9-B4FB-A0BC8CB0D979}" srcOrd="3" destOrd="0" presId="urn:microsoft.com/office/officeart/2008/layout/LinedList"/>
    <dgm:cxn modelId="{71245BCA-9846-43A7-8736-5105A2012B64}" type="presParOf" srcId="{1D4467B2-F5EB-40D9-B4FB-A0BC8CB0D979}" destId="{702FDE4E-7248-4D31-8311-0620D23EF34C}" srcOrd="0" destOrd="0" presId="urn:microsoft.com/office/officeart/2008/layout/LinedList"/>
    <dgm:cxn modelId="{D1EA4139-E7D8-40E5-8616-936804615B5B}" type="presParOf" srcId="{1D4467B2-F5EB-40D9-B4FB-A0BC8CB0D979}" destId="{08746535-C5A2-44AB-826E-86C4FBFFFF2F}" srcOrd="1" destOrd="0" presId="urn:microsoft.com/office/officeart/2008/layout/LinedList"/>
    <dgm:cxn modelId="{F5E82755-8155-45F7-B10B-54E11FE4C7DE}" type="presParOf" srcId="{74BC348A-0222-4DCA-9AC0-0056E35B5793}" destId="{E9373191-E55C-458E-925C-F7FEECE4E70E}" srcOrd="4" destOrd="0" presId="urn:microsoft.com/office/officeart/2008/layout/LinedList"/>
    <dgm:cxn modelId="{C53D6583-3AC7-48DF-88E0-7298A6761018}" type="presParOf" srcId="{74BC348A-0222-4DCA-9AC0-0056E35B5793}" destId="{7001A5DA-0285-44BB-9D38-507F8621BA23}" srcOrd="5" destOrd="0" presId="urn:microsoft.com/office/officeart/2008/layout/LinedList"/>
    <dgm:cxn modelId="{2B6CFF4D-2E5E-4161-AB58-E8D40CE646A6}" type="presParOf" srcId="{7001A5DA-0285-44BB-9D38-507F8621BA23}" destId="{C6EA30E5-2667-4BCC-99F2-DEBF1EEB37C3}" srcOrd="0" destOrd="0" presId="urn:microsoft.com/office/officeart/2008/layout/LinedList"/>
    <dgm:cxn modelId="{DE64CEDA-D58F-42D3-BBEA-3F8B0FA224E6}" type="presParOf" srcId="{7001A5DA-0285-44BB-9D38-507F8621BA23}" destId="{07224FB5-AEEB-4B11-9B01-6722D266732E}" srcOrd="1" destOrd="0" presId="urn:microsoft.com/office/officeart/2008/layout/LinedList"/>
    <dgm:cxn modelId="{1B4E2691-AC2B-4F4B-974D-CEF12599424E}" type="presParOf" srcId="{74BC348A-0222-4DCA-9AC0-0056E35B5793}" destId="{BEADF8C8-7557-4FC6-AF6B-F6D85644D2BA}" srcOrd="6" destOrd="0" presId="urn:microsoft.com/office/officeart/2008/layout/LinedList"/>
    <dgm:cxn modelId="{E97F699F-ACFA-4E63-9816-992FD2786BA1}" type="presParOf" srcId="{74BC348A-0222-4DCA-9AC0-0056E35B5793}" destId="{D8F5632F-AD12-4F13-90BC-8D10E4D60150}" srcOrd="7" destOrd="0" presId="urn:microsoft.com/office/officeart/2008/layout/LinedList"/>
    <dgm:cxn modelId="{ADBEF565-F137-4CAA-8C4A-02521292CBBB}" type="presParOf" srcId="{D8F5632F-AD12-4F13-90BC-8D10E4D60150}" destId="{5D855461-AAB3-4F88-A56F-FEBF0F878115}" srcOrd="0" destOrd="0" presId="urn:microsoft.com/office/officeart/2008/layout/LinedList"/>
    <dgm:cxn modelId="{90D0FE21-C746-4308-9A0B-C90026D3E3E2}" type="presParOf" srcId="{D8F5632F-AD12-4F13-90BC-8D10E4D60150}" destId="{51A1541E-7369-49C3-AB32-F9C64EA48691}" srcOrd="1" destOrd="0" presId="urn:microsoft.com/office/officeart/2008/layout/LinedList"/>
    <dgm:cxn modelId="{9EEAABD2-3734-435E-9E10-ED155F00EB55}" type="presParOf" srcId="{74BC348A-0222-4DCA-9AC0-0056E35B5793}" destId="{AED6A4A5-536E-4156-B0C6-70C0849A27B0}" srcOrd="8" destOrd="0" presId="urn:microsoft.com/office/officeart/2008/layout/LinedList"/>
    <dgm:cxn modelId="{5809B993-5A77-4853-9475-9E1F1D248F1F}" type="presParOf" srcId="{74BC348A-0222-4DCA-9AC0-0056E35B5793}" destId="{52494875-F352-4186-B639-1C72E38813CC}" srcOrd="9" destOrd="0" presId="urn:microsoft.com/office/officeart/2008/layout/LinedList"/>
    <dgm:cxn modelId="{80E10B51-01FD-4155-A7ED-123091CA0D2E}" type="presParOf" srcId="{52494875-F352-4186-B639-1C72E38813CC}" destId="{8406F207-C25A-4D54-8608-E5CCEA335AD0}" srcOrd="0" destOrd="0" presId="urn:microsoft.com/office/officeart/2008/layout/LinedList"/>
    <dgm:cxn modelId="{FCACA7BB-E3EF-418B-8E92-4B5B81125BE4}" type="presParOf" srcId="{52494875-F352-4186-B639-1C72E38813CC}" destId="{E3781A10-3F47-409A-9DF8-9EBFDF7FBD61}" srcOrd="1" destOrd="0" presId="urn:microsoft.com/office/officeart/2008/layout/LinedList"/>
    <dgm:cxn modelId="{91E5B4AE-F16D-49AA-85CD-1A32918F6A2A}" type="presParOf" srcId="{74BC348A-0222-4DCA-9AC0-0056E35B5793}" destId="{9EB8608A-1D49-4B99-937E-BC16D54392DD}" srcOrd="10" destOrd="0" presId="urn:microsoft.com/office/officeart/2008/layout/LinedList"/>
    <dgm:cxn modelId="{F92A5C3A-D3CF-4E72-884C-615910849CB2}" type="presParOf" srcId="{74BC348A-0222-4DCA-9AC0-0056E35B5793}" destId="{74615FAC-31C8-4419-AF42-301A561EA8D8}" srcOrd="11" destOrd="0" presId="urn:microsoft.com/office/officeart/2008/layout/LinedList"/>
    <dgm:cxn modelId="{9840B538-7431-4B4D-8D13-D65AA7E718AB}" type="presParOf" srcId="{74615FAC-31C8-4419-AF42-301A561EA8D8}" destId="{75AD6597-517E-4ED7-AB5F-194080179068}" srcOrd="0" destOrd="0" presId="urn:microsoft.com/office/officeart/2008/layout/LinedList"/>
    <dgm:cxn modelId="{37FC9E46-7780-48C2-B271-A6CE6F30A9B8}" type="presParOf" srcId="{74615FAC-31C8-4419-AF42-301A561EA8D8}" destId="{971E8691-ABAC-4ED2-A824-A2FE239854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8223A82-2775-4898-8077-09452E6BEE9E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16D3435D-FA00-41B9-BA51-53A038FE2524}">
      <dgm:prSet phldrT="[Text]" custT="1"/>
      <dgm:spPr/>
      <dgm:t>
        <a:bodyPr/>
        <a:lstStyle/>
        <a:p>
          <a:r>
            <a:rPr lang="en-US" sz="2000" dirty="0"/>
            <a:t>Improve maternal morbidity and mortality – provide integrated care throughout the whole continuum of maternity care</a:t>
          </a:r>
        </a:p>
      </dgm:t>
    </dgm:pt>
    <dgm:pt modelId="{C2A124A6-056A-44F0-AEEE-1EB62B8DFCA4}" type="parTrans" cxnId="{DA39E088-A34E-48F2-A43A-75D6E9833E78}">
      <dgm:prSet/>
      <dgm:spPr/>
      <dgm:t>
        <a:bodyPr/>
        <a:lstStyle/>
        <a:p>
          <a:endParaRPr lang="en-US"/>
        </a:p>
      </dgm:t>
    </dgm:pt>
    <dgm:pt modelId="{6AB4736E-BB05-4169-86AC-554B8495DD95}" type="sibTrans" cxnId="{DA39E088-A34E-48F2-A43A-75D6E9833E78}">
      <dgm:prSet/>
      <dgm:spPr/>
      <dgm:t>
        <a:bodyPr/>
        <a:lstStyle/>
        <a:p>
          <a:endParaRPr lang="en-US"/>
        </a:p>
      </dgm:t>
    </dgm:pt>
    <dgm:pt modelId="{21B8BDF9-E502-44BA-9302-68F7E4F6C075}">
      <dgm:prSet phldrT="[Text]"/>
      <dgm:spPr/>
      <dgm:t>
        <a:bodyPr/>
        <a:lstStyle/>
        <a:p>
          <a:r>
            <a:rPr lang="en-US" dirty="0"/>
            <a:t>Need for more Midwives in US Maternity Care Workforce</a:t>
          </a:r>
        </a:p>
      </dgm:t>
    </dgm:pt>
    <dgm:pt modelId="{8D7388D7-E5DC-4626-84DB-082C0B23E8EE}" type="parTrans" cxnId="{D15D702B-FEA3-4DD5-809D-A7B5C46C4484}">
      <dgm:prSet/>
      <dgm:spPr/>
      <dgm:t>
        <a:bodyPr/>
        <a:lstStyle/>
        <a:p>
          <a:endParaRPr lang="en-US"/>
        </a:p>
      </dgm:t>
    </dgm:pt>
    <dgm:pt modelId="{6E2CCD82-5652-4124-9BC5-27AF288C64BE}" type="sibTrans" cxnId="{D15D702B-FEA3-4DD5-809D-A7B5C46C4484}">
      <dgm:prSet/>
      <dgm:spPr/>
      <dgm:t>
        <a:bodyPr/>
        <a:lstStyle/>
        <a:p>
          <a:endParaRPr lang="en-US"/>
        </a:p>
      </dgm:t>
    </dgm:pt>
    <dgm:pt modelId="{EAE6D343-2DD6-423C-9D3E-E42E463D6F58}">
      <dgm:prSet phldrT="[Text]" custT="1"/>
      <dgm:spPr/>
      <dgm:t>
        <a:bodyPr/>
        <a:lstStyle/>
        <a:p>
          <a:r>
            <a:rPr lang="en-US" sz="1700" dirty="0"/>
            <a:t>Payment Model improvement for Maternity Care</a:t>
          </a:r>
        </a:p>
      </dgm:t>
    </dgm:pt>
    <dgm:pt modelId="{B5F7D365-61DE-4683-8A80-58E18E5AD19D}" type="parTrans" cxnId="{1E4D7E4B-E809-49E7-8426-85EB20C19021}">
      <dgm:prSet/>
      <dgm:spPr/>
      <dgm:t>
        <a:bodyPr/>
        <a:lstStyle/>
        <a:p>
          <a:endParaRPr lang="en-US"/>
        </a:p>
      </dgm:t>
    </dgm:pt>
    <dgm:pt modelId="{315F0BED-014B-44B3-A55D-2C5DAF639C0D}" type="sibTrans" cxnId="{1E4D7E4B-E809-49E7-8426-85EB20C19021}">
      <dgm:prSet/>
      <dgm:spPr/>
      <dgm:t>
        <a:bodyPr/>
        <a:lstStyle/>
        <a:p>
          <a:endParaRPr lang="en-US"/>
        </a:p>
      </dgm:t>
    </dgm:pt>
    <dgm:pt modelId="{A58CEEF6-ADC9-44A0-B3A1-4364BDF175B0}" type="pres">
      <dgm:prSet presAssocID="{E8223A82-2775-4898-8077-09452E6BEE9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F313D5-E840-41D0-9ACC-E81BF44465EE}" type="pres">
      <dgm:prSet presAssocID="{16D3435D-FA00-41B9-BA51-53A038FE2524}" presName="gear1" presStyleLbl="node1" presStyleIdx="0" presStyleCnt="3">
        <dgm:presLayoutVars>
          <dgm:chMax val="1"/>
          <dgm:bulletEnabled val="1"/>
        </dgm:presLayoutVars>
      </dgm:prSet>
      <dgm:spPr/>
    </dgm:pt>
    <dgm:pt modelId="{B7180924-24E4-4FBF-9EBB-1A3E829AADAC}" type="pres">
      <dgm:prSet presAssocID="{16D3435D-FA00-41B9-BA51-53A038FE2524}" presName="gear1srcNode" presStyleLbl="node1" presStyleIdx="0" presStyleCnt="3"/>
      <dgm:spPr/>
    </dgm:pt>
    <dgm:pt modelId="{D44F5986-2001-4F5F-84B9-4B04BC72C734}" type="pres">
      <dgm:prSet presAssocID="{16D3435D-FA00-41B9-BA51-53A038FE2524}" presName="gear1dstNode" presStyleLbl="node1" presStyleIdx="0" presStyleCnt="3"/>
      <dgm:spPr/>
    </dgm:pt>
    <dgm:pt modelId="{831217AC-B803-4893-A65A-184BAC9EBABE}" type="pres">
      <dgm:prSet presAssocID="{EAE6D343-2DD6-423C-9D3E-E42E463D6F58}" presName="gear2" presStyleLbl="node1" presStyleIdx="1" presStyleCnt="3">
        <dgm:presLayoutVars>
          <dgm:chMax val="1"/>
          <dgm:bulletEnabled val="1"/>
        </dgm:presLayoutVars>
      </dgm:prSet>
      <dgm:spPr/>
    </dgm:pt>
    <dgm:pt modelId="{A717B652-43B8-4352-8EFA-0D5C9694A00F}" type="pres">
      <dgm:prSet presAssocID="{EAE6D343-2DD6-423C-9D3E-E42E463D6F58}" presName="gear2srcNode" presStyleLbl="node1" presStyleIdx="1" presStyleCnt="3"/>
      <dgm:spPr/>
    </dgm:pt>
    <dgm:pt modelId="{4460BA2B-D5BA-4147-96A2-F1351F985FCB}" type="pres">
      <dgm:prSet presAssocID="{EAE6D343-2DD6-423C-9D3E-E42E463D6F58}" presName="gear2dstNode" presStyleLbl="node1" presStyleIdx="1" presStyleCnt="3"/>
      <dgm:spPr/>
    </dgm:pt>
    <dgm:pt modelId="{73870B8D-F99F-481E-A472-987F8AC99059}" type="pres">
      <dgm:prSet presAssocID="{21B8BDF9-E502-44BA-9302-68F7E4F6C075}" presName="gear3" presStyleLbl="node1" presStyleIdx="2" presStyleCnt="3"/>
      <dgm:spPr/>
    </dgm:pt>
    <dgm:pt modelId="{78211014-FCB7-4575-8E91-6C4399B08224}" type="pres">
      <dgm:prSet presAssocID="{21B8BDF9-E502-44BA-9302-68F7E4F6C0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8F10AD6-90C5-4D78-9B9B-CE1522B8246A}" type="pres">
      <dgm:prSet presAssocID="{21B8BDF9-E502-44BA-9302-68F7E4F6C075}" presName="gear3srcNode" presStyleLbl="node1" presStyleIdx="2" presStyleCnt="3"/>
      <dgm:spPr/>
    </dgm:pt>
    <dgm:pt modelId="{DFAEFDC6-268D-47A9-B238-4DDA4002A83C}" type="pres">
      <dgm:prSet presAssocID="{21B8BDF9-E502-44BA-9302-68F7E4F6C075}" presName="gear3dstNode" presStyleLbl="node1" presStyleIdx="2" presStyleCnt="3"/>
      <dgm:spPr/>
    </dgm:pt>
    <dgm:pt modelId="{6090CDF4-827A-492A-A07C-91377A6296AD}" type="pres">
      <dgm:prSet presAssocID="{6AB4736E-BB05-4169-86AC-554B8495DD95}" presName="connector1" presStyleLbl="sibTrans2D1" presStyleIdx="0" presStyleCnt="3"/>
      <dgm:spPr/>
    </dgm:pt>
    <dgm:pt modelId="{FAAC39F8-3941-4DE0-A98A-5D93FA6DD345}" type="pres">
      <dgm:prSet presAssocID="{315F0BED-014B-44B3-A55D-2C5DAF639C0D}" presName="connector2" presStyleLbl="sibTrans2D1" presStyleIdx="1" presStyleCnt="3"/>
      <dgm:spPr/>
    </dgm:pt>
    <dgm:pt modelId="{529E59E3-B4B1-4642-8E46-77D28A75BEBE}" type="pres">
      <dgm:prSet presAssocID="{6E2CCD82-5652-4124-9BC5-27AF288C64BE}" presName="connector3" presStyleLbl="sibTrans2D1" presStyleIdx="2" presStyleCnt="3"/>
      <dgm:spPr/>
    </dgm:pt>
  </dgm:ptLst>
  <dgm:cxnLst>
    <dgm:cxn modelId="{80C17B00-06BE-480D-AB75-B745297BAB4B}" type="presOf" srcId="{6AB4736E-BB05-4169-86AC-554B8495DD95}" destId="{6090CDF4-827A-492A-A07C-91377A6296AD}" srcOrd="0" destOrd="0" presId="urn:microsoft.com/office/officeart/2005/8/layout/gear1"/>
    <dgm:cxn modelId="{E4FE7C0F-3AB6-4BDB-8E8B-8DB1B74A5F7D}" type="presOf" srcId="{21B8BDF9-E502-44BA-9302-68F7E4F6C075}" destId="{DFAEFDC6-268D-47A9-B238-4DDA4002A83C}" srcOrd="3" destOrd="0" presId="urn:microsoft.com/office/officeart/2005/8/layout/gear1"/>
    <dgm:cxn modelId="{47F20312-7707-4177-A68E-23031A50D70B}" type="presOf" srcId="{16D3435D-FA00-41B9-BA51-53A038FE2524}" destId="{D44F5986-2001-4F5F-84B9-4B04BC72C734}" srcOrd="2" destOrd="0" presId="urn:microsoft.com/office/officeart/2005/8/layout/gear1"/>
    <dgm:cxn modelId="{ADA32328-E8B5-4472-9806-43EA990D81F9}" type="presOf" srcId="{EAE6D343-2DD6-423C-9D3E-E42E463D6F58}" destId="{A717B652-43B8-4352-8EFA-0D5C9694A00F}" srcOrd="1" destOrd="0" presId="urn:microsoft.com/office/officeart/2005/8/layout/gear1"/>
    <dgm:cxn modelId="{D15D702B-FEA3-4DD5-809D-A7B5C46C4484}" srcId="{E8223A82-2775-4898-8077-09452E6BEE9E}" destId="{21B8BDF9-E502-44BA-9302-68F7E4F6C075}" srcOrd="2" destOrd="0" parTransId="{8D7388D7-E5DC-4626-84DB-082C0B23E8EE}" sibTransId="{6E2CCD82-5652-4124-9BC5-27AF288C64BE}"/>
    <dgm:cxn modelId="{DDE0AE34-B00B-4CC9-83DC-657920FC7E01}" type="presOf" srcId="{6E2CCD82-5652-4124-9BC5-27AF288C64BE}" destId="{529E59E3-B4B1-4642-8E46-77D28A75BEBE}" srcOrd="0" destOrd="0" presId="urn:microsoft.com/office/officeart/2005/8/layout/gear1"/>
    <dgm:cxn modelId="{6DDF3439-D518-4F89-9E41-B8D8DF3914BE}" type="presOf" srcId="{EAE6D343-2DD6-423C-9D3E-E42E463D6F58}" destId="{831217AC-B803-4893-A65A-184BAC9EBABE}" srcOrd="0" destOrd="0" presId="urn:microsoft.com/office/officeart/2005/8/layout/gear1"/>
    <dgm:cxn modelId="{2F58A447-DBD2-4CC3-B64D-CC803D5F959F}" type="presOf" srcId="{21B8BDF9-E502-44BA-9302-68F7E4F6C075}" destId="{73870B8D-F99F-481E-A472-987F8AC99059}" srcOrd="0" destOrd="0" presId="urn:microsoft.com/office/officeart/2005/8/layout/gear1"/>
    <dgm:cxn modelId="{DB925D4B-0822-4D2C-8C40-91FFB608A738}" type="presOf" srcId="{315F0BED-014B-44B3-A55D-2C5DAF639C0D}" destId="{FAAC39F8-3941-4DE0-A98A-5D93FA6DD345}" srcOrd="0" destOrd="0" presId="urn:microsoft.com/office/officeart/2005/8/layout/gear1"/>
    <dgm:cxn modelId="{1E4D7E4B-E809-49E7-8426-85EB20C19021}" srcId="{E8223A82-2775-4898-8077-09452E6BEE9E}" destId="{EAE6D343-2DD6-423C-9D3E-E42E463D6F58}" srcOrd="1" destOrd="0" parTransId="{B5F7D365-61DE-4683-8A80-58E18E5AD19D}" sibTransId="{315F0BED-014B-44B3-A55D-2C5DAF639C0D}"/>
    <dgm:cxn modelId="{1E6FDA6B-7671-445F-AD9D-395A05484CC6}" type="presOf" srcId="{16D3435D-FA00-41B9-BA51-53A038FE2524}" destId="{BDF313D5-E840-41D0-9ACC-E81BF44465EE}" srcOrd="0" destOrd="0" presId="urn:microsoft.com/office/officeart/2005/8/layout/gear1"/>
    <dgm:cxn modelId="{CF911478-714A-4F06-8574-0D9A7EE4941E}" type="presOf" srcId="{EAE6D343-2DD6-423C-9D3E-E42E463D6F58}" destId="{4460BA2B-D5BA-4147-96A2-F1351F985FCB}" srcOrd="2" destOrd="0" presId="urn:microsoft.com/office/officeart/2005/8/layout/gear1"/>
    <dgm:cxn modelId="{C024C87D-B676-47C0-9471-2C53CD796C9A}" type="presOf" srcId="{16D3435D-FA00-41B9-BA51-53A038FE2524}" destId="{B7180924-24E4-4FBF-9EBB-1A3E829AADAC}" srcOrd="1" destOrd="0" presId="urn:microsoft.com/office/officeart/2005/8/layout/gear1"/>
    <dgm:cxn modelId="{DA39E088-A34E-48F2-A43A-75D6E9833E78}" srcId="{E8223A82-2775-4898-8077-09452E6BEE9E}" destId="{16D3435D-FA00-41B9-BA51-53A038FE2524}" srcOrd="0" destOrd="0" parTransId="{C2A124A6-056A-44F0-AEEE-1EB62B8DFCA4}" sibTransId="{6AB4736E-BB05-4169-86AC-554B8495DD95}"/>
    <dgm:cxn modelId="{F2137097-5F55-4BB7-894A-270EECB1DF92}" type="presOf" srcId="{21B8BDF9-E502-44BA-9302-68F7E4F6C075}" destId="{B8F10AD6-90C5-4D78-9B9B-CE1522B8246A}" srcOrd="2" destOrd="0" presId="urn:microsoft.com/office/officeart/2005/8/layout/gear1"/>
    <dgm:cxn modelId="{00B9A4BD-A131-46FD-903F-B81F94312545}" type="presOf" srcId="{21B8BDF9-E502-44BA-9302-68F7E4F6C075}" destId="{78211014-FCB7-4575-8E91-6C4399B08224}" srcOrd="1" destOrd="0" presId="urn:microsoft.com/office/officeart/2005/8/layout/gear1"/>
    <dgm:cxn modelId="{9917EBC7-043C-424A-8D26-1A305B369D77}" type="presOf" srcId="{E8223A82-2775-4898-8077-09452E6BEE9E}" destId="{A58CEEF6-ADC9-44A0-B3A1-4364BDF175B0}" srcOrd="0" destOrd="0" presId="urn:microsoft.com/office/officeart/2005/8/layout/gear1"/>
    <dgm:cxn modelId="{2AB6B1E0-C998-4649-905F-62AB6A7CFF1B}" type="presParOf" srcId="{A58CEEF6-ADC9-44A0-B3A1-4364BDF175B0}" destId="{BDF313D5-E840-41D0-9ACC-E81BF44465EE}" srcOrd="0" destOrd="0" presId="urn:microsoft.com/office/officeart/2005/8/layout/gear1"/>
    <dgm:cxn modelId="{2D65F418-D863-4BB5-9605-1B64BF212E60}" type="presParOf" srcId="{A58CEEF6-ADC9-44A0-B3A1-4364BDF175B0}" destId="{B7180924-24E4-4FBF-9EBB-1A3E829AADAC}" srcOrd="1" destOrd="0" presId="urn:microsoft.com/office/officeart/2005/8/layout/gear1"/>
    <dgm:cxn modelId="{82EBD346-871D-4B77-86F1-684380587EA7}" type="presParOf" srcId="{A58CEEF6-ADC9-44A0-B3A1-4364BDF175B0}" destId="{D44F5986-2001-4F5F-84B9-4B04BC72C734}" srcOrd="2" destOrd="0" presId="urn:microsoft.com/office/officeart/2005/8/layout/gear1"/>
    <dgm:cxn modelId="{E5DCEF04-32B1-423A-8811-78687B455A13}" type="presParOf" srcId="{A58CEEF6-ADC9-44A0-B3A1-4364BDF175B0}" destId="{831217AC-B803-4893-A65A-184BAC9EBABE}" srcOrd="3" destOrd="0" presId="urn:microsoft.com/office/officeart/2005/8/layout/gear1"/>
    <dgm:cxn modelId="{C6C0FCE6-E699-4DB2-A3DD-501D13E82BBF}" type="presParOf" srcId="{A58CEEF6-ADC9-44A0-B3A1-4364BDF175B0}" destId="{A717B652-43B8-4352-8EFA-0D5C9694A00F}" srcOrd="4" destOrd="0" presId="urn:microsoft.com/office/officeart/2005/8/layout/gear1"/>
    <dgm:cxn modelId="{B283A853-A3CD-419D-A76D-F37359F75BFC}" type="presParOf" srcId="{A58CEEF6-ADC9-44A0-B3A1-4364BDF175B0}" destId="{4460BA2B-D5BA-4147-96A2-F1351F985FCB}" srcOrd="5" destOrd="0" presId="urn:microsoft.com/office/officeart/2005/8/layout/gear1"/>
    <dgm:cxn modelId="{0BFA318A-851C-4604-9908-1D20C7E3C616}" type="presParOf" srcId="{A58CEEF6-ADC9-44A0-B3A1-4364BDF175B0}" destId="{73870B8D-F99F-481E-A472-987F8AC99059}" srcOrd="6" destOrd="0" presId="urn:microsoft.com/office/officeart/2005/8/layout/gear1"/>
    <dgm:cxn modelId="{A8FED643-8A43-42E7-AF4A-46DD228EB22E}" type="presParOf" srcId="{A58CEEF6-ADC9-44A0-B3A1-4364BDF175B0}" destId="{78211014-FCB7-4575-8E91-6C4399B08224}" srcOrd="7" destOrd="0" presId="urn:microsoft.com/office/officeart/2005/8/layout/gear1"/>
    <dgm:cxn modelId="{7AE7F8E9-4955-4952-BB76-E31373BA32FC}" type="presParOf" srcId="{A58CEEF6-ADC9-44A0-B3A1-4364BDF175B0}" destId="{B8F10AD6-90C5-4D78-9B9B-CE1522B8246A}" srcOrd="8" destOrd="0" presId="urn:microsoft.com/office/officeart/2005/8/layout/gear1"/>
    <dgm:cxn modelId="{2AE18E1B-9DED-45B9-99BD-BE6F84626EBA}" type="presParOf" srcId="{A58CEEF6-ADC9-44A0-B3A1-4364BDF175B0}" destId="{DFAEFDC6-268D-47A9-B238-4DDA4002A83C}" srcOrd="9" destOrd="0" presId="urn:microsoft.com/office/officeart/2005/8/layout/gear1"/>
    <dgm:cxn modelId="{C72647E4-16C7-4ABA-BF35-DB87E2F8944F}" type="presParOf" srcId="{A58CEEF6-ADC9-44A0-B3A1-4364BDF175B0}" destId="{6090CDF4-827A-492A-A07C-91377A6296AD}" srcOrd="10" destOrd="0" presId="urn:microsoft.com/office/officeart/2005/8/layout/gear1"/>
    <dgm:cxn modelId="{2935C37A-C801-449E-AE6E-62EC2F9BDEAE}" type="presParOf" srcId="{A58CEEF6-ADC9-44A0-B3A1-4364BDF175B0}" destId="{FAAC39F8-3941-4DE0-A98A-5D93FA6DD345}" srcOrd="11" destOrd="0" presId="urn:microsoft.com/office/officeart/2005/8/layout/gear1"/>
    <dgm:cxn modelId="{B1B59517-2434-473A-9575-D47A06F81226}" type="presParOf" srcId="{A58CEEF6-ADC9-44A0-B3A1-4364BDF175B0}" destId="{529E59E3-B4B1-4642-8E46-77D28A75BEB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CC7464-D2C6-4CA8-8868-5FEAB2D5388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4329A69-9D94-4698-8B5A-FBACD99D0D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sz="2400" dirty="0"/>
        </a:p>
        <a:p>
          <a:r>
            <a:rPr lang="en-US" sz="2400" dirty="0"/>
            <a:t>10%</a:t>
          </a:r>
        </a:p>
        <a:p>
          <a:r>
            <a:rPr lang="en-US" sz="2400" dirty="0"/>
            <a:t>US births</a:t>
          </a:r>
        </a:p>
        <a:p>
          <a:r>
            <a:rPr lang="en-US" sz="2400" dirty="0"/>
            <a:t>in hospitals</a:t>
          </a:r>
        </a:p>
        <a:p>
          <a:r>
            <a:rPr lang="en-US" sz="2400" dirty="0"/>
            <a:t>by Midwives</a:t>
          </a:r>
        </a:p>
      </dgm:t>
    </dgm:pt>
    <dgm:pt modelId="{3F210151-3E46-46EB-B782-302B66A3DF9D}" type="parTrans" cxnId="{B7BCDA85-97D3-4BBC-937E-D10980A25F58}">
      <dgm:prSet/>
      <dgm:spPr/>
      <dgm:t>
        <a:bodyPr/>
        <a:lstStyle/>
        <a:p>
          <a:endParaRPr lang="en-US"/>
        </a:p>
      </dgm:t>
    </dgm:pt>
    <dgm:pt modelId="{58F33B28-2C58-40ED-ACB2-3C6AF61592D3}" type="sibTrans" cxnId="{B7BCDA85-97D3-4BBC-937E-D10980A25F58}">
      <dgm:prSet/>
      <dgm:spPr/>
      <dgm:t>
        <a:bodyPr/>
        <a:lstStyle/>
        <a:p>
          <a:endParaRPr lang="en-US"/>
        </a:p>
      </dgm:t>
    </dgm:pt>
    <dgm:pt modelId="{546D06D6-7376-4DC1-88FC-6454E45EA0DD}">
      <dgm:prSet phldrT="[Text]" custT="1"/>
      <dgm:spPr/>
      <dgm:t>
        <a:bodyPr/>
        <a:lstStyle/>
        <a:p>
          <a:r>
            <a:rPr lang="en-US" sz="2800" dirty="0"/>
            <a:t>90% US births attended by OB-GYNs</a:t>
          </a:r>
        </a:p>
        <a:p>
          <a:r>
            <a:rPr lang="en-US" sz="2800" dirty="0"/>
            <a:t>(surgeons trained to treat high-risk patients)</a:t>
          </a:r>
        </a:p>
      </dgm:t>
    </dgm:pt>
    <dgm:pt modelId="{494E294E-4A23-4E7E-9644-42F54A717AC2}" type="parTrans" cxnId="{5BEA5B87-E6FE-47E2-BF3B-C782B188F42A}">
      <dgm:prSet/>
      <dgm:spPr/>
      <dgm:t>
        <a:bodyPr/>
        <a:lstStyle/>
        <a:p>
          <a:endParaRPr lang="en-US"/>
        </a:p>
      </dgm:t>
    </dgm:pt>
    <dgm:pt modelId="{A4E2A057-04B9-4F95-A811-266EB353F8B4}" type="sibTrans" cxnId="{5BEA5B87-E6FE-47E2-BF3B-C782B188F42A}">
      <dgm:prSet/>
      <dgm:spPr/>
      <dgm:t>
        <a:bodyPr/>
        <a:lstStyle/>
        <a:p>
          <a:endParaRPr lang="en-US"/>
        </a:p>
      </dgm:t>
    </dgm:pt>
    <dgm:pt modelId="{C6180062-0B94-419A-9BF0-AA73558A41BB}" type="pres">
      <dgm:prSet presAssocID="{4ACC7464-D2C6-4CA8-8868-5FEAB2D5388F}" presName="Name0" presStyleCnt="0">
        <dgm:presLayoutVars>
          <dgm:dir/>
          <dgm:animLvl val="lvl"/>
          <dgm:resizeHandles val="exact"/>
        </dgm:presLayoutVars>
      </dgm:prSet>
      <dgm:spPr/>
    </dgm:pt>
    <dgm:pt modelId="{63105081-C01A-4ADB-8E55-3C0A3C9013A3}" type="pres">
      <dgm:prSet presAssocID="{44329A69-9D94-4698-8B5A-FBACD99D0DF4}" presName="Name8" presStyleCnt="0"/>
      <dgm:spPr/>
    </dgm:pt>
    <dgm:pt modelId="{007342C7-E50E-4596-9090-6A8EC4C0542B}" type="pres">
      <dgm:prSet presAssocID="{44329A69-9D94-4698-8B5A-FBACD99D0DF4}" presName="level" presStyleLbl="node1" presStyleIdx="0" presStyleCnt="2">
        <dgm:presLayoutVars>
          <dgm:chMax val="1"/>
          <dgm:bulletEnabled val="1"/>
        </dgm:presLayoutVars>
      </dgm:prSet>
      <dgm:spPr/>
    </dgm:pt>
    <dgm:pt modelId="{B3E99297-08F9-4F34-9CFA-814FA35A5658}" type="pres">
      <dgm:prSet presAssocID="{44329A69-9D94-4698-8B5A-FBACD99D0DF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4E810D-1DCF-45A4-B9AC-B4F028D16D84}" type="pres">
      <dgm:prSet presAssocID="{546D06D6-7376-4DC1-88FC-6454E45EA0DD}" presName="Name8" presStyleCnt="0"/>
      <dgm:spPr/>
    </dgm:pt>
    <dgm:pt modelId="{84F5DD5A-7B21-4230-A985-29C465AD7C81}" type="pres">
      <dgm:prSet presAssocID="{546D06D6-7376-4DC1-88FC-6454E45EA0DD}" presName="level" presStyleLbl="node1" presStyleIdx="1" presStyleCnt="2" custLinFactNeighborX="212">
        <dgm:presLayoutVars>
          <dgm:chMax val="1"/>
          <dgm:bulletEnabled val="1"/>
        </dgm:presLayoutVars>
      </dgm:prSet>
      <dgm:spPr/>
    </dgm:pt>
    <dgm:pt modelId="{7DB9ADEB-09CA-4570-97F2-E537A048282A}" type="pres">
      <dgm:prSet presAssocID="{546D06D6-7376-4DC1-88FC-6454E45EA0D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E79CC46-9F02-4E46-9DF9-8FDCD8803527}" type="presOf" srcId="{546D06D6-7376-4DC1-88FC-6454E45EA0DD}" destId="{84F5DD5A-7B21-4230-A985-29C465AD7C81}" srcOrd="0" destOrd="0" presId="urn:microsoft.com/office/officeart/2005/8/layout/pyramid1"/>
    <dgm:cxn modelId="{B7BCDA85-97D3-4BBC-937E-D10980A25F58}" srcId="{4ACC7464-D2C6-4CA8-8868-5FEAB2D5388F}" destId="{44329A69-9D94-4698-8B5A-FBACD99D0DF4}" srcOrd="0" destOrd="0" parTransId="{3F210151-3E46-46EB-B782-302B66A3DF9D}" sibTransId="{58F33B28-2C58-40ED-ACB2-3C6AF61592D3}"/>
    <dgm:cxn modelId="{5BEA5B87-E6FE-47E2-BF3B-C782B188F42A}" srcId="{4ACC7464-D2C6-4CA8-8868-5FEAB2D5388F}" destId="{546D06D6-7376-4DC1-88FC-6454E45EA0DD}" srcOrd="1" destOrd="0" parTransId="{494E294E-4A23-4E7E-9644-42F54A717AC2}" sibTransId="{A4E2A057-04B9-4F95-A811-266EB353F8B4}"/>
    <dgm:cxn modelId="{B5FE46A7-388D-46F9-9DE8-6B4FB0B7BAF2}" type="presOf" srcId="{44329A69-9D94-4698-8B5A-FBACD99D0DF4}" destId="{B3E99297-08F9-4F34-9CFA-814FA35A5658}" srcOrd="1" destOrd="0" presId="urn:microsoft.com/office/officeart/2005/8/layout/pyramid1"/>
    <dgm:cxn modelId="{0D74ABA9-06EF-475D-AEE6-39A2BB020BB7}" type="presOf" srcId="{546D06D6-7376-4DC1-88FC-6454E45EA0DD}" destId="{7DB9ADEB-09CA-4570-97F2-E537A048282A}" srcOrd="1" destOrd="0" presId="urn:microsoft.com/office/officeart/2005/8/layout/pyramid1"/>
    <dgm:cxn modelId="{4BE73DE7-F3FB-495C-A084-78C5140596E0}" type="presOf" srcId="{44329A69-9D94-4698-8B5A-FBACD99D0DF4}" destId="{007342C7-E50E-4596-9090-6A8EC4C0542B}" srcOrd="0" destOrd="0" presId="urn:microsoft.com/office/officeart/2005/8/layout/pyramid1"/>
    <dgm:cxn modelId="{527DE5F9-7DAB-42D3-8614-380F1B16C61E}" type="presOf" srcId="{4ACC7464-D2C6-4CA8-8868-5FEAB2D5388F}" destId="{C6180062-0B94-419A-9BF0-AA73558A41BB}" srcOrd="0" destOrd="0" presId="urn:microsoft.com/office/officeart/2005/8/layout/pyramid1"/>
    <dgm:cxn modelId="{71F9FC37-189E-472D-9967-299FB04BB17C}" type="presParOf" srcId="{C6180062-0B94-419A-9BF0-AA73558A41BB}" destId="{63105081-C01A-4ADB-8E55-3C0A3C9013A3}" srcOrd="0" destOrd="0" presId="urn:microsoft.com/office/officeart/2005/8/layout/pyramid1"/>
    <dgm:cxn modelId="{CEBDC363-C7CE-4269-B33D-311A45FD559E}" type="presParOf" srcId="{63105081-C01A-4ADB-8E55-3C0A3C9013A3}" destId="{007342C7-E50E-4596-9090-6A8EC4C0542B}" srcOrd="0" destOrd="0" presId="urn:microsoft.com/office/officeart/2005/8/layout/pyramid1"/>
    <dgm:cxn modelId="{BF192097-2508-4071-9141-8D16BA890705}" type="presParOf" srcId="{63105081-C01A-4ADB-8E55-3C0A3C9013A3}" destId="{B3E99297-08F9-4F34-9CFA-814FA35A5658}" srcOrd="1" destOrd="0" presId="urn:microsoft.com/office/officeart/2005/8/layout/pyramid1"/>
    <dgm:cxn modelId="{96545E9D-4831-48F2-959E-93EB59E9597E}" type="presParOf" srcId="{C6180062-0B94-419A-9BF0-AA73558A41BB}" destId="{AC4E810D-1DCF-45A4-B9AC-B4F028D16D84}" srcOrd="1" destOrd="0" presId="urn:microsoft.com/office/officeart/2005/8/layout/pyramid1"/>
    <dgm:cxn modelId="{C747CAB2-9C90-42D1-ACC4-139D9C834FE0}" type="presParOf" srcId="{AC4E810D-1DCF-45A4-B9AC-B4F028D16D84}" destId="{84F5DD5A-7B21-4230-A985-29C465AD7C81}" srcOrd="0" destOrd="0" presId="urn:microsoft.com/office/officeart/2005/8/layout/pyramid1"/>
    <dgm:cxn modelId="{C0C2EB9C-8791-4888-B2A9-396E32185C94}" type="presParOf" srcId="{AC4E810D-1DCF-45A4-B9AC-B4F028D16D84}" destId="{7DB9ADEB-09CA-4570-97F2-E537A048282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F3337-FE8E-42B7-84BF-7342D25EA372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54EF031-A638-4FA4-9903-918B8F5E25EA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n-US" sz="2000" dirty="0"/>
            <a:t>Mismatched workforce to meet US childbirth demands</a:t>
          </a:r>
          <a:endParaRPr lang="en-US" sz="2000" dirty="0">
            <a:highlight>
              <a:srgbClr val="FFFF00"/>
            </a:highlight>
          </a:endParaRPr>
        </a:p>
      </dgm:t>
    </dgm:pt>
    <dgm:pt modelId="{D87DDD73-73DF-4D9D-9CEF-045E9797BB8F}" type="parTrans" cxnId="{58C0C061-EA37-44FD-B556-2F7B0E11B18D}">
      <dgm:prSet/>
      <dgm:spPr/>
      <dgm:t>
        <a:bodyPr/>
        <a:lstStyle/>
        <a:p>
          <a:endParaRPr lang="en-US"/>
        </a:p>
      </dgm:t>
    </dgm:pt>
    <dgm:pt modelId="{D2F28551-5661-4494-B898-87C619793C14}" type="sibTrans" cxnId="{58C0C061-EA37-44FD-B556-2F7B0E11B18D}">
      <dgm:prSet/>
      <dgm:spPr/>
      <dgm:t>
        <a:bodyPr/>
        <a:lstStyle/>
        <a:p>
          <a:endParaRPr lang="en-US"/>
        </a:p>
      </dgm:t>
    </dgm:pt>
    <dgm:pt modelId="{208055F3-810C-4A32-B851-67F39246996C}" type="pres">
      <dgm:prSet presAssocID="{FD6F3337-FE8E-42B7-84BF-7342D25EA372}" presName="linear" presStyleCnt="0">
        <dgm:presLayoutVars>
          <dgm:animLvl val="lvl"/>
          <dgm:resizeHandles val="exact"/>
        </dgm:presLayoutVars>
      </dgm:prSet>
      <dgm:spPr/>
    </dgm:pt>
    <dgm:pt modelId="{C02BC30C-19E1-40A5-A937-9224161B016E}" type="pres">
      <dgm:prSet presAssocID="{654EF031-A638-4FA4-9903-918B8F5E25EA}" presName="parentText" presStyleLbl="node1" presStyleIdx="0" presStyleCnt="1" custLinFactNeighborX="3288" custLinFactNeighborY="97779">
        <dgm:presLayoutVars>
          <dgm:chMax val="0"/>
          <dgm:bulletEnabled val="1"/>
        </dgm:presLayoutVars>
      </dgm:prSet>
      <dgm:spPr/>
    </dgm:pt>
  </dgm:ptLst>
  <dgm:cxnLst>
    <dgm:cxn modelId="{58C0C061-EA37-44FD-B556-2F7B0E11B18D}" srcId="{FD6F3337-FE8E-42B7-84BF-7342D25EA372}" destId="{654EF031-A638-4FA4-9903-918B8F5E25EA}" srcOrd="0" destOrd="0" parTransId="{D87DDD73-73DF-4D9D-9CEF-045E9797BB8F}" sibTransId="{D2F28551-5661-4494-B898-87C619793C14}"/>
    <dgm:cxn modelId="{68DF7D97-119E-4717-8DE3-18534146F02D}" type="presOf" srcId="{654EF031-A638-4FA4-9903-918B8F5E25EA}" destId="{C02BC30C-19E1-40A5-A937-9224161B016E}" srcOrd="0" destOrd="0" presId="urn:microsoft.com/office/officeart/2005/8/layout/vList2"/>
    <dgm:cxn modelId="{6CCB9EC2-8742-4F49-BD16-237F82138216}" type="presOf" srcId="{FD6F3337-FE8E-42B7-84BF-7342D25EA372}" destId="{208055F3-810C-4A32-B851-67F39246996C}" srcOrd="0" destOrd="0" presId="urn:microsoft.com/office/officeart/2005/8/layout/vList2"/>
    <dgm:cxn modelId="{BEFD187D-496C-4BF5-B15F-1F39CBDDAA5E}" type="presParOf" srcId="{208055F3-810C-4A32-B851-67F39246996C}" destId="{C02BC30C-19E1-40A5-A937-9224161B01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A27224-94C4-4192-8AF2-5BE743A8AF0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C8C7DE3-3A20-4AA9-869E-D75737533F41}">
      <dgm:prSet phldrT="[Text]" custT="1"/>
      <dgm:spPr/>
      <dgm:t>
        <a:bodyPr/>
        <a:lstStyle/>
        <a:p>
          <a:pPr algn="ctr"/>
          <a:endParaRPr lang="en-US" sz="2800" dirty="0"/>
        </a:p>
        <a:p>
          <a:pPr algn="ctr"/>
          <a:r>
            <a:rPr lang="en-US" sz="2400" dirty="0"/>
            <a:t>6-8% </a:t>
          </a:r>
        </a:p>
        <a:p>
          <a:pPr algn="ctr"/>
          <a:r>
            <a:rPr lang="en-US" sz="2400" dirty="0"/>
            <a:t>of US</a:t>
          </a:r>
        </a:p>
        <a:p>
          <a:pPr algn="ctr"/>
          <a:r>
            <a:rPr lang="en-US" sz="2400" dirty="0"/>
            <a:t>pregnancies </a:t>
          </a:r>
        </a:p>
        <a:p>
          <a:pPr algn="ctr"/>
          <a:r>
            <a:rPr lang="en-US" sz="2400" dirty="0"/>
            <a:t>(high-risk)</a:t>
          </a:r>
        </a:p>
      </dgm:t>
    </dgm:pt>
    <dgm:pt modelId="{B433D4AD-958B-4C0C-B266-0160AB96315B}" type="parTrans" cxnId="{513B0AAD-587C-4373-B166-8FC27C933CD6}">
      <dgm:prSet/>
      <dgm:spPr/>
      <dgm:t>
        <a:bodyPr/>
        <a:lstStyle/>
        <a:p>
          <a:endParaRPr lang="en-US"/>
        </a:p>
      </dgm:t>
    </dgm:pt>
    <dgm:pt modelId="{A11769D8-A2AF-4979-B775-066DC30583D6}" type="sibTrans" cxnId="{513B0AAD-587C-4373-B166-8FC27C933CD6}">
      <dgm:prSet/>
      <dgm:spPr/>
      <dgm:t>
        <a:bodyPr/>
        <a:lstStyle/>
        <a:p>
          <a:endParaRPr lang="en-US"/>
        </a:p>
      </dgm:t>
    </dgm:pt>
    <dgm:pt modelId="{5488526F-6372-4B85-B3E5-CC94FAF891F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dirty="0"/>
            <a:t>Vast majority of pregnancies in US </a:t>
          </a:r>
        </a:p>
        <a:p>
          <a:r>
            <a:rPr lang="en-US" sz="2800" dirty="0"/>
            <a:t>(low-risk to moderate-risk)</a:t>
          </a:r>
        </a:p>
      </dgm:t>
    </dgm:pt>
    <dgm:pt modelId="{F3C93D4E-CB5C-4C63-B812-5644519F07FB}" type="parTrans" cxnId="{BAE7C094-893B-4C34-9D45-63085FDAE264}">
      <dgm:prSet/>
      <dgm:spPr/>
      <dgm:t>
        <a:bodyPr/>
        <a:lstStyle/>
        <a:p>
          <a:endParaRPr lang="en-US"/>
        </a:p>
      </dgm:t>
    </dgm:pt>
    <dgm:pt modelId="{5F6328D7-63C2-48A7-BA95-71F4040049B0}" type="sibTrans" cxnId="{BAE7C094-893B-4C34-9D45-63085FDAE264}">
      <dgm:prSet/>
      <dgm:spPr/>
      <dgm:t>
        <a:bodyPr/>
        <a:lstStyle/>
        <a:p>
          <a:endParaRPr lang="en-US"/>
        </a:p>
      </dgm:t>
    </dgm:pt>
    <dgm:pt modelId="{8C688CD6-5117-4350-B8E1-92AF3B9A3D0C}" type="pres">
      <dgm:prSet presAssocID="{04A27224-94C4-4192-8AF2-5BE743A8AF0E}" presName="Name0" presStyleCnt="0">
        <dgm:presLayoutVars>
          <dgm:dir/>
          <dgm:animLvl val="lvl"/>
          <dgm:resizeHandles val="exact"/>
        </dgm:presLayoutVars>
      </dgm:prSet>
      <dgm:spPr/>
    </dgm:pt>
    <dgm:pt modelId="{915572A7-5153-432D-BF9B-24CA4F8BF27C}" type="pres">
      <dgm:prSet presAssocID="{FC8C7DE3-3A20-4AA9-869E-D75737533F41}" presName="Name8" presStyleCnt="0"/>
      <dgm:spPr/>
    </dgm:pt>
    <dgm:pt modelId="{6918D488-B2B5-4930-ABFE-FCE565E3ABD1}" type="pres">
      <dgm:prSet presAssocID="{FC8C7DE3-3A20-4AA9-869E-D75737533F41}" presName="level" presStyleLbl="node1" presStyleIdx="0" presStyleCnt="2" custScaleY="88991">
        <dgm:presLayoutVars>
          <dgm:chMax val="1"/>
          <dgm:bulletEnabled val="1"/>
        </dgm:presLayoutVars>
      </dgm:prSet>
      <dgm:spPr/>
    </dgm:pt>
    <dgm:pt modelId="{B66C60F5-C27A-4110-91DC-16F355647283}" type="pres">
      <dgm:prSet presAssocID="{FC8C7DE3-3A20-4AA9-869E-D75737533F4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4E5723-0F7E-4AC1-9F5E-522A67F85942}" type="pres">
      <dgm:prSet presAssocID="{5488526F-6372-4B85-B3E5-CC94FAF891F0}" presName="Name8" presStyleCnt="0"/>
      <dgm:spPr/>
    </dgm:pt>
    <dgm:pt modelId="{CE8C9ED5-3D42-4DE5-9A57-D3905BA515A8}" type="pres">
      <dgm:prSet presAssocID="{5488526F-6372-4B85-B3E5-CC94FAF891F0}" presName="level" presStyleLbl="node1" presStyleIdx="1" presStyleCnt="2">
        <dgm:presLayoutVars>
          <dgm:chMax val="1"/>
          <dgm:bulletEnabled val="1"/>
        </dgm:presLayoutVars>
      </dgm:prSet>
      <dgm:spPr/>
    </dgm:pt>
    <dgm:pt modelId="{01C6DC12-80B4-4AC8-94F0-6B6E7CD538C2}" type="pres">
      <dgm:prSet presAssocID="{5488526F-6372-4B85-B3E5-CC94FAF891F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1747735-D9C7-4268-B71D-3BB19E28F239}" type="presOf" srcId="{04A27224-94C4-4192-8AF2-5BE743A8AF0E}" destId="{8C688CD6-5117-4350-B8E1-92AF3B9A3D0C}" srcOrd="0" destOrd="0" presId="urn:microsoft.com/office/officeart/2005/8/layout/pyramid1"/>
    <dgm:cxn modelId="{AB38D846-34DF-4876-B3A8-7E5BB38BC935}" type="presOf" srcId="{FC8C7DE3-3A20-4AA9-869E-D75737533F41}" destId="{B66C60F5-C27A-4110-91DC-16F355647283}" srcOrd="1" destOrd="0" presId="urn:microsoft.com/office/officeart/2005/8/layout/pyramid1"/>
    <dgm:cxn modelId="{ECA5317D-A0BF-417F-9349-3137B634FE8A}" type="presOf" srcId="{5488526F-6372-4B85-B3E5-CC94FAF891F0}" destId="{01C6DC12-80B4-4AC8-94F0-6B6E7CD538C2}" srcOrd="1" destOrd="0" presId="urn:microsoft.com/office/officeart/2005/8/layout/pyramid1"/>
    <dgm:cxn modelId="{BAE7C094-893B-4C34-9D45-63085FDAE264}" srcId="{04A27224-94C4-4192-8AF2-5BE743A8AF0E}" destId="{5488526F-6372-4B85-B3E5-CC94FAF891F0}" srcOrd="1" destOrd="0" parTransId="{F3C93D4E-CB5C-4C63-B812-5644519F07FB}" sibTransId="{5F6328D7-63C2-48A7-BA95-71F4040049B0}"/>
    <dgm:cxn modelId="{513B0AAD-587C-4373-B166-8FC27C933CD6}" srcId="{04A27224-94C4-4192-8AF2-5BE743A8AF0E}" destId="{FC8C7DE3-3A20-4AA9-869E-D75737533F41}" srcOrd="0" destOrd="0" parTransId="{B433D4AD-958B-4C0C-B266-0160AB96315B}" sibTransId="{A11769D8-A2AF-4979-B775-066DC30583D6}"/>
    <dgm:cxn modelId="{303018CA-2CF5-40B2-B159-B9C22588982A}" type="presOf" srcId="{FC8C7DE3-3A20-4AA9-869E-D75737533F41}" destId="{6918D488-B2B5-4930-ABFE-FCE565E3ABD1}" srcOrd="0" destOrd="0" presId="urn:microsoft.com/office/officeart/2005/8/layout/pyramid1"/>
    <dgm:cxn modelId="{CCD57DE1-C709-4364-BDC0-BA902D04B1AA}" type="presOf" srcId="{5488526F-6372-4B85-B3E5-CC94FAF891F0}" destId="{CE8C9ED5-3D42-4DE5-9A57-D3905BA515A8}" srcOrd="0" destOrd="0" presId="urn:microsoft.com/office/officeart/2005/8/layout/pyramid1"/>
    <dgm:cxn modelId="{4FF0294A-CA44-4F8A-A188-1FF533A396B9}" type="presParOf" srcId="{8C688CD6-5117-4350-B8E1-92AF3B9A3D0C}" destId="{915572A7-5153-432D-BF9B-24CA4F8BF27C}" srcOrd="0" destOrd="0" presId="urn:microsoft.com/office/officeart/2005/8/layout/pyramid1"/>
    <dgm:cxn modelId="{5F12DB8C-A774-476B-8AC6-F0DDC7ABBC46}" type="presParOf" srcId="{915572A7-5153-432D-BF9B-24CA4F8BF27C}" destId="{6918D488-B2B5-4930-ABFE-FCE565E3ABD1}" srcOrd="0" destOrd="0" presId="urn:microsoft.com/office/officeart/2005/8/layout/pyramid1"/>
    <dgm:cxn modelId="{A2662DF0-4BEC-46C3-A74D-9E13752CFB94}" type="presParOf" srcId="{915572A7-5153-432D-BF9B-24CA4F8BF27C}" destId="{B66C60F5-C27A-4110-91DC-16F355647283}" srcOrd="1" destOrd="0" presId="urn:microsoft.com/office/officeart/2005/8/layout/pyramid1"/>
    <dgm:cxn modelId="{800B98DF-A23E-442D-8C77-3023BA9B270D}" type="presParOf" srcId="{8C688CD6-5117-4350-B8E1-92AF3B9A3D0C}" destId="{6C4E5723-0F7E-4AC1-9F5E-522A67F85942}" srcOrd="1" destOrd="0" presId="urn:microsoft.com/office/officeart/2005/8/layout/pyramid1"/>
    <dgm:cxn modelId="{5D3C24D7-0716-4676-AF66-ABA7171360B3}" type="presParOf" srcId="{6C4E5723-0F7E-4AC1-9F5E-522A67F85942}" destId="{CE8C9ED5-3D42-4DE5-9A57-D3905BA515A8}" srcOrd="0" destOrd="0" presId="urn:microsoft.com/office/officeart/2005/8/layout/pyramid1"/>
    <dgm:cxn modelId="{B4A36923-AC33-422C-9971-E646EFA6A512}" type="presParOf" srcId="{6C4E5723-0F7E-4AC1-9F5E-522A67F85942}" destId="{01C6DC12-80B4-4AC8-94F0-6B6E7CD538C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0C87E9-13FD-4BAF-A074-21DB017742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1EBF8B-1B5D-435E-86ED-AD0B7727AAB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b="1" baseline="0" dirty="0">
              <a:latin typeface="+mj-lt"/>
            </a:rPr>
            <a:t>US Maternity care compared to </a:t>
          </a:r>
          <a:br>
            <a:rPr lang="en-US" sz="3600" b="1" baseline="0" dirty="0">
              <a:latin typeface="+mj-lt"/>
            </a:rPr>
          </a:br>
          <a:r>
            <a:rPr lang="en-US" sz="3600" b="1" baseline="0" dirty="0">
              <a:latin typeface="+mj-lt"/>
            </a:rPr>
            <a:t>other developed </a:t>
          </a:r>
          <a:r>
            <a:rPr lang="en-US" sz="3600" b="1" baseline="0">
              <a:latin typeface="+mj-lt"/>
            </a:rPr>
            <a:t>countries in 2018</a:t>
          </a:r>
          <a:endParaRPr lang="en-US" sz="3600" b="1" dirty="0">
            <a:latin typeface="+mj-lt"/>
          </a:endParaRPr>
        </a:p>
      </dgm:t>
    </dgm:pt>
    <dgm:pt modelId="{E9D0E8AD-FB51-436A-B373-668283EC4D58}" type="parTrans" cxnId="{F57BAA3B-2D4D-4AB4-A9D9-E5A6CEE63FB4}">
      <dgm:prSet/>
      <dgm:spPr/>
      <dgm:t>
        <a:bodyPr/>
        <a:lstStyle/>
        <a:p>
          <a:endParaRPr lang="en-US"/>
        </a:p>
      </dgm:t>
    </dgm:pt>
    <dgm:pt modelId="{EB3B9F10-693A-420B-8F2C-F2B9C7A1F863}" type="sibTrans" cxnId="{F57BAA3B-2D4D-4AB4-A9D9-E5A6CEE63FB4}">
      <dgm:prSet/>
      <dgm:spPr/>
      <dgm:t>
        <a:bodyPr/>
        <a:lstStyle/>
        <a:p>
          <a:endParaRPr lang="en-US"/>
        </a:p>
      </dgm:t>
    </dgm:pt>
    <dgm:pt modelId="{6B720178-D73C-4A7F-AFE8-73706039ED9E}" type="pres">
      <dgm:prSet presAssocID="{0E0C87E9-13FD-4BAF-A074-21DB01774250}" presName="Name0" presStyleCnt="0">
        <dgm:presLayoutVars>
          <dgm:dir/>
          <dgm:animLvl val="lvl"/>
          <dgm:resizeHandles val="exact"/>
        </dgm:presLayoutVars>
      </dgm:prSet>
      <dgm:spPr/>
    </dgm:pt>
    <dgm:pt modelId="{8E89F482-FFF5-495E-AF28-B9C08612652B}" type="pres">
      <dgm:prSet presAssocID="{061EBF8B-1B5D-435E-86ED-AD0B7727AAB4}" presName="linNode" presStyleCnt="0"/>
      <dgm:spPr/>
    </dgm:pt>
    <dgm:pt modelId="{77ABD362-7A89-435C-AB36-BF603133DBE6}" type="pres">
      <dgm:prSet presAssocID="{061EBF8B-1B5D-435E-86ED-AD0B7727AAB4}" presName="parentText" presStyleLbl="node1" presStyleIdx="0" presStyleCnt="1" custScaleX="215930" custScaleY="60593" custLinFactNeighborX="3676" custLinFactNeighborY="-20928">
        <dgm:presLayoutVars>
          <dgm:chMax val="1"/>
          <dgm:bulletEnabled val="1"/>
        </dgm:presLayoutVars>
      </dgm:prSet>
      <dgm:spPr/>
    </dgm:pt>
  </dgm:ptLst>
  <dgm:cxnLst>
    <dgm:cxn modelId="{2F06ED1E-FDD2-4FEA-A4B6-F9FC1A5F50EF}" type="presOf" srcId="{061EBF8B-1B5D-435E-86ED-AD0B7727AAB4}" destId="{77ABD362-7A89-435C-AB36-BF603133DBE6}" srcOrd="0" destOrd="0" presId="urn:microsoft.com/office/officeart/2005/8/layout/vList5"/>
    <dgm:cxn modelId="{F57BAA3B-2D4D-4AB4-A9D9-E5A6CEE63FB4}" srcId="{0E0C87E9-13FD-4BAF-A074-21DB01774250}" destId="{061EBF8B-1B5D-435E-86ED-AD0B7727AAB4}" srcOrd="0" destOrd="0" parTransId="{E9D0E8AD-FB51-436A-B373-668283EC4D58}" sibTransId="{EB3B9F10-693A-420B-8F2C-F2B9C7A1F863}"/>
    <dgm:cxn modelId="{FB7874FD-97A1-43FB-BCB2-34599580ABAD}" type="presOf" srcId="{0E0C87E9-13FD-4BAF-A074-21DB01774250}" destId="{6B720178-D73C-4A7F-AFE8-73706039ED9E}" srcOrd="0" destOrd="0" presId="urn:microsoft.com/office/officeart/2005/8/layout/vList5"/>
    <dgm:cxn modelId="{C626815C-B737-4F57-B1F5-59C76D1CA69C}" type="presParOf" srcId="{6B720178-D73C-4A7F-AFE8-73706039ED9E}" destId="{8E89F482-FFF5-495E-AF28-B9C08612652B}" srcOrd="0" destOrd="0" presId="urn:microsoft.com/office/officeart/2005/8/layout/vList5"/>
    <dgm:cxn modelId="{8B3771D0-68F3-440A-AA11-B1936482CE1B}" type="presParOf" srcId="{8E89F482-FFF5-495E-AF28-B9C08612652B}" destId="{77ABD362-7A89-435C-AB36-BF603133DB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6F3337-FE8E-42B7-84BF-7342D25EA37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681DFA-839D-4B3F-AF8D-EFF8BFF8FDB8}">
      <dgm:prSet phldrT="[Text]" custT="1"/>
      <dgm:spPr/>
      <dgm:t>
        <a:bodyPr/>
        <a:lstStyle/>
        <a:p>
          <a:r>
            <a:rPr lang="en-US" sz="2300" dirty="0"/>
            <a:t>Primary low-risk C section rates – 26.3% in 2021 in the US</a:t>
          </a:r>
        </a:p>
      </dgm:t>
    </dgm:pt>
    <dgm:pt modelId="{B9113871-7A95-4531-AC8A-CBDC5CF3BE9B}" type="parTrans" cxnId="{E395BE25-76F9-46AC-B60F-AE72DA246300}">
      <dgm:prSet/>
      <dgm:spPr/>
      <dgm:t>
        <a:bodyPr/>
        <a:lstStyle/>
        <a:p>
          <a:endParaRPr lang="en-US"/>
        </a:p>
      </dgm:t>
    </dgm:pt>
    <dgm:pt modelId="{9B8DACF3-BAA2-46B6-9CF0-39AC85CEB929}" type="sibTrans" cxnId="{E395BE25-76F9-46AC-B60F-AE72DA246300}">
      <dgm:prSet/>
      <dgm:spPr/>
      <dgm:t>
        <a:bodyPr/>
        <a:lstStyle/>
        <a:p>
          <a:endParaRPr lang="en-US"/>
        </a:p>
      </dgm:t>
    </dgm:pt>
    <dgm:pt modelId="{EF2E8163-9D8F-4E4F-8CCC-3B0CA75B36F7}">
      <dgm:prSet phldrT="[Text]" custT="1"/>
      <dgm:spPr/>
      <dgm:t>
        <a:bodyPr/>
        <a:lstStyle/>
        <a:p>
          <a:r>
            <a:rPr lang="en-US" sz="2300" dirty="0"/>
            <a:t>The US maternal mortality rate for 2021 was 32.9 deaths/100,000 live births, up from 23.8 deaths/100,000 live births in 2020, compared with a rate of 20.1 in 2019, and 17.4 in 2018. </a:t>
          </a:r>
        </a:p>
      </dgm:t>
    </dgm:pt>
    <dgm:pt modelId="{438A9E05-4BB5-4993-BA55-95D14FA7F3B5}" type="parTrans" cxnId="{64DD4ABA-C68A-4D7A-AB54-3409685DD9B2}">
      <dgm:prSet/>
      <dgm:spPr/>
      <dgm:t>
        <a:bodyPr/>
        <a:lstStyle/>
        <a:p>
          <a:endParaRPr lang="en-US"/>
        </a:p>
      </dgm:t>
    </dgm:pt>
    <dgm:pt modelId="{618DC958-939A-4328-86F8-D7B8462D878E}" type="sibTrans" cxnId="{64DD4ABA-C68A-4D7A-AB54-3409685DD9B2}">
      <dgm:prSet/>
      <dgm:spPr/>
      <dgm:t>
        <a:bodyPr/>
        <a:lstStyle/>
        <a:p>
          <a:endParaRPr lang="en-US"/>
        </a:p>
      </dgm:t>
    </dgm:pt>
    <dgm:pt modelId="{EFD4B3B1-003C-4A34-B2A2-F6D69FBF12BD}">
      <dgm:prSet phldrT="[Text]" custT="1"/>
      <dgm:spPr/>
      <dgm:t>
        <a:bodyPr/>
        <a:lstStyle/>
        <a:p>
          <a:r>
            <a:rPr lang="en-US" sz="2300" dirty="0"/>
            <a:t>Recent CDC report – 80% Maternal deaths are preventable</a:t>
          </a:r>
        </a:p>
      </dgm:t>
    </dgm:pt>
    <dgm:pt modelId="{87AC4D93-6DBE-4BBB-A273-2F91924ADCC3}" type="parTrans" cxnId="{2EFC25E8-4421-4DB0-9932-40EE0FDE730D}">
      <dgm:prSet/>
      <dgm:spPr/>
      <dgm:t>
        <a:bodyPr/>
        <a:lstStyle/>
        <a:p>
          <a:endParaRPr lang="en-US"/>
        </a:p>
      </dgm:t>
    </dgm:pt>
    <dgm:pt modelId="{489E16AF-B884-48F2-A94A-106B3E0C00CF}" type="sibTrans" cxnId="{2EFC25E8-4421-4DB0-9932-40EE0FDE730D}">
      <dgm:prSet/>
      <dgm:spPr/>
      <dgm:t>
        <a:bodyPr/>
        <a:lstStyle/>
        <a:p>
          <a:endParaRPr lang="en-US"/>
        </a:p>
      </dgm:t>
    </dgm:pt>
    <dgm:pt modelId="{8B18E927-E37F-47F3-A106-372D10317689}">
      <dgm:prSet phldrT="[Text]" custT="1"/>
      <dgm:spPr/>
      <dgm:t>
        <a:bodyPr/>
        <a:lstStyle/>
        <a:p>
          <a:r>
            <a:rPr lang="en-US" sz="2300" dirty="0"/>
            <a:t>Preterm birth rates – 10% of newborns born prematurely in 2020</a:t>
          </a:r>
        </a:p>
      </dgm:t>
    </dgm:pt>
    <dgm:pt modelId="{2C0E61D7-E6E7-489E-92F6-CF4CA8F2FC2C}" type="parTrans" cxnId="{1D0B5532-B807-4F65-9645-741843884B3B}">
      <dgm:prSet/>
      <dgm:spPr/>
      <dgm:t>
        <a:bodyPr/>
        <a:lstStyle/>
        <a:p>
          <a:endParaRPr lang="en-US"/>
        </a:p>
      </dgm:t>
    </dgm:pt>
    <dgm:pt modelId="{EF8B324A-9F9B-46E3-918C-668B3EA4F66B}" type="sibTrans" cxnId="{1D0B5532-B807-4F65-9645-741843884B3B}">
      <dgm:prSet/>
      <dgm:spPr/>
      <dgm:t>
        <a:bodyPr/>
        <a:lstStyle/>
        <a:p>
          <a:endParaRPr lang="en-US"/>
        </a:p>
      </dgm:t>
    </dgm:pt>
    <dgm:pt modelId="{6249521D-755D-4B90-8FD4-B948BAA3547A}">
      <dgm:prSet phldrT="[Text]" custT="1"/>
      <dgm:spPr/>
      <dgm:t>
        <a:bodyPr/>
        <a:lstStyle/>
        <a:p>
          <a:r>
            <a:rPr lang="en-US" sz="2300" dirty="0"/>
            <a:t>US Women are more-likely to die from pregnancy-related reasons as compared to all other high-income developed countries</a:t>
          </a:r>
        </a:p>
      </dgm:t>
    </dgm:pt>
    <dgm:pt modelId="{CDA508A8-07DE-4EC1-BABE-0E898EDCBC92}" type="parTrans" cxnId="{BEFBB6C7-5E3D-49C4-9A0B-779D1D2638F3}">
      <dgm:prSet/>
      <dgm:spPr/>
      <dgm:t>
        <a:bodyPr/>
        <a:lstStyle/>
        <a:p>
          <a:endParaRPr lang="en-US"/>
        </a:p>
      </dgm:t>
    </dgm:pt>
    <dgm:pt modelId="{C6B6CBDF-1D7D-43E2-8955-7B84A1D50A97}" type="sibTrans" cxnId="{BEFBB6C7-5E3D-49C4-9A0B-779D1D2638F3}">
      <dgm:prSet/>
      <dgm:spPr/>
      <dgm:t>
        <a:bodyPr/>
        <a:lstStyle/>
        <a:p>
          <a:endParaRPr lang="en-US"/>
        </a:p>
      </dgm:t>
    </dgm:pt>
    <dgm:pt modelId="{90F4438B-711F-4180-A5CA-C2C25143B7B3}">
      <dgm:prSet phldrT="[Text]" custT="1"/>
      <dgm:spPr/>
      <dgm:t>
        <a:bodyPr/>
        <a:lstStyle/>
        <a:p>
          <a:r>
            <a:rPr lang="en-US" sz="2300" dirty="0"/>
            <a:t>C section rates went from 5.5% in 1970 to 32.1% of all US births in 2021</a:t>
          </a:r>
        </a:p>
      </dgm:t>
    </dgm:pt>
    <dgm:pt modelId="{276AF8C9-FD1B-4EE8-888B-CBFF20FFD637}" type="parTrans" cxnId="{E48E7047-1807-4F56-AEAB-4A2257936463}">
      <dgm:prSet/>
      <dgm:spPr/>
      <dgm:t>
        <a:bodyPr/>
        <a:lstStyle/>
        <a:p>
          <a:endParaRPr lang="en-US"/>
        </a:p>
      </dgm:t>
    </dgm:pt>
    <dgm:pt modelId="{12E0569E-4EDE-4137-A467-E460B77D9963}" type="sibTrans" cxnId="{E48E7047-1807-4F56-AEAB-4A2257936463}">
      <dgm:prSet/>
      <dgm:spPr/>
      <dgm:t>
        <a:bodyPr/>
        <a:lstStyle/>
        <a:p>
          <a:endParaRPr lang="en-US"/>
        </a:p>
      </dgm:t>
    </dgm:pt>
    <dgm:pt modelId="{6D5E82DE-37CD-431C-AC56-083EC023B053}" type="pres">
      <dgm:prSet presAssocID="{FD6F3337-FE8E-42B7-84BF-7342D25EA372}" presName="vert0" presStyleCnt="0">
        <dgm:presLayoutVars>
          <dgm:dir/>
          <dgm:animOne val="branch"/>
          <dgm:animLvl val="lvl"/>
        </dgm:presLayoutVars>
      </dgm:prSet>
      <dgm:spPr/>
    </dgm:pt>
    <dgm:pt modelId="{6715EBB8-FC61-4235-B4EF-BF7E704FE9B5}" type="pres">
      <dgm:prSet presAssocID="{90F4438B-711F-4180-A5CA-C2C25143B7B3}" presName="thickLine" presStyleLbl="alignNode1" presStyleIdx="0" presStyleCnt="6"/>
      <dgm:spPr/>
    </dgm:pt>
    <dgm:pt modelId="{86770362-1250-4407-8BD9-F0A1F369582C}" type="pres">
      <dgm:prSet presAssocID="{90F4438B-711F-4180-A5CA-C2C25143B7B3}" presName="horz1" presStyleCnt="0"/>
      <dgm:spPr/>
    </dgm:pt>
    <dgm:pt modelId="{3E46A756-2259-43FD-AE36-BB7EABB3F5CE}" type="pres">
      <dgm:prSet presAssocID="{90F4438B-711F-4180-A5CA-C2C25143B7B3}" presName="tx1" presStyleLbl="revTx" presStyleIdx="0" presStyleCnt="6" custScaleY="83023"/>
      <dgm:spPr/>
    </dgm:pt>
    <dgm:pt modelId="{02A87CAB-0DED-4374-88D0-F67461212173}" type="pres">
      <dgm:prSet presAssocID="{90F4438B-711F-4180-A5CA-C2C25143B7B3}" presName="vert1" presStyleCnt="0"/>
      <dgm:spPr/>
    </dgm:pt>
    <dgm:pt modelId="{1771DCB0-9D35-4F71-B14A-D20D8E1B16FF}" type="pres">
      <dgm:prSet presAssocID="{36681DFA-839D-4B3F-AF8D-EFF8BFF8FDB8}" presName="thickLine" presStyleLbl="alignNode1" presStyleIdx="1" presStyleCnt="6"/>
      <dgm:spPr/>
    </dgm:pt>
    <dgm:pt modelId="{1D7090E2-B31D-41A6-BC8E-0A6A3BF0B182}" type="pres">
      <dgm:prSet presAssocID="{36681DFA-839D-4B3F-AF8D-EFF8BFF8FDB8}" presName="horz1" presStyleCnt="0"/>
      <dgm:spPr/>
    </dgm:pt>
    <dgm:pt modelId="{4B3BC806-740D-43D5-A70A-EE63EB63B16D}" type="pres">
      <dgm:prSet presAssocID="{36681DFA-839D-4B3F-AF8D-EFF8BFF8FDB8}" presName="tx1" presStyleLbl="revTx" presStyleIdx="1" presStyleCnt="6" custScaleY="82630"/>
      <dgm:spPr/>
    </dgm:pt>
    <dgm:pt modelId="{F4FF10E4-C115-484B-8866-A75E14226F98}" type="pres">
      <dgm:prSet presAssocID="{36681DFA-839D-4B3F-AF8D-EFF8BFF8FDB8}" presName="vert1" presStyleCnt="0"/>
      <dgm:spPr/>
    </dgm:pt>
    <dgm:pt modelId="{35CCBC5D-332A-491A-92E6-3DDB904EA390}" type="pres">
      <dgm:prSet presAssocID="{8B18E927-E37F-47F3-A106-372D10317689}" presName="thickLine" presStyleLbl="alignNode1" presStyleIdx="2" presStyleCnt="6"/>
      <dgm:spPr/>
    </dgm:pt>
    <dgm:pt modelId="{D8E934B8-C8A5-4AB4-B9B4-2905B4F0B971}" type="pres">
      <dgm:prSet presAssocID="{8B18E927-E37F-47F3-A106-372D10317689}" presName="horz1" presStyleCnt="0"/>
      <dgm:spPr/>
    </dgm:pt>
    <dgm:pt modelId="{CDE3D29F-E262-4DCD-9AB5-8576EA199230}" type="pres">
      <dgm:prSet presAssocID="{8B18E927-E37F-47F3-A106-372D10317689}" presName="tx1" presStyleLbl="revTx" presStyleIdx="2" presStyleCnt="6" custScaleY="82016"/>
      <dgm:spPr/>
    </dgm:pt>
    <dgm:pt modelId="{6C0ED6DD-022D-40EA-B3C7-6D73FFEA824F}" type="pres">
      <dgm:prSet presAssocID="{8B18E927-E37F-47F3-A106-372D10317689}" presName="vert1" presStyleCnt="0"/>
      <dgm:spPr/>
    </dgm:pt>
    <dgm:pt modelId="{8BC8FBF7-4F99-442D-9E31-C01AF4489922}" type="pres">
      <dgm:prSet presAssocID="{EF2E8163-9D8F-4E4F-8CCC-3B0CA75B36F7}" presName="thickLine" presStyleLbl="alignNode1" presStyleIdx="3" presStyleCnt="6"/>
      <dgm:spPr/>
    </dgm:pt>
    <dgm:pt modelId="{13DD1715-08EF-4FE3-BCE2-E87F187A62C8}" type="pres">
      <dgm:prSet presAssocID="{EF2E8163-9D8F-4E4F-8CCC-3B0CA75B36F7}" presName="horz1" presStyleCnt="0"/>
      <dgm:spPr/>
    </dgm:pt>
    <dgm:pt modelId="{C0D91D58-ABCF-404D-BAAF-90F613C99064}" type="pres">
      <dgm:prSet presAssocID="{EF2E8163-9D8F-4E4F-8CCC-3B0CA75B36F7}" presName="tx1" presStyleLbl="revTx" presStyleIdx="3" presStyleCnt="6" custScaleY="144279"/>
      <dgm:spPr/>
    </dgm:pt>
    <dgm:pt modelId="{13D6AB8D-D6D3-4C03-BDCB-CA96A7970948}" type="pres">
      <dgm:prSet presAssocID="{EF2E8163-9D8F-4E4F-8CCC-3B0CA75B36F7}" presName="vert1" presStyleCnt="0"/>
      <dgm:spPr/>
    </dgm:pt>
    <dgm:pt modelId="{CA125C2A-3CF1-41AB-9FF4-9697ED4E20FA}" type="pres">
      <dgm:prSet presAssocID="{EFD4B3B1-003C-4A34-B2A2-F6D69FBF12BD}" presName="thickLine" presStyleLbl="alignNode1" presStyleIdx="4" presStyleCnt="6"/>
      <dgm:spPr/>
    </dgm:pt>
    <dgm:pt modelId="{015F30C7-3FA4-4233-816D-DE742B4C006A}" type="pres">
      <dgm:prSet presAssocID="{EFD4B3B1-003C-4A34-B2A2-F6D69FBF12BD}" presName="horz1" presStyleCnt="0"/>
      <dgm:spPr/>
    </dgm:pt>
    <dgm:pt modelId="{0A896D2C-F492-472F-939C-8C05B52F0310}" type="pres">
      <dgm:prSet presAssocID="{EFD4B3B1-003C-4A34-B2A2-F6D69FBF12BD}" presName="tx1" presStyleLbl="revTx" presStyleIdx="4" presStyleCnt="6" custScaleY="81960"/>
      <dgm:spPr/>
    </dgm:pt>
    <dgm:pt modelId="{F365E285-18A0-4A70-AC15-4AB2F6AAD4DD}" type="pres">
      <dgm:prSet presAssocID="{EFD4B3B1-003C-4A34-B2A2-F6D69FBF12BD}" presName="vert1" presStyleCnt="0"/>
      <dgm:spPr/>
    </dgm:pt>
    <dgm:pt modelId="{054CE143-9A2D-417B-A728-52EA755725DA}" type="pres">
      <dgm:prSet presAssocID="{6249521D-755D-4B90-8FD4-B948BAA3547A}" presName="thickLine" presStyleLbl="alignNode1" presStyleIdx="5" presStyleCnt="6"/>
      <dgm:spPr/>
    </dgm:pt>
    <dgm:pt modelId="{85A1D301-96EC-457D-A8D4-2F5A0CDECF1B}" type="pres">
      <dgm:prSet presAssocID="{6249521D-755D-4B90-8FD4-B948BAA3547A}" presName="horz1" presStyleCnt="0"/>
      <dgm:spPr/>
    </dgm:pt>
    <dgm:pt modelId="{2CAE0E92-AC2A-48D3-8AA4-C94B215DBE89}" type="pres">
      <dgm:prSet presAssocID="{6249521D-755D-4B90-8FD4-B948BAA3547A}" presName="tx1" presStyleLbl="revTx" presStyleIdx="5" presStyleCnt="6" custScaleY="98741"/>
      <dgm:spPr/>
    </dgm:pt>
    <dgm:pt modelId="{B076D2DD-138D-490A-A087-09895C95F896}" type="pres">
      <dgm:prSet presAssocID="{6249521D-755D-4B90-8FD4-B948BAA3547A}" presName="vert1" presStyleCnt="0"/>
      <dgm:spPr/>
    </dgm:pt>
  </dgm:ptLst>
  <dgm:cxnLst>
    <dgm:cxn modelId="{2C540006-E5A7-4594-BE77-B466D371A6FD}" type="presOf" srcId="{EF2E8163-9D8F-4E4F-8CCC-3B0CA75B36F7}" destId="{C0D91D58-ABCF-404D-BAAF-90F613C99064}" srcOrd="0" destOrd="0" presId="urn:microsoft.com/office/officeart/2008/layout/LinedList"/>
    <dgm:cxn modelId="{E395BE25-76F9-46AC-B60F-AE72DA246300}" srcId="{FD6F3337-FE8E-42B7-84BF-7342D25EA372}" destId="{36681DFA-839D-4B3F-AF8D-EFF8BFF8FDB8}" srcOrd="1" destOrd="0" parTransId="{B9113871-7A95-4531-AC8A-CBDC5CF3BE9B}" sibTransId="{9B8DACF3-BAA2-46B6-9CF0-39AC85CEB929}"/>
    <dgm:cxn modelId="{1D0B5532-B807-4F65-9645-741843884B3B}" srcId="{FD6F3337-FE8E-42B7-84BF-7342D25EA372}" destId="{8B18E927-E37F-47F3-A106-372D10317689}" srcOrd="2" destOrd="0" parTransId="{2C0E61D7-E6E7-489E-92F6-CF4CA8F2FC2C}" sibTransId="{EF8B324A-9F9B-46E3-918C-668B3EA4F66B}"/>
    <dgm:cxn modelId="{2FBB6C45-FC16-42D4-8733-C0083C2084A7}" type="presOf" srcId="{8B18E927-E37F-47F3-A106-372D10317689}" destId="{CDE3D29F-E262-4DCD-9AB5-8576EA199230}" srcOrd="0" destOrd="0" presId="urn:microsoft.com/office/officeart/2008/layout/LinedList"/>
    <dgm:cxn modelId="{E48E7047-1807-4F56-AEAB-4A2257936463}" srcId="{FD6F3337-FE8E-42B7-84BF-7342D25EA372}" destId="{90F4438B-711F-4180-A5CA-C2C25143B7B3}" srcOrd="0" destOrd="0" parTransId="{276AF8C9-FD1B-4EE8-888B-CBFF20FFD637}" sibTransId="{12E0569E-4EDE-4137-A467-E460B77D9963}"/>
    <dgm:cxn modelId="{10BC2083-885B-4F3A-BED0-1D4DA48B0622}" type="presOf" srcId="{FD6F3337-FE8E-42B7-84BF-7342D25EA372}" destId="{6D5E82DE-37CD-431C-AC56-083EC023B053}" srcOrd="0" destOrd="0" presId="urn:microsoft.com/office/officeart/2008/layout/LinedList"/>
    <dgm:cxn modelId="{0F6B2A8A-269F-42D4-B392-C22B542FA259}" type="presOf" srcId="{90F4438B-711F-4180-A5CA-C2C25143B7B3}" destId="{3E46A756-2259-43FD-AE36-BB7EABB3F5CE}" srcOrd="0" destOrd="0" presId="urn:microsoft.com/office/officeart/2008/layout/LinedList"/>
    <dgm:cxn modelId="{64DD4ABA-C68A-4D7A-AB54-3409685DD9B2}" srcId="{FD6F3337-FE8E-42B7-84BF-7342D25EA372}" destId="{EF2E8163-9D8F-4E4F-8CCC-3B0CA75B36F7}" srcOrd="3" destOrd="0" parTransId="{438A9E05-4BB5-4993-BA55-95D14FA7F3B5}" sibTransId="{618DC958-939A-4328-86F8-D7B8462D878E}"/>
    <dgm:cxn modelId="{FC6711BC-0868-4A40-9EE0-B97F7F0C4346}" type="presOf" srcId="{EFD4B3B1-003C-4A34-B2A2-F6D69FBF12BD}" destId="{0A896D2C-F492-472F-939C-8C05B52F0310}" srcOrd="0" destOrd="0" presId="urn:microsoft.com/office/officeart/2008/layout/LinedList"/>
    <dgm:cxn modelId="{BEFBB6C7-5E3D-49C4-9A0B-779D1D2638F3}" srcId="{FD6F3337-FE8E-42B7-84BF-7342D25EA372}" destId="{6249521D-755D-4B90-8FD4-B948BAA3547A}" srcOrd="5" destOrd="0" parTransId="{CDA508A8-07DE-4EC1-BABE-0E898EDCBC92}" sibTransId="{C6B6CBDF-1D7D-43E2-8955-7B84A1D50A97}"/>
    <dgm:cxn modelId="{82F4BCE4-E60A-49D2-9326-4ECC8A4CAD7B}" type="presOf" srcId="{6249521D-755D-4B90-8FD4-B948BAA3547A}" destId="{2CAE0E92-AC2A-48D3-8AA4-C94B215DBE89}" srcOrd="0" destOrd="0" presId="urn:microsoft.com/office/officeart/2008/layout/LinedList"/>
    <dgm:cxn modelId="{2EFC25E8-4421-4DB0-9932-40EE0FDE730D}" srcId="{FD6F3337-FE8E-42B7-84BF-7342D25EA372}" destId="{EFD4B3B1-003C-4A34-B2A2-F6D69FBF12BD}" srcOrd="4" destOrd="0" parTransId="{87AC4D93-6DBE-4BBB-A273-2F91924ADCC3}" sibTransId="{489E16AF-B884-48F2-A94A-106B3E0C00CF}"/>
    <dgm:cxn modelId="{AEB52AF4-5C0F-46BD-BD47-C14EE0DDF06E}" type="presOf" srcId="{36681DFA-839D-4B3F-AF8D-EFF8BFF8FDB8}" destId="{4B3BC806-740D-43D5-A70A-EE63EB63B16D}" srcOrd="0" destOrd="0" presId="urn:microsoft.com/office/officeart/2008/layout/LinedList"/>
    <dgm:cxn modelId="{AAEEF149-0941-4987-92A7-783DAC9C1A08}" type="presParOf" srcId="{6D5E82DE-37CD-431C-AC56-083EC023B053}" destId="{6715EBB8-FC61-4235-B4EF-BF7E704FE9B5}" srcOrd="0" destOrd="0" presId="urn:microsoft.com/office/officeart/2008/layout/LinedList"/>
    <dgm:cxn modelId="{572DCE0C-C8FD-42DD-A0D1-41CFBB96CD80}" type="presParOf" srcId="{6D5E82DE-37CD-431C-AC56-083EC023B053}" destId="{86770362-1250-4407-8BD9-F0A1F369582C}" srcOrd="1" destOrd="0" presId="urn:microsoft.com/office/officeart/2008/layout/LinedList"/>
    <dgm:cxn modelId="{B67EAFB9-02D0-4C4E-B7A4-E97E3F4F6A47}" type="presParOf" srcId="{86770362-1250-4407-8BD9-F0A1F369582C}" destId="{3E46A756-2259-43FD-AE36-BB7EABB3F5CE}" srcOrd="0" destOrd="0" presId="urn:microsoft.com/office/officeart/2008/layout/LinedList"/>
    <dgm:cxn modelId="{0D3B0EAD-C848-40A8-990F-E530A6DBA8AD}" type="presParOf" srcId="{86770362-1250-4407-8BD9-F0A1F369582C}" destId="{02A87CAB-0DED-4374-88D0-F67461212173}" srcOrd="1" destOrd="0" presId="urn:microsoft.com/office/officeart/2008/layout/LinedList"/>
    <dgm:cxn modelId="{E4F5D376-4959-4D0C-ABF9-B7E59B88A4C7}" type="presParOf" srcId="{6D5E82DE-37CD-431C-AC56-083EC023B053}" destId="{1771DCB0-9D35-4F71-B14A-D20D8E1B16FF}" srcOrd="2" destOrd="0" presId="urn:microsoft.com/office/officeart/2008/layout/LinedList"/>
    <dgm:cxn modelId="{036D8D88-40D5-491E-96E0-F3F6AF1D9F3A}" type="presParOf" srcId="{6D5E82DE-37CD-431C-AC56-083EC023B053}" destId="{1D7090E2-B31D-41A6-BC8E-0A6A3BF0B182}" srcOrd="3" destOrd="0" presId="urn:microsoft.com/office/officeart/2008/layout/LinedList"/>
    <dgm:cxn modelId="{3E141BAD-F7BD-44C1-9135-47F24DFCAC18}" type="presParOf" srcId="{1D7090E2-B31D-41A6-BC8E-0A6A3BF0B182}" destId="{4B3BC806-740D-43D5-A70A-EE63EB63B16D}" srcOrd="0" destOrd="0" presId="urn:microsoft.com/office/officeart/2008/layout/LinedList"/>
    <dgm:cxn modelId="{5756F889-6EC1-4612-AA54-64FA41FAAFBF}" type="presParOf" srcId="{1D7090E2-B31D-41A6-BC8E-0A6A3BF0B182}" destId="{F4FF10E4-C115-484B-8866-A75E14226F98}" srcOrd="1" destOrd="0" presId="urn:microsoft.com/office/officeart/2008/layout/LinedList"/>
    <dgm:cxn modelId="{A54EC4DE-BFFB-4504-8EE6-360E1A7090D1}" type="presParOf" srcId="{6D5E82DE-37CD-431C-AC56-083EC023B053}" destId="{35CCBC5D-332A-491A-92E6-3DDB904EA390}" srcOrd="4" destOrd="0" presId="urn:microsoft.com/office/officeart/2008/layout/LinedList"/>
    <dgm:cxn modelId="{2687DDD9-F0AF-4692-B28E-8D0E8488D50D}" type="presParOf" srcId="{6D5E82DE-37CD-431C-AC56-083EC023B053}" destId="{D8E934B8-C8A5-4AB4-B9B4-2905B4F0B971}" srcOrd="5" destOrd="0" presId="urn:microsoft.com/office/officeart/2008/layout/LinedList"/>
    <dgm:cxn modelId="{863734A3-A09D-4123-9CF2-30C86886BC5F}" type="presParOf" srcId="{D8E934B8-C8A5-4AB4-B9B4-2905B4F0B971}" destId="{CDE3D29F-E262-4DCD-9AB5-8576EA199230}" srcOrd="0" destOrd="0" presId="urn:microsoft.com/office/officeart/2008/layout/LinedList"/>
    <dgm:cxn modelId="{55C717D0-D785-4159-A2DD-0D03ACF07223}" type="presParOf" srcId="{D8E934B8-C8A5-4AB4-B9B4-2905B4F0B971}" destId="{6C0ED6DD-022D-40EA-B3C7-6D73FFEA824F}" srcOrd="1" destOrd="0" presId="urn:microsoft.com/office/officeart/2008/layout/LinedList"/>
    <dgm:cxn modelId="{9579006E-CBA9-454A-8029-EDCEAE19EB17}" type="presParOf" srcId="{6D5E82DE-37CD-431C-AC56-083EC023B053}" destId="{8BC8FBF7-4F99-442D-9E31-C01AF4489922}" srcOrd="6" destOrd="0" presId="urn:microsoft.com/office/officeart/2008/layout/LinedList"/>
    <dgm:cxn modelId="{14E92A41-9C9D-4900-84F3-787AE4FFDCBF}" type="presParOf" srcId="{6D5E82DE-37CD-431C-AC56-083EC023B053}" destId="{13DD1715-08EF-4FE3-BCE2-E87F187A62C8}" srcOrd="7" destOrd="0" presId="urn:microsoft.com/office/officeart/2008/layout/LinedList"/>
    <dgm:cxn modelId="{E97E8649-15E8-42F3-921E-67AAFBA00E00}" type="presParOf" srcId="{13DD1715-08EF-4FE3-BCE2-E87F187A62C8}" destId="{C0D91D58-ABCF-404D-BAAF-90F613C99064}" srcOrd="0" destOrd="0" presId="urn:microsoft.com/office/officeart/2008/layout/LinedList"/>
    <dgm:cxn modelId="{D21A20BA-0087-4D08-BDE8-767AED15B993}" type="presParOf" srcId="{13DD1715-08EF-4FE3-BCE2-E87F187A62C8}" destId="{13D6AB8D-D6D3-4C03-BDCB-CA96A7970948}" srcOrd="1" destOrd="0" presId="urn:microsoft.com/office/officeart/2008/layout/LinedList"/>
    <dgm:cxn modelId="{31B719B5-E3DF-40D6-8874-81233D31545F}" type="presParOf" srcId="{6D5E82DE-37CD-431C-AC56-083EC023B053}" destId="{CA125C2A-3CF1-41AB-9FF4-9697ED4E20FA}" srcOrd="8" destOrd="0" presId="urn:microsoft.com/office/officeart/2008/layout/LinedList"/>
    <dgm:cxn modelId="{F1CAC344-373F-4068-ACE4-06A2F696D950}" type="presParOf" srcId="{6D5E82DE-37CD-431C-AC56-083EC023B053}" destId="{015F30C7-3FA4-4233-816D-DE742B4C006A}" srcOrd="9" destOrd="0" presId="urn:microsoft.com/office/officeart/2008/layout/LinedList"/>
    <dgm:cxn modelId="{FC133CED-D581-48E0-8834-A5AF39D2B9FC}" type="presParOf" srcId="{015F30C7-3FA4-4233-816D-DE742B4C006A}" destId="{0A896D2C-F492-472F-939C-8C05B52F0310}" srcOrd="0" destOrd="0" presId="urn:microsoft.com/office/officeart/2008/layout/LinedList"/>
    <dgm:cxn modelId="{2CBFA057-E92C-4773-8FA9-FF04DFDF5807}" type="presParOf" srcId="{015F30C7-3FA4-4233-816D-DE742B4C006A}" destId="{F365E285-18A0-4A70-AC15-4AB2F6AAD4DD}" srcOrd="1" destOrd="0" presId="urn:microsoft.com/office/officeart/2008/layout/LinedList"/>
    <dgm:cxn modelId="{4DB29ADD-C982-4101-BB6F-E58F804068C4}" type="presParOf" srcId="{6D5E82DE-37CD-431C-AC56-083EC023B053}" destId="{054CE143-9A2D-417B-A728-52EA755725DA}" srcOrd="10" destOrd="0" presId="urn:microsoft.com/office/officeart/2008/layout/LinedList"/>
    <dgm:cxn modelId="{7FFA0705-EEEA-44E3-B3EE-90B8F7B00521}" type="presParOf" srcId="{6D5E82DE-37CD-431C-AC56-083EC023B053}" destId="{85A1D301-96EC-457D-A8D4-2F5A0CDECF1B}" srcOrd="11" destOrd="0" presId="urn:microsoft.com/office/officeart/2008/layout/LinedList"/>
    <dgm:cxn modelId="{7F533840-8860-4CFE-AE4B-0E48A04E2EE5}" type="presParOf" srcId="{85A1D301-96EC-457D-A8D4-2F5A0CDECF1B}" destId="{2CAE0E92-AC2A-48D3-8AA4-C94B215DBE89}" srcOrd="0" destOrd="0" presId="urn:microsoft.com/office/officeart/2008/layout/LinedList"/>
    <dgm:cxn modelId="{DE1C3B0D-8E25-4DD2-AB39-00BAE78C5826}" type="presParOf" srcId="{85A1D301-96EC-457D-A8D4-2F5A0CDECF1B}" destId="{B076D2DD-138D-490A-A087-09895C95F8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6C9D1C-3661-40D2-B62F-12D55B9EB03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DE7D0-46E3-400F-89CB-554C7C20C47D}">
      <dgm:prSet phldrT="[Text]" custT="1"/>
      <dgm:spPr/>
      <dgm:t>
        <a:bodyPr/>
        <a:lstStyle/>
        <a:p>
          <a:r>
            <a:rPr lang="en-US" sz="2400" dirty="0">
              <a:latin typeface="+mj-lt"/>
            </a:rPr>
            <a:t>CDC, 2022</a:t>
          </a:r>
        </a:p>
      </dgm:t>
    </dgm:pt>
    <dgm:pt modelId="{3734DC30-A060-4EB7-B7BF-25E2CCDC6075}" type="parTrans" cxnId="{6CF60AE0-0291-4C7B-8493-AF123056A0FE}">
      <dgm:prSet/>
      <dgm:spPr/>
      <dgm:t>
        <a:bodyPr/>
        <a:lstStyle/>
        <a:p>
          <a:endParaRPr lang="en-US"/>
        </a:p>
      </dgm:t>
    </dgm:pt>
    <dgm:pt modelId="{BFF27752-A71D-4842-8E44-B92AB6723344}" type="sibTrans" cxnId="{6CF60AE0-0291-4C7B-8493-AF123056A0FE}">
      <dgm:prSet/>
      <dgm:spPr/>
      <dgm:t>
        <a:bodyPr/>
        <a:lstStyle/>
        <a:p>
          <a:endParaRPr lang="en-US"/>
        </a:p>
      </dgm:t>
    </dgm:pt>
    <dgm:pt modelId="{52CDF6B9-86A5-4784-9E09-93D5AE56EF28}">
      <dgm:prSet phldrT="[Text]"/>
      <dgm:spPr/>
      <dgm:t>
        <a:bodyPr/>
        <a:lstStyle/>
        <a:p>
          <a:pPr algn="ctr"/>
          <a:r>
            <a:rPr lang="en-US" dirty="0">
              <a:latin typeface="+mj-lt"/>
            </a:rPr>
            <a:t>4 of 5 Pregnancy related deaths are </a:t>
          </a:r>
          <a:r>
            <a:rPr lang="en-US" u="none" dirty="0">
              <a:latin typeface="+mj-lt"/>
            </a:rPr>
            <a:t>preventable</a:t>
          </a:r>
        </a:p>
      </dgm:t>
    </dgm:pt>
    <dgm:pt modelId="{D8AE8A65-E497-4A79-836A-4548AE67A770}" type="parTrans" cxnId="{BAA980BC-CFB8-400F-9712-CC74E5012B1A}">
      <dgm:prSet/>
      <dgm:spPr/>
      <dgm:t>
        <a:bodyPr/>
        <a:lstStyle/>
        <a:p>
          <a:endParaRPr lang="en-US"/>
        </a:p>
      </dgm:t>
    </dgm:pt>
    <dgm:pt modelId="{129850E8-3E1B-4E75-9412-47FCD05CB9D8}" type="sibTrans" cxnId="{BAA980BC-CFB8-400F-9712-CC74E5012B1A}">
      <dgm:prSet/>
      <dgm:spPr/>
      <dgm:t>
        <a:bodyPr/>
        <a:lstStyle/>
        <a:p>
          <a:endParaRPr lang="en-US"/>
        </a:p>
      </dgm:t>
    </dgm:pt>
    <dgm:pt modelId="{7BE61C21-C858-4007-8522-675D7F12BDF5}" type="pres">
      <dgm:prSet presAssocID="{0E6C9D1C-3661-40D2-B62F-12D55B9EB03B}" presName="Name0" presStyleCnt="0">
        <dgm:presLayoutVars>
          <dgm:dir/>
          <dgm:animLvl val="lvl"/>
          <dgm:resizeHandles val="exact"/>
        </dgm:presLayoutVars>
      </dgm:prSet>
      <dgm:spPr/>
    </dgm:pt>
    <dgm:pt modelId="{6A8CE9AC-AB9D-49FD-B205-491A0C9310C9}" type="pres">
      <dgm:prSet presAssocID="{3D4DE7D0-46E3-400F-89CB-554C7C20C47D}" presName="compositeNode" presStyleCnt="0">
        <dgm:presLayoutVars>
          <dgm:bulletEnabled val="1"/>
        </dgm:presLayoutVars>
      </dgm:prSet>
      <dgm:spPr/>
    </dgm:pt>
    <dgm:pt modelId="{F9C3A272-8654-4683-8FAB-F64DCEED632E}" type="pres">
      <dgm:prSet presAssocID="{3D4DE7D0-46E3-400F-89CB-554C7C20C47D}" presName="bgRect" presStyleLbl="node1" presStyleIdx="0" presStyleCnt="1" custLinFactNeighborX="1535" custLinFactNeighborY="436"/>
      <dgm:spPr/>
    </dgm:pt>
    <dgm:pt modelId="{A1BB7F42-4B40-49F6-8C7A-3A9BD2AF1526}" type="pres">
      <dgm:prSet presAssocID="{3D4DE7D0-46E3-400F-89CB-554C7C20C47D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2679C908-CF82-4C48-845C-1E31A4940247}" type="pres">
      <dgm:prSet presAssocID="{3D4DE7D0-46E3-400F-89CB-554C7C20C47D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BD060309-8076-4701-8738-F7C6B3434318}" type="presOf" srcId="{3D4DE7D0-46E3-400F-89CB-554C7C20C47D}" destId="{A1BB7F42-4B40-49F6-8C7A-3A9BD2AF1526}" srcOrd="1" destOrd="0" presId="urn:microsoft.com/office/officeart/2005/8/layout/hProcess7"/>
    <dgm:cxn modelId="{0EF463A7-1443-412D-BD3C-CEA1A19AB466}" type="presOf" srcId="{0E6C9D1C-3661-40D2-B62F-12D55B9EB03B}" destId="{7BE61C21-C858-4007-8522-675D7F12BDF5}" srcOrd="0" destOrd="0" presId="urn:microsoft.com/office/officeart/2005/8/layout/hProcess7"/>
    <dgm:cxn modelId="{2C0B03BA-9CD4-4F9E-AA52-86BB0617AFB7}" type="presOf" srcId="{3D4DE7D0-46E3-400F-89CB-554C7C20C47D}" destId="{F9C3A272-8654-4683-8FAB-F64DCEED632E}" srcOrd="0" destOrd="0" presId="urn:microsoft.com/office/officeart/2005/8/layout/hProcess7"/>
    <dgm:cxn modelId="{BAA980BC-CFB8-400F-9712-CC74E5012B1A}" srcId="{3D4DE7D0-46E3-400F-89CB-554C7C20C47D}" destId="{52CDF6B9-86A5-4784-9E09-93D5AE56EF28}" srcOrd="0" destOrd="0" parTransId="{D8AE8A65-E497-4A79-836A-4548AE67A770}" sibTransId="{129850E8-3E1B-4E75-9412-47FCD05CB9D8}"/>
    <dgm:cxn modelId="{2917F6CF-BB0E-40C9-89D9-183182EB1629}" type="presOf" srcId="{52CDF6B9-86A5-4784-9E09-93D5AE56EF28}" destId="{2679C908-CF82-4C48-845C-1E31A4940247}" srcOrd="0" destOrd="0" presId="urn:microsoft.com/office/officeart/2005/8/layout/hProcess7"/>
    <dgm:cxn modelId="{6CF60AE0-0291-4C7B-8493-AF123056A0FE}" srcId="{0E6C9D1C-3661-40D2-B62F-12D55B9EB03B}" destId="{3D4DE7D0-46E3-400F-89CB-554C7C20C47D}" srcOrd="0" destOrd="0" parTransId="{3734DC30-A060-4EB7-B7BF-25E2CCDC6075}" sibTransId="{BFF27752-A71D-4842-8E44-B92AB6723344}"/>
    <dgm:cxn modelId="{A8E5D5B8-1551-4AEC-9901-4F2DC4CC25BC}" type="presParOf" srcId="{7BE61C21-C858-4007-8522-675D7F12BDF5}" destId="{6A8CE9AC-AB9D-49FD-B205-491A0C9310C9}" srcOrd="0" destOrd="0" presId="urn:microsoft.com/office/officeart/2005/8/layout/hProcess7"/>
    <dgm:cxn modelId="{3C263485-2A4E-459E-8C96-61CD525FEA98}" type="presParOf" srcId="{6A8CE9AC-AB9D-49FD-B205-491A0C9310C9}" destId="{F9C3A272-8654-4683-8FAB-F64DCEED632E}" srcOrd="0" destOrd="0" presId="urn:microsoft.com/office/officeart/2005/8/layout/hProcess7"/>
    <dgm:cxn modelId="{8F5E431C-DEFD-4F55-A83E-D15213C2C66D}" type="presParOf" srcId="{6A8CE9AC-AB9D-49FD-B205-491A0C9310C9}" destId="{A1BB7F42-4B40-49F6-8C7A-3A9BD2AF1526}" srcOrd="1" destOrd="0" presId="urn:microsoft.com/office/officeart/2005/8/layout/hProcess7"/>
    <dgm:cxn modelId="{E5C3CCB2-8A0A-43E7-B36C-8580642059F5}" type="presParOf" srcId="{6A8CE9AC-AB9D-49FD-B205-491A0C9310C9}" destId="{2679C908-CF82-4C48-845C-1E31A494024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16E3E-B3D3-4E3C-BBB6-03809D88B0BB}">
      <dsp:nvSpPr>
        <dsp:cNvPr id="0" name=""/>
        <dsp:cNvSpPr/>
      </dsp:nvSpPr>
      <dsp:spPr>
        <a:xfrm>
          <a:off x="0" y="669"/>
          <a:ext cx="5738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C415D-E36F-4B7A-ADEB-263109E33E3A}">
      <dsp:nvSpPr>
        <dsp:cNvPr id="0" name=""/>
        <dsp:cNvSpPr/>
      </dsp:nvSpPr>
      <dsp:spPr>
        <a:xfrm>
          <a:off x="0" y="669"/>
          <a:ext cx="5738466" cy="1097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+mj-lt"/>
            </a:rPr>
            <a:t>This presentation will:</a:t>
          </a:r>
        </a:p>
      </dsp:txBody>
      <dsp:txXfrm>
        <a:off x="0" y="669"/>
        <a:ext cx="5738466" cy="1097011"/>
      </dsp:txXfrm>
    </dsp:sp>
    <dsp:sp modelId="{01247E76-9DD5-4A16-9758-D76E62385C3F}">
      <dsp:nvSpPr>
        <dsp:cNvPr id="0" name=""/>
        <dsp:cNvSpPr/>
      </dsp:nvSpPr>
      <dsp:spPr>
        <a:xfrm>
          <a:off x="0" y="1097681"/>
          <a:ext cx="5738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18C48-88DF-4793-9A53-29EB213CD7E3}">
      <dsp:nvSpPr>
        <dsp:cNvPr id="0" name=""/>
        <dsp:cNvSpPr/>
      </dsp:nvSpPr>
      <dsp:spPr>
        <a:xfrm>
          <a:off x="0" y="1097681"/>
          <a:ext cx="5738466" cy="1097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j-lt"/>
            </a:rPr>
            <a:t>1. Provide an overview of current state of maternity care in the US</a:t>
          </a:r>
        </a:p>
      </dsp:txBody>
      <dsp:txXfrm>
        <a:off x="0" y="1097681"/>
        <a:ext cx="5738466" cy="1097011"/>
      </dsp:txXfrm>
    </dsp:sp>
    <dsp:sp modelId="{1CE38EFD-3657-4A5E-9B57-A10C8358186A}">
      <dsp:nvSpPr>
        <dsp:cNvPr id="0" name=""/>
        <dsp:cNvSpPr/>
      </dsp:nvSpPr>
      <dsp:spPr>
        <a:xfrm>
          <a:off x="0" y="2194693"/>
          <a:ext cx="5738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5E0B9-DEB8-4D5D-BE6E-1248D0B6A3A6}">
      <dsp:nvSpPr>
        <dsp:cNvPr id="0" name=""/>
        <dsp:cNvSpPr/>
      </dsp:nvSpPr>
      <dsp:spPr>
        <a:xfrm>
          <a:off x="0" y="2194693"/>
          <a:ext cx="5738466" cy="1097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j-lt"/>
            </a:rPr>
            <a:t>2. Review current maternity care payment models</a:t>
          </a:r>
        </a:p>
      </dsp:txBody>
      <dsp:txXfrm>
        <a:off x="0" y="2194693"/>
        <a:ext cx="5738466" cy="1097011"/>
      </dsp:txXfrm>
    </dsp:sp>
    <dsp:sp modelId="{D31382AE-124B-4620-A8FF-66BAF1E1D595}">
      <dsp:nvSpPr>
        <dsp:cNvPr id="0" name=""/>
        <dsp:cNvSpPr/>
      </dsp:nvSpPr>
      <dsp:spPr>
        <a:xfrm>
          <a:off x="0" y="3291705"/>
          <a:ext cx="5738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5AD58-27F4-41D0-B8D7-F14DBA2A3AD1}">
      <dsp:nvSpPr>
        <dsp:cNvPr id="0" name=""/>
        <dsp:cNvSpPr/>
      </dsp:nvSpPr>
      <dsp:spPr>
        <a:xfrm>
          <a:off x="0" y="3291705"/>
          <a:ext cx="5738466" cy="1097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j-lt"/>
            </a:rPr>
            <a:t>3. Identify excellent outcomes and cost-effectiveness of midwifery</a:t>
          </a:r>
        </a:p>
      </dsp:txBody>
      <dsp:txXfrm>
        <a:off x="0" y="3291705"/>
        <a:ext cx="5738466" cy="1097011"/>
      </dsp:txXfrm>
    </dsp:sp>
    <dsp:sp modelId="{3363ED87-D03D-491F-B9D2-B892C436D541}">
      <dsp:nvSpPr>
        <dsp:cNvPr id="0" name=""/>
        <dsp:cNvSpPr/>
      </dsp:nvSpPr>
      <dsp:spPr>
        <a:xfrm>
          <a:off x="0" y="4388717"/>
          <a:ext cx="5738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BF76B-88EA-48A5-85FB-EADA14A7C784}">
      <dsp:nvSpPr>
        <dsp:cNvPr id="0" name=""/>
        <dsp:cNvSpPr/>
      </dsp:nvSpPr>
      <dsp:spPr>
        <a:xfrm>
          <a:off x="0" y="4388717"/>
          <a:ext cx="5738466" cy="1097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+mj-lt"/>
            </a:rPr>
            <a:t>4. Discuss tangible opportunities for improved US maternity care</a:t>
          </a:r>
        </a:p>
      </dsp:txBody>
      <dsp:txXfrm>
        <a:off x="0" y="4388717"/>
        <a:ext cx="5738466" cy="10970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23473-2779-44C0-811F-50324E344438}">
      <dsp:nvSpPr>
        <dsp:cNvPr id="0" name=""/>
        <dsp:cNvSpPr/>
      </dsp:nvSpPr>
      <dsp:spPr>
        <a:xfrm>
          <a:off x="0" y="574"/>
          <a:ext cx="8813300" cy="1110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+mj-lt"/>
            </a:rPr>
            <a:t>Disparities in Maternal Mortality in the US</a:t>
          </a:r>
        </a:p>
      </dsp:txBody>
      <dsp:txXfrm>
        <a:off x="54187" y="54761"/>
        <a:ext cx="8704926" cy="10016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FC790-3735-4636-B672-C7291676E11D}">
      <dsp:nvSpPr>
        <dsp:cNvPr id="0" name=""/>
        <dsp:cNvSpPr/>
      </dsp:nvSpPr>
      <dsp:spPr>
        <a:xfrm>
          <a:off x="1381644" y="0"/>
          <a:ext cx="1873398" cy="356967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Worsening maternal mortality rates in US </a:t>
          </a:r>
          <a:r>
            <a:rPr lang="en-US" sz="2000" kern="1200" baseline="0" dirty="0"/>
            <a:t>(</a:t>
          </a:r>
          <a:r>
            <a:rPr lang="en-US" sz="2000" kern="1200" baseline="0" dirty="0" err="1"/>
            <a:t>Hoyert</a:t>
          </a:r>
          <a:r>
            <a:rPr lang="en-US" sz="2000" kern="1200" baseline="0" dirty="0"/>
            <a:t>, 2023</a:t>
          </a:r>
          <a:r>
            <a:rPr lang="en-US" sz="1800" kern="1200" baseline="0" dirty="0"/>
            <a:t>)</a:t>
          </a:r>
          <a:endParaRPr lang="en-US" sz="1800" kern="1200" dirty="0"/>
        </a:p>
      </dsp:txBody>
      <dsp:txXfrm>
        <a:off x="1436514" y="54870"/>
        <a:ext cx="1763658" cy="34599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FC790-3735-4636-B672-C7291676E11D}">
      <dsp:nvSpPr>
        <dsp:cNvPr id="0" name=""/>
        <dsp:cNvSpPr/>
      </dsp:nvSpPr>
      <dsp:spPr>
        <a:xfrm>
          <a:off x="0" y="163428"/>
          <a:ext cx="2233092" cy="376834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/>
            <a:t>In 2021, the maternal mortality rate for non-Hispanic Black women was 2.6 times the rate for non-Hispanic White women </a:t>
          </a:r>
          <a:r>
            <a:rPr lang="en-US" sz="2000" kern="1200" baseline="0" dirty="0"/>
            <a:t>(</a:t>
          </a:r>
          <a:r>
            <a:rPr lang="en-US" sz="2000" kern="1200" baseline="0" dirty="0" err="1"/>
            <a:t>Hoyert</a:t>
          </a:r>
          <a:r>
            <a:rPr lang="en-US" sz="2000" kern="1200" baseline="0" dirty="0"/>
            <a:t>, 2023</a:t>
          </a:r>
          <a:r>
            <a:rPr lang="en-US" sz="1800" kern="1200" baseline="0" dirty="0"/>
            <a:t>)</a:t>
          </a:r>
          <a:endParaRPr lang="en-US" sz="1800" kern="1200" dirty="0"/>
        </a:p>
      </dsp:txBody>
      <dsp:txXfrm>
        <a:off x="65405" y="228833"/>
        <a:ext cx="2102282" cy="36375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6183B-4894-425E-8FCE-AEBCAFD776F9}">
      <dsp:nvSpPr>
        <dsp:cNvPr id="0" name=""/>
        <dsp:cNvSpPr/>
      </dsp:nvSpPr>
      <dsp:spPr>
        <a:xfrm>
          <a:off x="1158" y="234153"/>
          <a:ext cx="2258234" cy="903293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During Pregnancy</a:t>
          </a:r>
        </a:p>
      </dsp:txBody>
      <dsp:txXfrm>
        <a:off x="1158" y="234153"/>
        <a:ext cx="2032411" cy="903293"/>
      </dsp:txXfrm>
    </dsp:sp>
    <dsp:sp modelId="{85651EFC-F4EE-4475-BC17-855D0250D32B}">
      <dsp:nvSpPr>
        <dsp:cNvPr id="0" name=""/>
        <dsp:cNvSpPr/>
      </dsp:nvSpPr>
      <dsp:spPr>
        <a:xfrm>
          <a:off x="1807745" y="234153"/>
          <a:ext cx="2258234" cy="90329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Day of Delivery</a:t>
          </a:r>
        </a:p>
      </dsp:txBody>
      <dsp:txXfrm>
        <a:off x="2259392" y="234153"/>
        <a:ext cx="1354941" cy="903293"/>
      </dsp:txXfrm>
    </dsp:sp>
    <dsp:sp modelId="{60A00F74-A5F9-4495-B9AF-9DC697F2464A}">
      <dsp:nvSpPr>
        <dsp:cNvPr id="0" name=""/>
        <dsp:cNvSpPr/>
      </dsp:nvSpPr>
      <dsp:spPr>
        <a:xfrm>
          <a:off x="3614333" y="234153"/>
          <a:ext cx="2258234" cy="903293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1-6 days Postpartum</a:t>
          </a:r>
        </a:p>
      </dsp:txBody>
      <dsp:txXfrm>
        <a:off x="4065980" y="234153"/>
        <a:ext cx="1354941" cy="903293"/>
      </dsp:txXfrm>
    </dsp:sp>
    <dsp:sp modelId="{91EF141F-B231-48C3-814B-42F13604F176}">
      <dsp:nvSpPr>
        <dsp:cNvPr id="0" name=""/>
        <dsp:cNvSpPr/>
      </dsp:nvSpPr>
      <dsp:spPr>
        <a:xfrm>
          <a:off x="5420920" y="234153"/>
          <a:ext cx="2258234" cy="903293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7-42 days Postpartum</a:t>
          </a:r>
        </a:p>
      </dsp:txBody>
      <dsp:txXfrm>
        <a:off x="5872567" y="234153"/>
        <a:ext cx="1354941" cy="903293"/>
      </dsp:txXfrm>
    </dsp:sp>
    <dsp:sp modelId="{565D48B2-4013-46A9-9599-8C17C2559B62}">
      <dsp:nvSpPr>
        <dsp:cNvPr id="0" name=""/>
        <dsp:cNvSpPr/>
      </dsp:nvSpPr>
      <dsp:spPr>
        <a:xfrm>
          <a:off x="7227508" y="234153"/>
          <a:ext cx="2258234" cy="903293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43-365 days Postpartum</a:t>
          </a:r>
        </a:p>
      </dsp:txBody>
      <dsp:txXfrm>
        <a:off x="7679155" y="234153"/>
        <a:ext cx="1354941" cy="9032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A3E19-8D44-45B8-AD19-FDA5501D7D08}">
      <dsp:nvSpPr>
        <dsp:cNvPr id="0" name=""/>
        <dsp:cNvSpPr/>
      </dsp:nvSpPr>
      <dsp:spPr>
        <a:xfrm>
          <a:off x="1138689" y="217"/>
          <a:ext cx="3247363" cy="98814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53% deaths occurred 7-365 days postpartum</a:t>
          </a:r>
        </a:p>
      </dsp:txBody>
      <dsp:txXfrm>
        <a:off x="1138689" y="217"/>
        <a:ext cx="3247363" cy="9881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3A272-8654-4683-8FAB-F64DCEED632E}">
      <dsp:nvSpPr>
        <dsp:cNvPr id="0" name=""/>
        <dsp:cNvSpPr/>
      </dsp:nvSpPr>
      <dsp:spPr>
        <a:xfrm>
          <a:off x="0" y="0"/>
          <a:ext cx="4072648" cy="265202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CDC, 2022</a:t>
          </a:r>
        </a:p>
      </dsp:txBody>
      <dsp:txXfrm rot="16200000">
        <a:off x="-680065" y="680065"/>
        <a:ext cx="2174659" cy="814529"/>
      </dsp:txXfrm>
    </dsp:sp>
    <dsp:sp modelId="{2679C908-CF82-4C48-845C-1E31A4940247}">
      <dsp:nvSpPr>
        <dsp:cNvPr id="0" name=""/>
        <dsp:cNvSpPr/>
      </dsp:nvSpPr>
      <dsp:spPr>
        <a:xfrm>
          <a:off x="814529" y="0"/>
          <a:ext cx="3034122" cy="26520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0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+mj-lt"/>
            </a:rPr>
            <a:t>4 of 5 Pregnancy related deaths are </a:t>
          </a:r>
          <a:r>
            <a:rPr lang="en-US" sz="3900" u="none" kern="1200" dirty="0">
              <a:latin typeface="+mj-lt"/>
            </a:rPr>
            <a:t>preventable</a:t>
          </a:r>
        </a:p>
      </dsp:txBody>
      <dsp:txXfrm>
        <a:off x="814529" y="0"/>
        <a:ext cx="3034122" cy="26520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BCED8-D14C-4244-B6ED-38EC8B1CE08B}">
      <dsp:nvSpPr>
        <dsp:cNvPr id="0" name=""/>
        <dsp:cNvSpPr/>
      </dsp:nvSpPr>
      <dsp:spPr>
        <a:xfrm>
          <a:off x="0" y="702"/>
          <a:ext cx="2999960" cy="275242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Maternity Care Deserts - 35% of counties in the US are “maternity care deserts” with neither a hospital maternity unit, nor any obstetrician-gynecologist or certified nurse midwife</a:t>
          </a:r>
        </a:p>
      </dsp:txBody>
      <dsp:txXfrm>
        <a:off x="134362" y="135064"/>
        <a:ext cx="2731236" cy="24837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BCED8-D14C-4244-B6ED-38EC8B1CE08B}">
      <dsp:nvSpPr>
        <dsp:cNvPr id="0" name=""/>
        <dsp:cNvSpPr/>
      </dsp:nvSpPr>
      <dsp:spPr>
        <a:xfrm>
          <a:off x="0" y="0"/>
          <a:ext cx="2631919" cy="2129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Women are about 60% more likely to die from pregnancy related causes in US Maternity Care Deserts</a:t>
          </a:r>
        </a:p>
      </dsp:txBody>
      <dsp:txXfrm>
        <a:off x="103949" y="103949"/>
        <a:ext cx="2424021" cy="19215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B12FF-D01A-48B9-ACD6-676BC7BF1F3C}">
      <dsp:nvSpPr>
        <dsp:cNvPr id="0" name=""/>
        <dsp:cNvSpPr/>
      </dsp:nvSpPr>
      <dsp:spPr>
        <a:xfrm>
          <a:off x="0" y="2225"/>
          <a:ext cx="6464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11777-B814-499A-8C51-EEDACD1EDC32}">
      <dsp:nvSpPr>
        <dsp:cNvPr id="0" name=""/>
        <dsp:cNvSpPr/>
      </dsp:nvSpPr>
      <dsp:spPr>
        <a:xfrm>
          <a:off x="0" y="2225"/>
          <a:ext cx="6464932" cy="88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Maternity Care – global routine care for pregnant patients, which includes prenatal, birth, and postpartum care (through 42 days postpartum)</a:t>
          </a:r>
        </a:p>
      </dsp:txBody>
      <dsp:txXfrm>
        <a:off x="0" y="2225"/>
        <a:ext cx="6464932" cy="887482"/>
      </dsp:txXfrm>
    </dsp:sp>
    <dsp:sp modelId="{C82CAB6D-F836-4C69-93AC-BDE94131495C}">
      <dsp:nvSpPr>
        <dsp:cNvPr id="0" name=""/>
        <dsp:cNvSpPr/>
      </dsp:nvSpPr>
      <dsp:spPr>
        <a:xfrm>
          <a:off x="0" y="889708"/>
          <a:ext cx="6464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03313-5C4E-456D-91D5-136B2087D5F0}">
      <dsp:nvSpPr>
        <dsp:cNvPr id="0" name=""/>
        <dsp:cNvSpPr/>
      </dsp:nvSpPr>
      <dsp:spPr>
        <a:xfrm>
          <a:off x="0" y="889708"/>
          <a:ext cx="6464932" cy="103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Providers are typically reimbursed a bundled payment for the total provider services from the initial diagnosis of the pregnancy until the end of the postpartum period</a:t>
          </a:r>
        </a:p>
      </dsp:txBody>
      <dsp:txXfrm>
        <a:off x="0" y="889708"/>
        <a:ext cx="6464932" cy="1035837"/>
      </dsp:txXfrm>
    </dsp:sp>
    <dsp:sp modelId="{7042C7AA-27E6-4847-A266-F7C196B6B5E9}">
      <dsp:nvSpPr>
        <dsp:cNvPr id="0" name=""/>
        <dsp:cNvSpPr/>
      </dsp:nvSpPr>
      <dsp:spPr>
        <a:xfrm>
          <a:off x="0" y="1925546"/>
          <a:ext cx="6464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5215F-A2EA-46A8-B733-AB1E696B8E1B}">
      <dsp:nvSpPr>
        <dsp:cNvPr id="0" name=""/>
        <dsp:cNvSpPr/>
      </dsp:nvSpPr>
      <dsp:spPr>
        <a:xfrm>
          <a:off x="0" y="1925546"/>
          <a:ext cx="6464932" cy="555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Medicaid covers 41% of births in US</a:t>
          </a:r>
        </a:p>
      </dsp:txBody>
      <dsp:txXfrm>
        <a:off x="0" y="1925546"/>
        <a:ext cx="6464932" cy="555308"/>
      </dsp:txXfrm>
    </dsp:sp>
    <dsp:sp modelId="{4BE034C5-4171-4A5F-B5A6-FB83D4B5E333}">
      <dsp:nvSpPr>
        <dsp:cNvPr id="0" name=""/>
        <dsp:cNvSpPr/>
      </dsp:nvSpPr>
      <dsp:spPr>
        <a:xfrm>
          <a:off x="0" y="2480854"/>
          <a:ext cx="6464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782F0-6ED7-48CD-A4A2-30088D53B5B6}">
      <dsp:nvSpPr>
        <dsp:cNvPr id="0" name=""/>
        <dsp:cNvSpPr/>
      </dsp:nvSpPr>
      <dsp:spPr>
        <a:xfrm>
          <a:off x="0" y="2480854"/>
          <a:ext cx="6464932" cy="59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Private insurance covers 51.7% of births in US</a:t>
          </a:r>
        </a:p>
      </dsp:txBody>
      <dsp:txXfrm>
        <a:off x="0" y="2480854"/>
        <a:ext cx="6464932" cy="593899"/>
      </dsp:txXfrm>
    </dsp:sp>
    <dsp:sp modelId="{DA29F8A6-1FB0-4ADF-92ED-F23F2AA8B873}">
      <dsp:nvSpPr>
        <dsp:cNvPr id="0" name=""/>
        <dsp:cNvSpPr/>
      </dsp:nvSpPr>
      <dsp:spPr>
        <a:xfrm>
          <a:off x="0" y="3074754"/>
          <a:ext cx="6464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0FFD0-DF3C-4CA3-8D4E-41C16726B415}">
      <dsp:nvSpPr>
        <dsp:cNvPr id="0" name=""/>
        <dsp:cNvSpPr/>
      </dsp:nvSpPr>
      <dsp:spPr>
        <a:xfrm>
          <a:off x="0" y="3074754"/>
          <a:ext cx="6464932" cy="75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Remaining 7-8% of US births covered by TRICARE, Indian Health Services, charity, self-pay, or uninsured</a:t>
          </a:r>
        </a:p>
      </dsp:txBody>
      <dsp:txXfrm>
        <a:off x="0" y="3074754"/>
        <a:ext cx="6464932" cy="755772"/>
      </dsp:txXfrm>
    </dsp:sp>
    <dsp:sp modelId="{F2515F5A-C4F2-48B3-8397-29FEC8E1879F}">
      <dsp:nvSpPr>
        <dsp:cNvPr id="0" name=""/>
        <dsp:cNvSpPr/>
      </dsp:nvSpPr>
      <dsp:spPr>
        <a:xfrm>
          <a:off x="0" y="3830526"/>
          <a:ext cx="6464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26805-F490-4DC3-915D-7A4C428A7D79}">
      <dsp:nvSpPr>
        <dsp:cNvPr id="0" name=""/>
        <dsp:cNvSpPr/>
      </dsp:nvSpPr>
      <dsp:spPr>
        <a:xfrm>
          <a:off x="0" y="3830526"/>
          <a:ext cx="6464932" cy="114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Medicaid bundled reimbursement amounts are less than private insurance bundle reimbursement amounts, for both vaginal births and c sections</a:t>
          </a:r>
        </a:p>
      </dsp:txBody>
      <dsp:txXfrm>
        <a:off x="0" y="3830526"/>
        <a:ext cx="6464932" cy="1142562"/>
      </dsp:txXfrm>
    </dsp:sp>
    <dsp:sp modelId="{EC72D834-74E9-42FD-9AF0-88FAFA0A6379}">
      <dsp:nvSpPr>
        <dsp:cNvPr id="0" name=""/>
        <dsp:cNvSpPr/>
      </dsp:nvSpPr>
      <dsp:spPr>
        <a:xfrm>
          <a:off x="0" y="4973089"/>
          <a:ext cx="6464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44CD4-8810-442B-B029-83E51C845616}">
      <dsp:nvSpPr>
        <dsp:cNvPr id="0" name=""/>
        <dsp:cNvSpPr/>
      </dsp:nvSpPr>
      <dsp:spPr>
        <a:xfrm>
          <a:off x="0" y="4973089"/>
          <a:ext cx="6464932" cy="66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many states, bundled reimbursement payments are less than prenatal care costs alone</a:t>
          </a:r>
        </a:p>
      </dsp:txBody>
      <dsp:txXfrm>
        <a:off x="0" y="4973089"/>
        <a:ext cx="6464932" cy="666349"/>
      </dsp:txXfrm>
    </dsp:sp>
    <dsp:sp modelId="{3AAF4698-2499-4D9F-A600-EA194AC7D7EB}">
      <dsp:nvSpPr>
        <dsp:cNvPr id="0" name=""/>
        <dsp:cNvSpPr/>
      </dsp:nvSpPr>
      <dsp:spPr>
        <a:xfrm>
          <a:off x="0" y="5639439"/>
          <a:ext cx="6464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5BDE1-CE0A-4C81-8232-FF629E3B6926}">
      <dsp:nvSpPr>
        <dsp:cNvPr id="0" name=""/>
        <dsp:cNvSpPr/>
      </dsp:nvSpPr>
      <dsp:spPr>
        <a:xfrm>
          <a:off x="0" y="5639439"/>
          <a:ext cx="6464932" cy="80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Bottom line = hospitals frequently lose $ on maternity care, especially from Medicaid-insured patients</a:t>
          </a:r>
        </a:p>
      </dsp:txBody>
      <dsp:txXfrm>
        <a:off x="0" y="5639439"/>
        <a:ext cx="6464932" cy="806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E7253-E81E-4FC9-A681-D6B5C005354D}">
      <dsp:nvSpPr>
        <dsp:cNvPr id="0" name=""/>
        <dsp:cNvSpPr/>
      </dsp:nvSpPr>
      <dsp:spPr>
        <a:xfrm>
          <a:off x="0" y="278"/>
          <a:ext cx="705734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719994-0485-45ED-8D3F-F19E1C7393B5}">
      <dsp:nvSpPr>
        <dsp:cNvPr id="0" name=""/>
        <dsp:cNvSpPr/>
      </dsp:nvSpPr>
      <dsp:spPr>
        <a:xfrm>
          <a:off x="0" y="278"/>
          <a:ext cx="7057348" cy="811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#1 reason for hospitalization in the US is childbirth  </a:t>
          </a:r>
          <a:r>
            <a:rPr lang="en-US" sz="2000" kern="1200" dirty="0"/>
            <a:t>(ahrq.gov, 2022) </a:t>
          </a:r>
          <a:endParaRPr lang="en-US" sz="2400" kern="1200" dirty="0"/>
        </a:p>
      </dsp:txBody>
      <dsp:txXfrm>
        <a:off x="0" y="278"/>
        <a:ext cx="7057348" cy="811061"/>
      </dsp:txXfrm>
    </dsp:sp>
    <dsp:sp modelId="{CB1DFE5A-EE51-49F8-A4DD-FEE6D86C88A0}">
      <dsp:nvSpPr>
        <dsp:cNvPr id="0" name=""/>
        <dsp:cNvSpPr/>
      </dsp:nvSpPr>
      <dsp:spPr>
        <a:xfrm>
          <a:off x="0" y="811339"/>
          <a:ext cx="705734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7A113A-A438-471D-BFEE-D169E05C1C6F}">
      <dsp:nvSpPr>
        <dsp:cNvPr id="0" name=""/>
        <dsp:cNvSpPr/>
      </dsp:nvSpPr>
      <dsp:spPr>
        <a:xfrm>
          <a:off x="0" y="811339"/>
          <a:ext cx="7057348" cy="89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#1 inpatient surgery in the US is C Section  (1,167,660 C Sections in 2018) </a:t>
          </a:r>
          <a:r>
            <a:rPr lang="en-US" sz="2000" kern="1200" dirty="0"/>
            <a:t>(ahrq.gov, 2022)</a:t>
          </a:r>
          <a:endParaRPr lang="en-US" sz="2400" kern="1200" dirty="0"/>
        </a:p>
      </dsp:txBody>
      <dsp:txXfrm>
        <a:off x="0" y="811339"/>
        <a:ext cx="7057348" cy="891251"/>
      </dsp:txXfrm>
    </dsp:sp>
    <dsp:sp modelId="{F89C3C0D-32EE-484F-A931-29B8A4BEAE65}">
      <dsp:nvSpPr>
        <dsp:cNvPr id="0" name=""/>
        <dsp:cNvSpPr/>
      </dsp:nvSpPr>
      <dsp:spPr>
        <a:xfrm>
          <a:off x="0" y="1702590"/>
          <a:ext cx="705734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A9BA5A-8380-41B8-A707-C629F9CD2AF4}">
      <dsp:nvSpPr>
        <dsp:cNvPr id="0" name=""/>
        <dsp:cNvSpPr/>
      </dsp:nvSpPr>
      <dsp:spPr>
        <a:xfrm>
          <a:off x="0" y="1702590"/>
          <a:ext cx="7057348" cy="107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#1 most common Hospital Discharge in US is for Childbirth (3,612,999 hospital discharges in 2018)</a:t>
          </a:r>
        </a:p>
      </dsp:txBody>
      <dsp:txXfrm>
        <a:off x="0" y="1702590"/>
        <a:ext cx="7057348" cy="107378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BA0C5-ED8E-4CC5-B6D0-774826DC440D}">
      <dsp:nvSpPr>
        <dsp:cNvPr id="0" name=""/>
        <dsp:cNvSpPr/>
      </dsp:nvSpPr>
      <dsp:spPr>
        <a:xfrm>
          <a:off x="0" y="715"/>
          <a:ext cx="7389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D2E36-B529-4CC5-B787-8FA395752927}">
      <dsp:nvSpPr>
        <dsp:cNvPr id="0" name=""/>
        <dsp:cNvSpPr/>
      </dsp:nvSpPr>
      <dsp:spPr>
        <a:xfrm>
          <a:off x="0" y="715"/>
          <a:ext cx="7382596" cy="84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About 4 in 5 of all dollars paid on behalf of maternal and newborn care go to the facility and other payments for the relatively brief hospital phase of care</a:t>
          </a:r>
        </a:p>
      </dsp:txBody>
      <dsp:txXfrm>
        <a:off x="0" y="715"/>
        <a:ext cx="7382596" cy="843061"/>
      </dsp:txXfrm>
    </dsp:sp>
    <dsp:sp modelId="{A719863B-48A3-479F-A87F-F01D80333261}">
      <dsp:nvSpPr>
        <dsp:cNvPr id="0" name=""/>
        <dsp:cNvSpPr/>
      </dsp:nvSpPr>
      <dsp:spPr>
        <a:xfrm>
          <a:off x="0" y="843777"/>
          <a:ext cx="7389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56885-172D-45EC-B7F9-55616CA03F54}">
      <dsp:nvSpPr>
        <dsp:cNvPr id="0" name=""/>
        <dsp:cNvSpPr/>
      </dsp:nvSpPr>
      <dsp:spPr>
        <a:xfrm>
          <a:off x="0" y="843777"/>
          <a:ext cx="7389813" cy="65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Just 1 in 5 of all $ paid for Maternity Care goes to prenatal and postnatal care</a:t>
          </a:r>
        </a:p>
      </dsp:txBody>
      <dsp:txXfrm>
        <a:off x="0" y="843777"/>
        <a:ext cx="7389813" cy="656514"/>
      </dsp:txXfrm>
    </dsp:sp>
    <dsp:sp modelId="{1C06092F-C013-476E-AE5B-DAA10EAB7225}">
      <dsp:nvSpPr>
        <dsp:cNvPr id="0" name=""/>
        <dsp:cNvSpPr/>
      </dsp:nvSpPr>
      <dsp:spPr>
        <a:xfrm>
          <a:off x="0" y="1500292"/>
          <a:ext cx="7389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453EC-BF64-4596-AD73-1C7F2EBF7E7B}">
      <dsp:nvSpPr>
        <dsp:cNvPr id="0" name=""/>
        <dsp:cNvSpPr/>
      </dsp:nvSpPr>
      <dsp:spPr>
        <a:xfrm>
          <a:off x="0" y="1500292"/>
          <a:ext cx="7389813" cy="71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Reimbursement from private insurance companies &amp; Medicaid does not cover the costs for postpartum care after 42 days</a:t>
          </a:r>
        </a:p>
      </dsp:txBody>
      <dsp:txXfrm>
        <a:off x="0" y="1500292"/>
        <a:ext cx="7389813" cy="716633"/>
      </dsp:txXfrm>
    </dsp:sp>
    <dsp:sp modelId="{314101E4-8D81-47BA-9055-3B44B921C565}">
      <dsp:nvSpPr>
        <dsp:cNvPr id="0" name=""/>
        <dsp:cNvSpPr/>
      </dsp:nvSpPr>
      <dsp:spPr>
        <a:xfrm>
          <a:off x="0" y="2216925"/>
          <a:ext cx="7389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43198-20E8-49C5-8153-C138B6E96916}">
      <dsp:nvSpPr>
        <dsp:cNvPr id="0" name=""/>
        <dsp:cNvSpPr/>
      </dsp:nvSpPr>
      <dsp:spPr>
        <a:xfrm>
          <a:off x="0" y="2216925"/>
          <a:ext cx="7389813" cy="71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Yet,</a:t>
          </a:r>
          <a:r>
            <a:rPr lang="en-US" sz="1800" kern="1200" baseline="0" dirty="0"/>
            <a:t> 53% of pregnancy-related deaths in the US occur from 7days – 1 year postpartum.</a:t>
          </a:r>
          <a:endParaRPr lang="en-US" sz="1800" kern="1200" dirty="0"/>
        </a:p>
      </dsp:txBody>
      <dsp:txXfrm>
        <a:off x="0" y="2216925"/>
        <a:ext cx="7389813" cy="716633"/>
      </dsp:txXfrm>
    </dsp:sp>
    <dsp:sp modelId="{91FB0EE2-2EFB-470F-930B-188387073907}">
      <dsp:nvSpPr>
        <dsp:cNvPr id="0" name=""/>
        <dsp:cNvSpPr/>
      </dsp:nvSpPr>
      <dsp:spPr>
        <a:xfrm>
          <a:off x="0" y="2933559"/>
          <a:ext cx="7389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23B4-4927-4B0A-B6CA-6123570797AF}">
      <dsp:nvSpPr>
        <dsp:cNvPr id="0" name=""/>
        <dsp:cNvSpPr/>
      </dsp:nvSpPr>
      <dsp:spPr>
        <a:xfrm>
          <a:off x="0" y="2933559"/>
          <a:ext cx="7389813" cy="71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Hospital maternity care units are closing, due to losing $ on maternity care</a:t>
          </a:r>
        </a:p>
      </dsp:txBody>
      <dsp:txXfrm>
        <a:off x="0" y="2933559"/>
        <a:ext cx="7389813" cy="71663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6183B-4894-425E-8FCE-AEBCAFD776F9}">
      <dsp:nvSpPr>
        <dsp:cNvPr id="0" name=""/>
        <dsp:cNvSpPr/>
      </dsp:nvSpPr>
      <dsp:spPr>
        <a:xfrm>
          <a:off x="1158" y="234153"/>
          <a:ext cx="2258234" cy="903293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During Pregnancy</a:t>
          </a:r>
        </a:p>
      </dsp:txBody>
      <dsp:txXfrm>
        <a:off x="1158" y="234153"/>
        <a:ext cx="2032411" cy="903293"/>
      </dsp:txXfrm>
    </dsp:sp>
    <dsp:sp modelId="{85651EFC-F4EE-4475-BC17-855D0250D32B}">
      <dsp:nvSpPr>
        <dsp:cNvPr id="0" name=""/>
        <dsp:cNvSpPr/>
      </dsp:nvSpPr>
      <dsp:spPr>
        <a:xfrm>
          <a:off x="1807745" y="234153"/>
          <a:ext cx="2258234" cy="903293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Day of Delivery</a:t>
          </a:r>
        </a:p>
      </dsp:txBody>
      <dsp:txXfrm>
        <a:off x="2259392" y="234153"/>
        <a:ext cx="1354941" cy="903293"/>
      </dsp:txXfrm>
    </dsp:sp>
    <dsp:sp modelId="{60A00F74-A5F9-4495-B9AF-9DC697F2464A}">
      <dsp:nvSpPr>
        <dsp:cNvPr id="0" name=""/>
        <dsp:cNvSpPr/>
      </dsp:nvSpPr>
      <dsp:spPr>
        <a:xfrm>
          <a:off x="3614333" y="234153"/>
          <a:ext cx="2258234" cy="903293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1-6 days Postpartum</a:t>
          </a:r>
        </a:p>
      </dsp:txBody>
      <dsp:txXfrm>
        <a:off x="4065980" y="234153"/>
        <a:ext cx="1354941" cy="903293"/>
      </dsp:txXfrm>
    </dsp:sp>
    <dsp:sp modelId="{91EF141F-B231-48C3-814B-42F13604F176}">
      <dsp:nvSpPr>
        <dsp:cNvPr id="0" name=""/>
        <dsp:cNvSpPr/>
      </dsp:nvSpPr>
      <dsp:spPr>
        <a:xfrm>
          <a:off x="5420920" y="234153"/>
          <a:ext cx="2258234" cy="903293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7-42 days Postpartum</a:t>
          </a:r>
        </a:p>
      </dsp:txBody>
      <dsp:txXfrm>
        <a:off x="5872567" y="234153"/>
        <a:ext cx="1354941" cy="903293"/>
      </dsp:txXfrm>
    </dsp:sp>
    <dsp:sp modelId="{565D48B2-4013-46A9-9599-8C17C2559B62}">
      <dsp:nvSpPr>
        <dsp:cNvPr id="0" name=""/>
        <dsp:cNvSpPr/>
      </dsp:nvSpPr>
      <dsp:spPr>
        <a:xfrm>
          <a:off x="7227508" y="234153"/>
          <a:ext cx="2258234" cy="903293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43-365 days Postpartum</a:t>
          </a:r>
        </a:p>
      </dsp:txBody>
      <dsp:txXfrm>
        <a:off x="7679155" y="234153"/>
        <a:ext cx="1354941" cy="9032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A3E19-8D44-45B8-AD19-FDA5501D7D08}">
      <dsp:nvSpPr>
        <dsp:cNvPr id="0" name=""/>
        <dsp:cNvSpPr/>
      </dsp:nvSpPr>
      <dsp:spPr>
        <a:xfrm>
          <a:off x="0" y="0"/>
          <a:ext cx="3070671" cy="86864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 of 5 of all $ paid for Maternity care</a:t>
          </a:r>
        </a:p>
      </dsp:txBody>
      <dsp:txXfrm>
        <a:off x="0" y="0"/>
        <a:ext cx="3070671" cy="86864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A3E19-8D44-45B8-AD19-FDA5501D7D08}">
      <dsp:nvSpPr>
        <dsp:cNvPr id="0" name=""/>
        <dsp:cNvSpPr/>
      </dsp:nvSpPr>
      <dsp:spPr>
        <a:xfrm>
          <a:off x="1143717" y="0"/>
          <a:ext cx="2889567" cy="8792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53% deaths occurred 7-365 days postpartum</a:t>
          </a:r>
        </a:p>
      </dsp:txBody>
      <dsp:txXfrm>
        <a:off x="1143717" y="0"/>
        <a:ext cx="2889567" cy="87927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8B59D-805E-4EB4-BF4E-B2D0AACCA252}">
      <dsp:nvSpPr>
        <dsp:cNvPr id="0" name=""/>
        <dsp:cNvSpPr/>
      </dsp:nvSpPr>
      <dsp:spPr>
        <a:xfrm>
          <a:off x="0" y="2131"/>
          <a:ext cx="56313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BA3E4-960E-47B6-B321-BF0F9A9CC01C}">
      <dsp:nvSpPr>
        <dsp:cNvPr id="0" name=""/>
        <dsp:cNvSpPr/>
      </dsp:nvSpPr>
      <dsp:spPr>
        <a:xfrm>
          <a:off x="0" y="2131"/>
          <a:ext cx="5631357" cy="1453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+mj-lt"/>
            </a:rPr>
            <a:t>Overview of midwifery </a:t>
          </a:r>
        </a:p>
      </dsp:txBody>
      <dsp:txXfrm>
        <a:off x="0" y="2131"/>
        <a:ext cx="5631357" cy="1453467"/>
      </dsp:txXfrm>
    </dsp:sp>
    <dsp:sp modelId="{295E9D9E-B755-4DCA-A592-2E64E938C485}">
      <dsp:nvSpPr>
        <dsp:cNvPr id="0" name=""/>
        <dsp:cNvSpPr/>
      </dsp:nvSpPr>
      <dsp:spPr>
        <a:xfrm>
          <a:off x="0" y="1455599"/>
          <a:ext cx="56313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913C7-F6BC-46A1-8F3C-201274DEF420}">
      <dsp:nvSpPr>
        <dsp:cNvPr id="0" name=""/>
        <dsp:cNvSpPr/>
      </dsp:nvSpPr>
      <dsp:spPr>
        <a:xfrm>
          <a:off x="0" y="1455599"/>
          <a:ext cx="5631357" cy="1453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+mj-lt"/>
            </a:rPr>
            <a:t>Benefits/Outcomes of midwifery</a:t>
          </a:r>
        </a:p>
      </dsp:txBody>
      <dsp:txXfrm>
        <a:off x="0" y="1455599"/>
        <a:ext cx="5631357" cy="1453467"/>
      </dsp:txXfrm>
    </dsp:sp>
    <dsp:sp modelId="{D9198951-3863-4858-8FD6-1B6A01141C69}">
      <dsp:nvSpPr>
        <dsp:cNvPr id="0" name=""/>
        <dsp:cNvSpPr/>
      </dsp:nvSpPr>
      <dsp:spPr>
        <a:xfrm>
          <a:off x="0" y="2909066"/>
          <a:ext cx="56313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A039C-E33F-49B0-9613-35E54B5573DB}">
      <dsp:nvSpPr>
        <dsp:cNvPr id="0" name=""/>
        <dsp:cNvSpPr/>
      </dsp:nvSpPr>
      <dsp:spPr>
        <a:xfrm>
          <a:off x="0" y="2909066"/>
          <a:ext cx="5631357" cy="1453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latin typeface="+mj-lt"/>
            </a:rPr>
            <a:t>Cost-effectiveness of midwifery</a:t>
          </a:r>
        </a:p>
      </dsp:txBody>
      <dsp:txXfrm>
        <a:off x="0" y="2909066"/>
        <a:ext cx="5631357" cy="145346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B9B84-7BFC-4427-B5BA-F9FC304C8F6D}">
      <dsp:nvSpPr>
        <dsp:cNvPr id="0" name=""/>
        <dsp:cNvSpPr/>
      </dsp:nvSpPr>
      <dsp:spPr>
        <a:xfrm>
          <a:off x="0" y="1015"/>
          <a:ext cx="6743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187AA5-AB5E-4D44-A29D-81BD2ECAABFE}">
      <dsp:nvSpPr>
        <dsp:cNvPr id="0" name=""/>
        <dsp:cNvSpPr/>
      </dsp:nvSpPr>
      <dsp:spPr>
        <a:xfrm>
          <a:off x="0" y="1015"/>
          <a:ext cx="6743700" cy="93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American College of Nurse-Midwives (ACNM) is the professional association representing certified nurse- midwives (CNMs) and certified midwives (CMs) in the United States</a:t>
          </a:r>
        </a:p>
      </dsp:txBody>
      <dsp:txXfrm>
        <a:off x="0" y="1015"/>
        <a:ext cx="6743700" cy="934659"/>
      </dsp:txXfrm>
    </dsp:sp>
    <dsp:sp modelId="{CE762956-5F85-4789-9468-76383F03EB94}">
      <dsp:nvSpPr>
        <dsp:cNvPr id="0" name=""/>
        <dsp:cNvSpPr/>
      </dsp:nvSpPr>
      <dsp:spPr>
        <a:xfrm>
          <a:off x="0" y="935674"/>
          <a:ext cx="6743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DB3553-6321-4691-A355-50DF43E977F2}">
      <dsp:nvSpPr>
        <dsp:cNvPr id="0" name=""/>
        <dsp:cNvSpPr/>
      </dsp:nvSpPr>
      <dsp:spPr>
        <a:xfrm>
          <a:off x="0" y="935674"/>
          <a:ext cx="6743700" cy="83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CNMs are licensed, independent health care providers with prescriptive authority in all 50 states, the District of </a:t>
          </a:r>
          <a:r>
            <a:rPr lang="es-ES" sz="2000" kern="1200" dirty="0"/>
            <a:t>Columbia</a:t>
          </a:r>
          <a:endParaRPr lang="en-US" sz="2000" kern="1200" dirty="0"/>
        </a:p>
      </dsp:txBody>
      <dsp:txXfrm>
        <a:off x="0" y="935674"/>
        <a:ext cx="6743700" cy="835940"/>
      </dsp:txXfrm>
    </dsp:sp>
    <dsp:sp modelId="{C5E66A20-336D-4AC4-AD5F-893A2E8E0501}">
      <dsp:nvSpPr>
        <dsp:cNvPr id="0" name=""/>
        <dsp:cNvSpPr/>
      </dsp:nvSpPr>
      <dsp:spPr>
        <a:xfrm>
          <a:off x="0" y="1771615"/>
          <a:ext cx="6743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038E55-02F9-4E7A-9F4D-D4FA887C0786}">
      <dsp:nvSpPr>
        <dsp:cNvPr id="0" name=""/>
        <dsp:cNvSpPr/>
      </dsp:nvSpPr>
      <dsp:spPr>
        <a:xfrm>
          <a:off x="0" y="1771615"/>
          <a:ext cx="6743700" cy="71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CNMs and CMs are defined as primary care providers under federal law</a:t>
          </a:r>
        </a:p>
      </dsp:txBody>
      <dsp:txXfrm>
        <a:off x="0" y="1771615"/>
        <a:ext cx="6743700" cy="712541"/>
      </dsp:txXfrm>
    </dsp:sp>
    <dsp:sp modelId="{A3030984-9B7A-40AC-859C-77CF62514490}">
      <dsp:nvSpPr>
        <dsp:cNvPr id="0" name=""/>
        <dsp:cNvSpPr/>
      </dsp:nvSpPr>
      <dsp:spPr>
        <a:xfrm>
          <a:off x="0" y="2484157"/>
          <a:ext cx="6743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E2941F-5095-401B-9341-AB918C0A2FFD}">
      <dsp:nvSpPr>
        <dsp:cNvPr id="0" name=""/>
        <dsp:cNvSpPr/>
      </dsp:nvSpPr>
      <dsp:spPr>
        <a:xfrm>
          <a:off x="0" y="2484157"/>
          <a:ext cx="6743700" cy="973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CNMs are APRNs who are specialized in physiologic birth, trained to provide care for low-risk and moderate-risk pregnancies</a:t>
          </a:r>
        </a:p>
      </dsp:txBody>
      <dsp:txXfrm>
        <a:off x="0" y="2484157"/>
        <a:ext cx="6743700" cy="973058"/>
      </dsp:txXfrm>
    </dsp:sp>
    <dsp:sp modelId="{376C0A37-022C-42D5-93E5-128648DF7920}">
      <dsp:nvSpPr>
        <dsp:cNvPr id="0" name=""/>
        <dsp:cNvSpPr/>
      </dsp:nvSpPr>
      <dsp:spPr>
        <a:xfrm>
          <a:off x="0" y="3457215"/>
          <a:ext cx="6743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8A47A2-7101-4793-A97D-C598A47D2CEB}">
      <dsp:nvSpPr>
        <dsp:cNvPr id="0" name=""/>
        <dsp:cNvSpPr/>
      </dsp:nvSpPr>
      <dsp:spPr>
        <a:xfrm>
          <a:off x="0" y="3457215"/>
          <a:ext cx="6743700" cy="88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CNMs are registered nurses who obtain additional graduate education to become CNMs. CMs also have graduate degrees</a:t>
          </a:r>
        </a:p>
      </dsp:txBody>
      <dsp:txXfrm>
        <a:off x="0" y="3457215"/>
        <a:ext cx="6743700" cy="886472"/>
      </dsp:txXfrm>
    </dsp:sp>
    <dsp:sp modelId="{694ABCDC-EA3A-4976-A61B-1D6C501EA692}">
      <dsp:nvSpPr>
        <dsp:cNvPr id="0" name=""/>
        <dsp:cNvSpPr/>
      </dsp:nvSpPr>
      <dsp:spPr>
        <a:xfrm>
          <a:off x="0" y="4343688"/>
          <a:ext cx="6743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C5D0E6-44BF-4509-A8C2-CBC4CDDCF82C}">
      <dsp:nvSpPr>
        <dsp:cNvPr id="0" name=""/>
        <dsp:cNvSpPr/>
      </dsp:nvSpPr>
      <dsp:spPr>
        <a:xfrm>
          <a:off x="0" y="4343688"/>
          <a:ext cx="6743700" cy="148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addition to birthing care, services provided by CNMs/CMs include annual exams, writing prescriptions, basic nutrition counseling, parenting education, patient education, and reproductive health visits</a:t>
          </a:r>
        </a:p>
      </dsp:txBody>
      <dsp:txXfrm>
        <a:off x="0" y="4343688"/>
        <a:ext cx="6743700" cy="148894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1C9B3-0019-4E32-92D2-AD05DC1C4D76}">
      <dsp:nvSpPr>
        <dsp:cNvPr id="0" name=""/>
        <dsp:cNvSpPr/>
      </dsp:nvSpPr>
      <dsp:spPr>
        <a:xfrm>
          <a:off x="0" y="3393"/>
          <a:ext cx="6743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D6DC9-193C-4DEF-BDF4-11FA47F468B0}">
      <dsp:nvSpPr>
        <dsp:cNvPr id="0" name=""/>
        <dsp:cNvSpPr/>
      </dsp:nvSpPr>
      <dsp:spPr>
        <a:xfrm>
          <a:off x="0" y="3393"/>
          <a:ext cx="6743701" cy="95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2016 Cochrane review compared  midwifery-led care to other models of care for childbearing women and their infants</a:t>
          </a:r>
        </a:p>
      </dsp:txBody>
      <dsp:txXfrm>
        <a:off x="0" y="3393"/>
        <a:ext cx="6743701" cy="951238"/>
      </dsp:txXfrm>
    </dsp:sp>
    <dsp:sp modelId="{6E98BED2-99E6-4A31-974C-BFFC3B337259}">
      <dsp:nvSpPr>
        <dsp:cNvPr id="0" name=""/>
        <dsp:cNvSpPr/>
      </dsp:nvSpPr>
      <dsp:spPr>
        <a:xfrm>
          <a:off x="0" y="954631"/>
          <a:ext cx="6743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CA9C8-7070-4045-A766-442A9D59FFC8}">
      <dsp:nvSpPr>
        <dsp:cNvPr id="0" name=""/>
        <dsp:cNvSpPr/>
      </dsp:nvSpPr>
      <dsp:spPr>
        <a:xfrm>
          <a:off x="0" y="954631"/>
          <a:ext cx="6743701" cy="95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Midwife-led care associated with less regional analgesia, less preterm births, and more likely for spontaneous vaginal birth (less c sections)</a:t>
          </a:r>
        </a:p>
      </dsp:txBody>
      <dsp:txXfrm>
        <a:off x="0" y="954631"/>
        <a:ext cx="6743701" cy="951238"/>
      </dsp:txXfrm>
    </dsp:sp>
    <dsp:sp modelId="{36682619-4C9D-44C2-B9B5-A16DC0848B0F}">
      <dsp:nvSpPr>
        <dsp:cNvPr id="0" name=""/>
        <dsp:cNvSpPr/>
      </dsp:nvSpPr>
      <dsp:spPr>
        <a:xfrm>
          <a:off x="0" y="1905870"/>
          <a:ext cx="6743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FD993-E0D4-4C4D-AF77-D94910AE5616}">
      <dsp:nvSpPr>
        <dsp:cNvPr id="0" name=""/>
        <dsp:cNvSpPr/>
      </dsp:nvSpPr>
      <dsp:spPr>
        <a:xfrm>
          <a:off x="0" y="1905870"/>
          <a:ext cx="6743701" cy="82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Women who had midwife-led care reported higher rates of maternal satisfaction</a:t>
          </a:r>
        </a:p>
      </dsp:txBody>
      <dsp:txXfrm>
        <a:off x="0" y="1905870"/>
        <a:ext cx="6743701" cy="823515"/>
      </dsp:txXfrm>
    </dsp:sp>
    <dsp:sp modelId="{280F2A36-778E-4141-9642-21A0E43FDE54}">
      <dsp:nvSpPr>
        <dsp:cNvPr id="0" name=""/>
        <dsp:cNvSpPr/>
      </dsp:nvSpPr>
      <dsp:spPr>
        <a:xfrm>
          <a:off x="0" y="2729385"/>
          <a:ext cx="6743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CB22F-8ACD-41B3-B588-08517A374B65}">
      <dsp:nvSpPr>
        <dsp:cNvPr id="0" name=""/>
        <dsp:cNvSpPr/>
      </dsp:nvSpPr>
      <dsp:spPr>
        <a:xfrm>
          <a:off x="0" y="2729385"/>
          <a:ext cx="6743701" cy="730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There was also a trend towards cost-saving as compared to other models of care</a:t>
          </a:r>
        </a:p>
      </dsp:txBody>
      <dsp:txXfrm>
        <a:off x="0" y="2729385"/>
        <a:ext cx="6743701" cy="730836"/>
      </dsp:txXfrm>
    </dsp:sp>
    <dsp:sp modelId="{E6A86ECE-4133-423C-BEB5-99BD9A6AC4A1}">
      <dsp:nvSpPr>
        <dsp:cNvPr id="0" name=""/>
        <dsp:cNvSpPr/>
      </dsp:nvSpPr>
      <dsp:spPr>
        <a:xfrm>
          <a:off x="0" y="3460222"/>
          <a:ext cx="6743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616FA-B1BC-49C7-80C4-40F56A75C40B}">
      <dsp:nvSpPr>
        <dsp:cNvPr id="0" name=""/>
        <dsp:cNvSpPr/>
      </dsp:nvSpPr>
      <dsp:spPr>
        <a:xfrm>
          <a:off x="0" y="3460222"/>
          <a:ext cx="6743701" cy="95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Midwifery-led care shows evidence of strengthening health systems, including building their workforce, makes the difference in reversing maternal morbidity &amp; mortality</a:t>
          </a:r>
        </a:p>
      </dsp:txBody>
      <dsp:txXfrm>
        <a:off x="0" y="3460222"/>
        <a:ext cx="6743701" cy="951238"/>
      </dsp:txXfrm>
    </dsp:sp>
    <dsp:sp modelId="{335F9E1C-4A85-4BC9-9DCB-C46AD1228536}">
      <dsp:nvSpPr>
        <dsp:cNvPr id="0" name=""/>
        <dsp:cNvSpPr/>
      </dsp:nvSpPr>
      <dsp:spPr>
        <a:xfrm>
          <a:off x="0" y="4411460"/>
          <a:ext cx="6743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77727-EE71-4BF3-AD50-F56A08C48B22}">
      <dsp:nvSpPr>
        <dsp:cNvPr id="0" name=""/>
        <dsp:cNvSpPr/>
      </dsp:nvSpPr>
      <dsp:spPr>
        <a:xfrm>
          <a:off x="0" y="4411460"/>
          <a:ext cx="6737115" cy="1042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Since 1990, the 21 countries most successful in reducing maternal mortality rates—by at least 2.5% a year—have done this by deploying midwives (Lancet series, 2014)</a:t>
          </a:r>
        </a:p>
      </dsp:txBody>
      <dsp:txXfrm>
        <a:off x="0" y="4411460"/>
        <a:ext cx="6737115" cy="104211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1C9B3-0019-4E32-92D2-AD05DC1C4D76}">
      <dsp:nvSpPr>
        <dsp:cNvPr id="0" name=""/>
        <dsp:cNvSpPr/>
      </dsp:nvSpPr>
      <dsp:spPr>
        <a:xfrm>
          <a:off x="0" y="1078"/>
          <a:ext cx="67627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D6DC9-193C-4DEF-BDF4-11FA47F468B0}">
      <dsp:nvSpPr>
        <dsp:cNvPr id="0" name=""/>
        <dsp:cNvSpPr/>
      </dsp:nvSpPr>
      <dsp:spPr>
        <a:xfrm>
          <a:off x="0" y="1078"/>
          <a:ext cx="6762750" cy="581067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Less $ to train and deploy Midwives into workforce</a:t>
          </a:r>
        </a:p>
      </dsp:txBody>
      <dsp:txXfrm>
        <a:off x="0" y="1078"/>
        <a:ext cx="6762750" cy="581067"/>
      </dsp:txXfrm>
    </dsp:sp>
    <dsp:sp modelId="{F38B4E8E-99E6-4985-9D6C-CA3A40DB1AD7}">
      <dsp:nvSpPr>
        <dsp:cNvPr id="0" name=""/>
        <dsp:cNvSpPr/>
      </dsp:nvSpPr>
      <dsp:spPr>
        <a:xfrm>
          <a:off x="0" y="582146"/>
          <a:ext cx="67627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6CB8B-961D-4455-944D-DD5703B8B40A}">
      <dsp:nvSpPr>
        <dsp:cNvPr id="0" name=""/>
        <dsp:cNvSpPr/>
      </dsp:nvSpPr>
      <dsp:spPr>
        <a:xfrm>
          <a:off x="0" y="582146"/>
          <a:ext cx="6762750" cy="714623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Less expenses during intrapartum care (less medical and surgical interventions)</a:t>
          </a:r>
        </a:p>
      </dsp:txBody>
      <dsp:txXfrm>
        <a:off x="0" y="582146"/>
        <a:ext cx="6762750" cy="714623"/>
      </dsp:txXfrm>
    </dsp:sp>
    <dsp:sp modelId="{FCB0E240-1BDF-4CA5-812D-E95D06A41838}">
      <dsp:nvSpPr>
        <dsp:cNvPr id="0" name=""/>
        <dsp:cNvSpPr/>
      </dsp:nvSpPr>
      <dsp:spPr>
        <a:xfrm>
          <a:off x="0" y="1296770"/>
          <a:ext cx="67627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4F977-42FC-4811-9D8A-F3317A304D4C}">
      <dsp:nvSpPr>
        <dsp:cNvPr id="0" name=""/>
        <dsp:cNvSpPr/>
      </dsp:nvSpPr>
      <dsp:spPr>
        <a:xfrm>
          <a:off x="0" y="1296770"/>
          <a:ext cx="6762750" cy="976502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2019 Policy Brief estimated costs and clinical outcomes associated with midwife-led versus OB-led Maternity care</a:t>
          </a:r>
        </a:p>
      </dsp:txBody>
      <dsp:txXfrm>
        <a:off x="0" y="1296770"/>
        <a:ext cx="6762750" cy="976502"/>
      </dsp:txXfrm>
    </dsp:sp>
    <dsp:sp modelId="{5A78EAAF-52BD-4E3E-B0B4-0EACF0139E1F}">
      <dsp:nvSpPr>
        <dsp:cNvPr id="0" name=""/>
        <dsp:cNvSpPr/>
      </dsp:nvSpPr>
      <dsp:spPr>
        <a:xfrm>
          <a:off x="0" y="2273272"/>
          <a:ext cx="67627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86B97-FE23-4114-8487-9760334FD2E5}">
      <dsp:nvSpPr>
        <dsp:cNvPr id="0" name=""/>
        <dsp:cNvSpPr/>
      </dsp:nvSpPr>
      <dsp:spPr>
        <a:xfrm>
          <a:off x="0" y="2273272"/>
          <a:ext cx="6762750" cy="742053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midwifery-led care increased from 9% to 20% in US, it would result in $4 billion in cost savings by year 2027</a:t>
          </a:r>
        </a:p>
      </dsp:txBody>
      <dsp:txXfrm>
        <a:off x="0" y="2273272"/>
        <a:ext cx="6762750" cy="74205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458A3-4947-4C80-BA29-974AEA9DAB03}">
      <dsp:nvSpPr>
        <dsp:cNvPr id="0" name=""/>
        <dsp:cNvSpPr/>
      </dsp:nvSpPr>
      <dsp:spPr>
        <a:xfrm>
          <a:off x="0" y="0"/>
          <a:ext cx="61774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AA4A4E-6A3E-414E-B2C5-7A865DA82D76}">
      <dsp:nvSpPr>
        <dsp:cNvPr id="0" name=""/>
        <dsp:cNvSpPr/>
      </dsp:nvSpPr>
      <dsp:spPr>
        <a:xfrm>
          <a:off x="0" y="0"/>
          <a:ext cx="6177486" cy="79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Childbirth is the most common reason for hospitalization in the US</a:t>
          </a:r>
        </a:p>
      </dsp:txBody>
      <dsp:txXfrm>
        <a:off x="0" y="0"/>
        <a:ext cx="6177486" cy="799456"/>
      </dsp:txXfrm>
    </dsp:sp>
    <dsp:sp modelId="{564DCE4C-FE2E-4A5F-9665-18F9BC00AC0D}">
      <dsp:nvSpPr>
        <dsp:cNvPr id="0" name=""/>
        <dsp:cNvSpPr/>
      </dsp:nvSpPr>
      <dsp:spPr>
        <a:xfrm>
          <a:off x="0" y="799456"/>
          <a:ext cx="61774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6B1A24-4CF3-42CE-A5B7-2CF41E253067}">
      <dsp:nvSpPr>
        <dsp:cNvPr id="0" name=""/>
        <dsp:cNvSpPr/>
      </dsp:nvSpPr>
      <dsp:spPr>
        <a:xfrm>
          <a:off x="0" y="799456"/>
          <a:ext cx="6177486" cy="79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 sections are increasing, and are the #1 surgery in hospitalized patients in the US</a:t>
          </a:r>
        </a:p>
      </dsp:txBody>
      <dsp:txXfrm>
        <a:off x="0" y="799456"/>
        <a:ext cx="6177486" cy="799456"/>
      </dsp:txXfrm>
    </dsp:sp>
    <dsp:sp modelId="{456E8A1E-88FD-4506-A459-55189C27F587}">
      <dsp:nvSpPr>
        <dsp:cNvPr id="0" name=""/>
        <dsp:cNvSpPr/>
      </dsp:nvSpPr>
      <dsp:spPr>
        <a:xfrm>
          <a:off x="0" y="1598912"/>
          <a:ext cx="61774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3E0128-C228-4014-AC41-2CF106566FEC}">
      <dsp:nvSpPr>
        <dsp:cNvPr id="0" name=""/>
        <dsp:cNvSpPr/>
      </dsp:nvSpPr>
      <dsp:spPr>
        <a:xfrm>
          <a:off x="0" y="1598912"/>
          <a:ext cx="6177486" cy="79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Maternal morbidity &amp; mortality is worsening in the US, with wide disparities across the United States</a:t>
          </a:r>
        </a:p>
      </dsp:txBody>
      <dsp:txXfrm>
        <a:off x="0" y="1598912"/>
        <a:ext cx="6177486" cy="799456"/>
      </dsp:txXfrm>
    </dsp:sp>
    <dsp:sp modelId="{01CF49A7-7F05-45C3-A1D5-6DFA7EB9E401}">
      <dsp:nvSpPr>
        <dsp:cNvPr id="0" name=""/>
        <dsp:cNvSpPr/>
      </dsp:nvSpPr>
      <dsp:spPr>
        <a:xfrm>
          <a:off x="0" y="2398369"/>
          <a:ext cx="61774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C84F3A-F008-4ADD-AB9E-D38D729BC65E}">
      <dsp:nvSpPr>
        <dsp:cNvPr id="0" name=""/>
        <dsp:cNvSpPr/>
      </dsp:nvSpPr>
      <dsp:spPr>
        <a:xfrm>
          <a:off x="0" y="2398369"/>
          <a:ext cx="6177486" cy="79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Reimbursement for maternity care does not fully cover the costs incurred throughout the continuum of maternity care</a:t>
          </a:r>
        </a:p>
      </dsp:txBody>
      <dsp:txXfrm>
        <a:off x="0" y="2398369"/>
        <a:ext cx="6177486" cy="799456"/>
      </dsp:txXfrm>
    </dsp:sp>
    <dsp:sp modelId="{F00EE5A7-A6FB-4E96-BAEC-51B013FC597D}">
      <dsp:nvSpPr>
        <dsp:cNvPr id="0" name=""/>
        <dsp:cNvSpPr/>
      </dsp:nvSpPr>
      <dsp:spPr>
        <a:xfrm>
          <a:off x="0" y="3197825"/>
          <a:ext cx="61774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328C76-C089-4FCE-AF3C-8537783D2A19}">
      <dsp:nvSpPr>
        <dsp:cNvPr id="0" name=""/>
        <dsp:cNvSpPr/>
      </dsp:nvSpPr>
      <dsp:spPr>
        <a:xfrm>
          <a:off x="0" y="3197825"/>
          <a:ext cx="6177486" cy="79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Hospital maternity care units are closing, due to losing $ on maternity care</a:t>
          </a:r>
        </a:p>
      </dsp:txBody>
      <dsp:txXfrm>
        <a:off x="0" y="3197825"/>
        <a:ext cx="6177486" cy="799456"/>
      </dsp:txXfrm>
    </dsp:sp>
    <dsp:sp modelId="{920217C4-139B-420C-92F8-E2EF27529E00}">
      <dsp:nvSpPr>
        <dsp:cNvPr id="0" name=""/>
        <dsp:cNvSpPr/>
      </dsp:nvSpPr>
      <dsp:spPr>
        <a:xfrm>
          <a:off x="0" y="3997282"/>
          <a:ext cx="61774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873F12-8C79-4D67-B5C8-B9895AC5CF61}">
      <dsp:nvSpPr>
        <dsp:cNvPr id="0" name=""/>
        <dsp:cNvSpPr/>
      </dsp:nvSpPr>
      <dsp:spPr>
        <a:xfrm>
          <a:off x="0" y="3997282"/>
          <a:ext cx="6177486" cy="79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Maternity care deserts (35% of all US counties) – limited access to high-demand maternity care in the US</a:t>
          </a:r>
        </a:p>
      </dsp:txBody>
      <dsp:txXfrm>
        <a:off x="0" y="3997282"/>
        <a:ext cx="6177486" cy="799456"/>
      </dsp:txXfrm>
    </dsp:sp>
    <dsp:sp modelId="{9292406E-ADA3-478D-8743-CAE441290D29}">
      <dsp:nvSpPr>
        <dsp:cNvPr id="0" name=""/>
        <dsp:cNvSpPr/>
      </dsp:nvSpPr>
      <dsp:spPr>
        <a:xfrm>
          <a:off x="0" y="4796739"/>
          <a:ext cx="61774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9AE65D-B96D-4961-8D5B-EF8F2CCEEB53}">
      <dsp:nvSpPr>
        <dsp:cNvPr id="0" name=""/>
        <dsp:cNvSpPr/>
      </dsp:nvSpPr>
      <dsp:spPr>
        <a:xfrm>
          <a:off x="0" y="4796738"/>
          <a:ext cx="6177486" cy="79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Current state of US Maternity care – not meeting the needs of pregnant women in the US, with worsening outcomes</a:t>
          </a:r>
        </a:p>
      </dsp:txBody>
      <dsp:txXfrm>
        <a:off x="0" y="4796738"/>
        <a:ext cx="6177486" cy="799456"/>
      </dsp:txXfrm>
    </dsp:sp>
    <dsp:sp modelId="{728095C6-9BBD-4545-BE53-464A34C13949}">
      <dsp:nvSpPr>
        <dsp:cNvPr id="0" name=""/>
        <dsp:cNvSpPr/>
      </dsp:nvSpPr>
      <dsp:spPr>
        <a:xfrm>
          <a:off x="0" y="5596195"/>
          <a:ext cx="61774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86546B-E933-4A78-A194-D587FC715296}">
      <dsp:nvSpPr>
        <dsp:cNvPr id="0" name=""/>
        <dsp:cNvSpPr/>
      </dsp:nvSpPr>
      <dsp:spPr>
        <a:xfrm>
          <a:off x="0" y="5596195"/>
          <a:ext cx="6177486" cy="79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dirty="0"/>
            <a:t>Bottom line = Urgent need to improve quality and value of US Maternity care</a:t>
          </a:r>
        </a:p>
      </dsp:txBody>
      <dsp:txXfrm>
        <a:off x="0" y="5596195"/>
        <a:ext cx="6177486" cy="79945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0A1D8-716C-4D18-A698-C12177052E22}">
      <dsp:nvSpPr>
        <dsp:cNvPr id="0" name=""/>
        <dsp:cNvSpPr/>
      </dsp:nvSpPr>
      <dsp:spPr>
        <a:xfrm>
          <a:off x="478908" y="482"/>
          <a:ext cx="1821173" cy="1800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Workforce </a:t>
          </a:r>
          <a:r>
            <a:rPr lang="en-US" sz="1400" kern="1200" dirty="0">
              <a:solidFill>
                <a:schemeClr val="bg1"/>
              </a:solidFill>
            </a:rPr>
            <a:t>improvements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45613" y="264087"/>
        <a:ext cx="1287763" cy="1272799"/>
      </dsp:txXfrm>
    </dsp:sp>
    <dsp:sp modelId="{391ED93C-A7C1-4D9A-AA7D-4EB633A9355C}">
      <dsp:nvSpPr>
        <dsp:cNvPr id="0" name=""/>
        <dsp:cNvSpPr/>
      </dsp:nvSpPr>
      <dsp:spPr>
        <a:xfrm>
          <a:off x="1053016" y="1894706"/>
          <a:ext cx="672957" cy="6729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bg1"/>
            </a:solidFill>
          </a:endParaRPr>
        </a:p>
      </dsp:txBody>
      <dsp:txXfrm>
        <a:off x="1142216" y="2152045"/>
        <a:ext cx="494557" cy="158279"/>
      </dsp:txXfrm>
    </dsp:sp>
    <dsp:sp modelId="{5FB3426C-D46B-40BC-9D54-2E5B7BF448D6}">
      <dsp:nvSpPr>
        <dsp:cNvPr id="0" name=""/>
        <dsp:cNvSpPr/>
      </dsp:nvSpPr>
      <dsp:spPr>
        <a:xfrm>
          <a:off x="517644" y="2661878"/>
          <a:ext cx="1743701" cy="18031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Payment </a:t>
          </a:r>
          <a:r>
            <a:rPr lang="en-US" sz="1400" kern="1200" dirty="0">
              <a:solidFill>
                <a:schemeClr val="bg1"/>
              </a:solidFill>
            </a:rPr>
            <a:t>improvements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73003" y="2925949"/>
        <a:ext cx="1232983" cy="1275047"/>
      </dsp:txXfrm>
    </dsp:sp>
    <dsp:sp modelId="{7B6FE14A-DB30-4D9D-8AD0-8A81A73EDE18}">
      <dsp:nvSpPr>
        <dsp:cNvPr id="0" name=""/>
        <dsp:cNvSpPr/>
      </dsp:nvSpPr>
      <dsp:spPr>
        <a:xfrm>
          <a:off x="2474122" y="2016964"/>
          <a:ext cx="368966" cy="431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chemeClr val="bg1"/>
            </a:solidFill>
          </a:endParaRPr>
        </a:p>
      </dsp:txBody>
      <dsp:txXfrm>
        <a:off x="2474122" y="2103288"/>
        <a:ext cx="258276" cy="258972"/>
      </dsp:txXfrm>
    </dsp:sp>
    <dsp:sp modelId="{3A805498-501C-431A-A402-C1B73962191C}">
      <dsp:nvSpPr>
        <dsp:cNvPr id="0" name=""/>
        <dsp:cNvSpPr/>
      </dsp:nvSpPr>
      <dsp:spPr>
        <a:xfrm>
          <a:off x="2996244" y="1072503"/>
          <a:ext cx="2320542" cy="2320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Tangible Opportunities for Improved  US Maternity Care</a:t>
          </a:r>
        </a:p>
      </dsp:txBody>
      <dsp:txXfrm>
        <a:off x="3336080" y="1412339"/>
        <a:ext cx="1640870" cy="1640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CFDFF-8B1A-4700-A2E2-A9AB161D4585}">
      <dsp:nvSpPr>
        <dsp:cNvPr id="0" name=""/>
        <dsp:cNvSpPr/>
      </dsp:nvSpPr>
      <dsp:spPr>
        <a:xfrm>
          <a:off x="0" y="1904"/>
          <a:ext cx="681833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BC1D5C-92F0-4E16-A729-B2395491162F}">
      <dsp:nvSpPr>
        <dsp:cNvPr id="0" name=""/>
        <dsp:cNvSpPr/>
      </dsp:nvSpPr>
      <dsp:spPr>
        <a:xfrm>
          <a:off x="0" y="1904"/>
          <a:ext cx="6811677" cy="92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Vast majority of pregnant women in US, pregnancy follows a routine physiological course and are considered “low-risk” or “moderate-risk” pregnancies</a:t>
          </a:r>
        </a:p>
      </dsp:txBody>
      <dsp:txXfrm>
        <a:off x="0" y="1904"/>
        <a:ext cx="6811677" cy="925395"/>
      </dsp:txXfrm>
    </dsp:sp>
    <dsp:sp modelId="{3E20364B-B126-42E9-A49E-D82679D123E4}">
      <dsp:nvSpPr>
        <dsp:cNvPr id="0" name=""/>
        <dsp:cNvSpPr/>
      </dsp:nvSpPr>
      <dsp:spPr>
        <a:xfrm>
          <a:off x="0" y="927299"/>
          <a:ext cx="681833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4DE363-2C05-4725-A99B-264F5F088893}">
      <dsp:nvSpPr>
        <dsp:cNvPr id="0" name=""/>
        <dsp:cNvSpPr/>
      </dsp:nvSpPr>
      <dsp:spPr>
        <a:xfrm>
          <a:off x="0" y="927299"/>
          <a:ext cx="6818336" cy="538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6-8% of pregnancies in the US are “high-risk”</a:t>
          </a:r>
        </a:p>
      </dsp:txBody>
      <dsp:txXfrm>
        <a:off x="0" y="927299"/>
        <a:ext cx="6818336" cy="538793"/>
      </dsp:txXfrm>
    </dsp:sp>
    <dsp:sp modelId="{2F5C5AA7-6D36-4938-9DA5-4706354E76B4}">
      <dsp:nvSpPr>
        <dsp:cNvPr id="0" name=""/>
        <dsp:cNvSpPr/>
      </dsp:nvSpPr>
      <dsp:spPr>
        <a:xfrm>
          <a:off x="0" y="1466092"/>
          <a:ext cx="681833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E00AFF-8BB1-4CA8-9803-9E0D6FA17419}">
      <dsp:nvSpPr>
        <dsp:cNvPr id="0" name=""/>
        <dsp:cNvSpPr/>
      </dsp:nvSpPr>
      <dsp:spPr>
        <a:xfrm>
          <a:off x="0" y="1466092"/>
          <a:ext cx="6811677" cy="120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Current makeup of US Maternity care providers: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   - OB/GYN’s attend 90% of hospital births in US in 2020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   - Midwives attend about 10% of hospital births in US</a:t>
          </a:r>
        </a:p>
      </dsp:txBody>
      <dsp:txXfrm>
        <a:off x="0" y="1466092"/>
        <a:ext cx="6811677" cy="1208368"/>
      </dsp:txXfrm>
    </dsp:sp>
    <dsp:sp modelId="{9C879C6F-8B16-4DB8-A999-C796F3B22576}">
      <dsp:nvSpPr>
        <dsp:cNvPr id="0" name=""/>
        <dsp:cNvSpPr/>
      </dsp:nvSpPr>
      <dsp:spPr>
        <a:xfrm>
          <a:off x="0" y="2674461"/>
          <a:ext cx="681833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9614B1-E9ED-4094-A3DB-109C5A09C624}">
      <dsp:nvSpPr>
        <dsp:cNvPr id="0" name=""/>
        <dsp:cNvSpPr/>
      </dsp:nvSpPr>
      <dsp:spPr>
        <a:xfrm>
          <a:off x="0" y="2674461"/>
          <a:ext cx="6818336" cy="63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Projected shortage of up to 22,000 OB/GYN’s by 2050</a:t>
          </a:r>
        </a:p>
      </dsp:txBody>
      <dsp:txXfrm>
        <a:off x="0" y="2674461"/>
        <a:ext cx="6818336" cy="635345"/>
      </dsp:txXfrm>
    </dsp:sp>
    <dsp:sp modelId="{A8E63859-6D18-4C35-926D-8425F59794D6}">
      <dsp:nvSpPr>
        <dsp:cNvPr id="0" name=""/>
        <dsp:cNvSpPr/>
      </dsp:nvSpPr>
      <dsp:spPr>
        <a:xfrm>
          <a:off x="0" y="3309806"/>
          <a:ext cx="681833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359948-6B95-47C1-BF9F-A5EABA19510F}">
      <dsp:nvSpPr>
        <dsp:cNvPr id="0" name=""/>
        <dsp:cNvSpPr/>
      </dsp:nvSpPr>
      <dsp:spPr>
        <a:xfrm>
          <a:off x="0" y="3309806"/>
          <a:ext cx="6818336" cy="86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OB/GYNs are surgical specialists trained to care for high-risk pregnancies</a:t>
          </a:r>
        </a:p>
      </dsp:txBody>
      <dsp:txXfrm>
        <a:off x="0" y="3309806"/>
        <a:ext cx="6818336" cy="860912"/>
      </dsp:txXfrm>
    </dsp:sp>
    <dsp:sp modelId="{AF11CCB2-FF15-4253-B075-15C0563A79A3}">
      <dsp:nvSpPr>
        <dsp:cNvPr id="0" name=""/>
        <dsp:cNvSpPr/>
      </dsp:nvSpPr>
      <dsp:spPr>
        <a:xfrm>
          <a:off x="0" y="4170719"/>
          <a:ext cx="681833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F795FF-59BC-43C3-8ACD-21D830F74C56}">
      <dsp:nvSpPr>
        <dsp:cNvPr id="0" name=""/>
        <dsp:cNvSpPr/>
      </dsp:nvSpPr>
      <dsp:spPr>
        <a:xfrm>
          <a:off x="0" y="4170719"/>
          <a:ext cx="6818336" cy="86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Midwives are licensed specialists trained to care for low &amp; moderate risk pregnancies</a:t>
          </a:r>
        </a:p>
      </dsp:txBody>
      <dsp:txXfrm>
        <a:off x="0" y="4170719"/>
        <a:ext cx="6818336" cy="860912"/>
      </dsp:txXfrm>
    </dsp:sp>
    <dsp:sp modelId="{D035D52B-D6C8-413E-92BF-8BD9A39108A9}">
      <dsp:nvSpPr>
        <dsp:cNvPr id="0" name=""/>
        <dsp:cNvSpPr/>
      </dsp:nvSpPr>
      <dsp:spPr>
        <a:xfrm>
          <a:off x="0" y="5031632"/>
          <a:ext cx="681833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3A4088-EB8B-4F74-BA2C-5A2DBBED3835}">
      <dsp:nvSpPr>
        <dsp:cNvPr id="0" name=""/>
        <dsp:cNvSpPr/>
      </dsp:nvSpPr>
      <dsp:spPr>
        <a:xfrm>
          <a:off x="0" y="5031632"/>
          <a:ext cx="6818336" cy="86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90% of essential needs in maternal, newborn, and reproductive health could be addressed by midwives</a:t>
          </a:r>
        </a:p>
      </dsp:txBody>
      <dsp:txXfrm>
        <a:off x="0" y="5031632"/>
        <a:ext cx="6818336" cy="860912"/>
      </dsp:txXfrm>
    </dsp:sp>
    <dsp:sp modelId="{37CC26B4-C852-4B81-9002-745CA429B3CE}">
      <dsp:nvSpPr>
        <dsp:cNvPr id="0" name=""/>
        <dsp:cNvSpPr/>
      </dsp:nvSpPr>
      <dsp:spPr>
        <a:xfrm>
          <a:off x="0" y="5892545"/>
          <a:ext cx="6818336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8250B4-3D28-4829-A5C8-D855A0A8283F}">
      <dsp:nvSpPr>
        <dsp:cNvPr id="0" name=""/>
        <dsp:cNvSpPr/>
      </dsp:nvSpPr>
      <dsp:spPr>
        <a:xfrm>
          <a:off x="0" y="5892545"/>
          <a:ext cx="6818336" cy="86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 dirty="0"/>
            <a:t>Bottom Line = Mismatched maternity care workforce in US</a:t>
          </a:r>
        </a:p>
      </dsp:txBody>
      <dsp:txXfrm>
        <a:off x="0" y="5892545"/>
        <a:ext cx="6818336" cy="86091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0A511-DA0C-42E0-9D69-FFFB5016821A}">
      <dsp:nvSpPr>
        <dsp:cNvPr id="0" name=""/>
        <dsp:cNvSpPr/>
      </dsp:nvSpPr>
      <dsp:spPr>
        <a:xfrm>
          <a:off x="0" y="2011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08AB1-D9AF-4084-8B49-295E16AEC91C}">
      <dsp:nvSpPr>
        <dsp:cNvPr id="0" name=""/>
        <dsp:cNvSpPr/>
      </dsp:nvSpPr>
      <dsp:spPr>
        <a:xfrm>
          <a:off x="0" y="2011"/>
          <a:ext cx="6730535" cy="997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Current maternity care reimbursement model (fee-for-service model) – hospitals in the US lose money &amp; consequently close maternity care units</a:t>
          </a:r>
        </a:p>
      </dsp:txBody>
      <dsp:txXfrm>
        <a:off x="0" y="2011"/>
        <a:ext cx="6730535" cy="997845"/>
      </dsp:txXfrm>
    </dsp:sp>
    <dsp:sp modelId="{73BA0791-FD1C-4B25-8B79-7133F88ABBD5}">
      <dsp:nvSpPr>
        <dsp:cNvPr id="0" name=""/>
        <dsp:cNvSpPr/>
      </dsp:nvSpPr>
      <dsp:spPr>
        <a:xfrm>
          <a:off x="0" y="999856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08B48-96D8-44C3-A396-65B47BBAE1A4}">
      <dsp:nvSpPr>
        <dsp:cNvPr id="0" name=""/>
        <dsp:cNvSpPr/>
      </dsp:nvSpPr>
      <dsp:spPr>
        <a:xfrm>
          <a:off x="0" y="999856"/>
          <a:ext cx="6743700" cy="65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Unintended repercussions of bundled payment models for maternity care have led to limited access to maternity care</a:t>
          </a:r>
        </a:p>
      </dsp:txBody>
      <dsp:txXfrm>
        <a:off x="0" y="999856"/>
        <a:ext cx="6743700" cy="658131"/>
      </dsp:txXfrm>
    </dsp:sp>
    <dsp:sp modelId="{27CF154E-7CE8-46FB-A23F-FF3FA8909013}">
      <dsp:nvSpPr>
        <dsp:cNvPr id="0" name=""/>
        <dsp:cNvSpPr/>
      </dsp:nvSpPr>
      <dsp:spPr>
        <a:xfrm>
          <a:off x="0" y="1657988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85E48-6446-4986-A127-3AD3162EB2FD}">
      <dsp:nvSpPr>
        <dsp:cNvPr id="0" name=""/>
        <dsp:cNvSpPr/>
      </dsp:nvSpPr>
      <dsp:spPr>
        <a:xfrm>
          <a:off x="0" y="1657988"/>
          <a:ext cx="6730535" cy="106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Current payment models – fragmented with focus on pathology, postpartum care is sporadic especially for women with limited resources and gaps in insurance coverage</a:t>
          </a:r>
        </a:p>
      </dsp:txBody>
      <dsp:txXfrm>
        <a:off x="0" y="1657988"/>
        <a:ext cx="6730535" cy="1062882"/>
      </dsp:txXfrm>
    </dsp:sp>
    <dsp:sp modelId="{0C4E6951-4A2B-423B-99A6-EE27443D4915}">
      <dsp:nvSpPr>
        <dsp:cNvPr id="0" name=""/>
        <dsp:cNvSpPr/>
      </dsp:nvSpPr>
      <dsp:spPr>
        <a:xfrm>
          <a:off x="0" y="2720870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38B31-E3E8-498A-AFDE-C5BA14416983}">
      <dsp:nvSpPr>
        <dsp:cNvPr id="0" name=""/>
        <dsp:cNvSpPr/>
      </dsp:nvSpPr>
      <dsp:spPr>
        <a:xfrm>
          <a:off x="0" y="2720870"/>
          <a:ext cx="6743700" cy="65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Need  for adequate reimbursement for maternity care services that continues through 1 year postpartum</a:t>
          </a:r>
        </a:p>
      </dsp:txBody>
      <dsp:txXfrm>
        <a:off x="0" y="2720870"/>
        <a:ext cx="6743700" cy="658131"/>
      </dsp:txXfrm>
    </dsp:sp>
    <dsp:sp modelId="{BC1559AD-2A56-4524-8A65-2BA003483D88}">
      <dsp:nvSpPr>
        <dsp:cNvPr id="0" name=""/>
        <dsp:cNvSpPr/>
      </dsp:nvSpPr>
      <dsp:spPr>
        <a:xfrm>
          <a:off x="0" y="3379002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400A9-B58E-473F-928F-2D916BEB718B}">
      <dsp:nvSpPr>
        <dsp:cNvPr id="0" name=""/>
        <dsp:cNvSpPr/>
      </dsp:nvSpPr>
      <dsp:spPr>
        <a:xfrm>
          <a:off x="0" y="3379002"/>
          <a:ext cx="6743700" cy="658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Adequate reimbursement models for both Medicaid and private insurance payers (the 2 main payers of maternity care in US)</a:t>
          </a:r>
        </a:p>
      </dsp:txBody>
      <dsp:txXfrm>
        <a:off x="0" y="3379002"/>
        <a:ext cx="6743700" cy="658131"/>
      </dsp:txXfrm>
    </dsp:sp>
    <dsp:sp modelId="{88EBEFF6-25B0-427D-8217-EBCC1292BB71}">
      <dsp:nvSpPr>
        <dsp:cNvPr id="0" name=""/>
        <dsp:cNvSpPr/>
      </dsp:nvSpPr>
      <dsp:spPr>
        <a:xfrm>
          <a:off x="0" y="4037133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3E3D0-C4C5-4E76-A4FF-15D7289CF273}">
      <dsp:nvSpPr>
        <dsp:cNvPr id="0" name=""/>
        <dsp:cNvSpPr/>
      </dsp:nvSpPr>
      <dsp:spPr>
        <a:xfrm>
          <a:off x="0" y="4037133"/>
          <a:ext cx="6743700" cy="489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Missing periods of greatest risk during maternity care cycle</a:t>
          </a:r>
        </a:p>
      </dsp:txBody>
      <dsp:txXfrm>
        <a:off x="0" y="4037133"/>
        <a:ext cx="6743700" cy="489518"/>
      </dsp:txXfrm>
    </dsp:sp>
    <dsp:sp modelId="{89F35F22-D3F7-4C96-89AE-D7DAA5B77DDF}">
      <dsp:nvSpPr>
        <dsp:cNvPr id="0" name=""/>
        <dsp:cNvSpPr/>
      </dsp:nvSpPr>
      <dsp:spPr>
        <a:xfrm>
          <a:off x="0" y="4526651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9CDF6-6698-444D-9FFF-7EADD5D844B1}">
      <dsp:nvSpPr>
        <dsp:cNvPr id="0" name=""/>
        <dsp:cNvSpPr/>
      </dsp:nvSpPr>
      <dsp:spPr>
        <a:xfrm>
          <a:off x="0" y="4526651"/>
          <a:ext cx="6730535" cy="135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Evidence shows the midwifery is cost-effective, affordable, and sustainable (similar return on investment of cost per death averted by vaccines) - Lancet series, 2014</a:t>
          </a:r>
        </a:p>
      </dsp:txBody>
      <dsp:txXfrm>
        <a:off x="0" y="4526651"/>
        <a:ext cx="6730535" cy="13571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0A511-DA0C-42E0-9D69-FFFB5016821A}">
      <dsp:nvSpPr>
        <dsp:cNvPr id="0" name=""/>
        <dsp:cNvSpPr/>
      </dsp:nvSpPr>
      <dsp:spPr>
        <a:xfrm>
          <a:off x="0" y="2946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08AB1-D9AF-4084-8B49-295E16AEC91C}">
      <dsp:nvSpPr>
        <dsp:cNvPr id="0" name=""/>
        <dsp:cNvSpPr/>
      </dsp:nvSpPr>
      <dsp:spPr>
        <a:xfrm>
          <a:off x="0" y="2946"/>
          <a:ext cx="6743700" cy="85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dirty="0"/>
            <a:t>Value-based payment </a:t>
          </a:r>
          <a:r>
            <a:rPr lang="en-US" sz="1900" kern="1200" dirty="0"/>
            <a:t>– an alternative payment model with linkage to quality, value, and health equity</a:t>
          </a:r>
        </a:p>
      </dsp:txBody>
      <dsp:txXfrm>
        <a:off x="0" y="2946"/>
        <a:ext cx="6743700" cy="851389"/>
      </dsp:txXfrm>
    </dsp:sp>
    <dsp:sp modelId="{D51B67DF-CE7B-4963-A1CF-6EEC8AE7D315}">
      <dsp:nvSpPr>
        <dsp:cNvPr id="0" name=""/>
        <dsp:cNvSpPr/>
      </dsp:nvSpPr>
      <dsp:spPr>
        <a:xfrm>
          <a:off x="0" y="854336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065AE-4FE7-470E-8E30-1551BB394500}">
      <dsp:nvSpPr>
        <dsp:cNvPr id="0" name=""/>
        <dsp:cNvSpPr/>
      </dsp:nvSpPr>
      <dsp:spPr>
        <a:xfrm>
          <a:off x="0" y="854336"/>
          <a:ext cx="6743700" cy="85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Payment changes, like value-based payment, would pay for value/quality of care &amp; reduce health disparities</a:t>
          </a:r>
        </a:p>
      </dsp:txBody>
      <dsp:txXfrm>
        <a:off x="0" y="854336"/>
        <a:ext cx="6743700" cy="851389"/>
      </dsp:txXfrm>
    </dsp:sp>
    <dsp:sp modelId="{EF0033D6-F625-48D0-86C5-91D609CE9F74}">
      <dsp:nvSpPr>
        <dsp:cNvPr id="0" name=""/>
        <dsp:cNvSpPr/>
      </dsp:nvSpPr>
      <dsp:spPr>
        <a:xfrm>
          <a:off x="0" y="1705726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C29F4-C656-4CEF-8C25-DBE50B094992}">
      <dsp:nvSpPr>
        <dsp:cNvPr id="0" name=""/>
        <dsp:cNvSpPr/>
      </dsp:nvSpPr>
      <dsp:spPr>
        <a:xfrm>
          <a:off x="0" y="1705726"/>
          <a:ext cx="6743700" cy="85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Fee-for-service payment models are outdated, inefficient, and accelerate disparities in maternal care</a:t>
          </a:r>
        </a:p>
      </dsp:txBody>
      <dsp:txXfrm>
        <a:off x="0" y="1705726"/>
        <a:ext cx="6743700" cy="851389"/>
      </dsp:txXfrm>
    </dsp:sp>
    <dsp:sp modelId="{43F3CC84-FB8E-4739-A087-927A0C47DF5A}">
      <dsp:nvSpPr>
        <dsp:cNvPr id="0" name=""/>
        <dsp:cNvSpPr/>
      </dsp:nvSpPr>
      <dsp:spPr>
        <a:xfrm>
          <a:off x="0" y="2557116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E7606-D6DC-451D-A3C3-1DD99AB6FC1D}">
      <dsp:nvSpPr>
        <dsp:cNvPr id="0" name=""/>
        <dsp:cNvSpPr/>
      </dsp:nvSpPr>
      <dsp:spPr>
        <a:xfrm>
          <a:off x="0" y="2557116"/>
          <a:ext cx="6743700" cy="556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Social determinants of health impact patients’ health outcomes</a:t>
          </a:r>
        </a:p>
      </dsp:txBody>
      <dsp:txXfrm>
        <a:off x="0" y="2557116"/>
        <a:ext cx="6743700" cy="556161"/>
      </dsp:txXfrm>
    </dsp:sp>
    <dsp:sp modelId="{645FEB69-75F1-402C-B332-632CC8F4DAA6}">
      <dsp:nvSpPr>
        <dsp:cNvPr id="0" name=""/>
        <dsp:cNvSpPr/>
      </dsp:nvSpPr>
      <dsp:spPr>
        <a:xfrm>
          <a:off x="0" y="3113278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63041-788B-4B65-AA0B-5A37DD13EECE}">
      <dsp:nvSpPr>
        <dsp:cNvPr id="0" name=""/>
        <dsp:cNvSpPr/>
      </dsp:nvSpPr>
      <dsp:spPr>
        <a:xfrm>
          <a:off x="0" y="3113278"/>
          <a:ext cx="6743700" cy="85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Value-based payment models – may reduce the frequency of unnecessary interventions and decrease costs of maternity care</a:t>
          </a:r>
        </a:p>
      </dsp:txBody>
      <dsp:txXfrm>
        <a:off x="0" y="3113278"/>
        <a:ext cx="6743700" cy="851389"/>
      </dsp:txXfrm>
    </dsp:sp>
    <dsp:sp modelId="{EC0C6A60-A19F-4D4A-A146-374173F45C53}">
      <dsp:nvSpPr>
        <dsp:cNvPr id="0" name=""/>
        <dsp:cNvSpPr/>
      </dsp:nvSpPr>
      <dsp:spPr>
        <a:xfrm>
          <a:off x="0" y="3964668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82147-8295-4939-8A4C-3EF025BD1071}">
      <dsp:nvSpPr>
        <dsp:cNvPr id="0" name=""/>
        <dsp:cNvSpPr/>
      </dsp:nvSpPr>
      <dsp:spPr>
        <a:xfrm>
          <a:off x="0" y="3964668"/>
          <a:ext cx="6743700" cy="85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Value-based payment models would integrate maternity care with social services at the local, state, and federal levels</a:t>
          </a:r>
        </a:p>
      </dsp:txBody>
      <dsp:txXfrm>
        <a:off x="0" y="3964668"/>
        <a:ext cx="6743700" cy="851389"/>
      </dsp:txXfrm>
    </dsp:sp>
    <dsp:sp modelId="{AF367441-4108-4B19-9E64-1793019192DE}">
      <dsp:nvSpPr>
        <dsp:cNvPr id="0" name=""/>
        <dsp:cNvSpPr/>
      </dsp:nvSpPr>
      <dsp:spPr>
        <a:xfrm>
          <a:off x="0" y="4816058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ED6DD-1D3F-4E67-A15B-2679ADEF166B}">
      <dsp:nvSpPr>
        <dsp:cNvPr id="0" name=""/>
        <dsp:cNvSpPr/>
      </dsp:nvSpPr>
      <dsp:spPr>
        <a:xfrm>
          <a:off x="0" y="4816058"/>
          <a:ext cx="6743700" cy="85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Increased midwife utilization in value-based models  would lead to high-quality and affordable prenatal, labor, and postpartum care</a:t>
          </a:r>
        </a:p>
      </dsp:txBody>
      <dsp:txXfrm>
        <a:off x="0" y="4816058"/>
        <a:ext cx="6743700" cy="85138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2F383-28F3-48FE-8FB3-203CCC800D5B}">
      <dsp:nvSpPr>
        <dsp:cNvPr id="0" name=""/>
        <dsp:cNvSpPr/>
      </dsp:nvSpPr>
      <dsp:spPr>
        <a:xfrm>
          <a:off x="0" y="1850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0AA26-0C7C-4435-BD66-F0CA579C77D7}">
      <dsp:nvSpPr>
        <dsp:cNvPr id="0" name=""/>
        <dsp:cNvSpPr/>
      </dsp:nvSpPr>
      <dsp:spPr>
        <a:xfrm>
          <a:off x="0" y="1850"/>
          <a:ext cx="6737114" cy="129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AIM (Alliance for Innovation on Maternal Health) – collaboration led by ACOG and 30 organizations, which have created bundles of best practices for maternity care &amp; 3 most common preventable causes of pregnancy-related death</a:t>
          </a:r>
        </a:p>
      </dsp:txBody>
      <dsp:txXfrm>
        <a:off x="0" y="1850"/>
        <a:ext cx="6737114" cy="1296157"/>
      </dsp:txXfrm>
    </dsp:sp>
    <dsp:sp modelId="{A1094150-11AB-4B12-8C56-B21F47338CE9}">
      <dsp:nvSpPr>
        <dsp:cNvPr id="0" name=""/>
        <dsp:cNvSpPr/>
      </dsp:nvSpPr>
      <dsp:spPr>
        <a:xfrm>
          <a:off x="0" y="1298008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FDE4E-7248-4D31-8311-0620D23EF34C}">
      <dsp:nvSpPr>
        <dsp:cNvPr id="0" name=""/>
        <dsp:cNvSpPr/>
      </dsp:nvSpPr>
      <dsp:spPr>
        <a:xfrm>
          <a:off x="0" y="1298008"/>
          <a:ext cx="6743700" cy="97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Implementation of AIM bundles in all states / birthing centers– goal to reduce maternal morbidity and mortality through improvement strategies</a:t>
          </a:r>
        </a:p>
      </dsp:txBody>
      <dsp:txXfrm>
        <a:off x="0" y="1298008"/>
        <a:ext cx="6743700" cy="970760"/>
      </dsp:txXfrm>
    </dsp:sp>
    <dsp:sp modelId="{E9373191-E55C-458E-925C-F7FEECE4E70E}">
      <dsp:nvSpPr>
        <dsp:cNvPr id="0" name=""/>
        <dsp:cNvSpPr/>
      </dsp:nvSpPr>
      <dsp:spPr>
        <a:xfrm>
          <a:off x="0" y="2268768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A30E5-2667-4BCC-99F2-DEBF1EEB37C3}">
      <dsp:nvSpPr>
        <dsp:cNvPr id="0" name=""/>
        <dsp:cNvSpPr/>
      </dsp:nvSpPr>
      <dsp:spPr>
        <a:xfrm>
          <a:off x="0" y="2268768"/>
          <a:ext cx="6743700" cy="919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HRSA’s Nurse Corps program, which provides loan repayment and scholarships for nurse-midwives practicing in rural and underserved communities</a:t>
          </a:r>
        </a:p>
      </dsp:txBody>
      <dsp:txXfrm>
        <a:off x="0" y="2268768"/>
        <a:ext cx="6743700" cy="919863"/>
      </dsp:txXfrm>
    </dsp:sp>
    <dsp:sp modelId="{BEADF8C8-7557-4FC6-AF6B-F6D85644D2BA}">
      <dsp:nvSpPr>
        <dsp:cNvPr id="0" name=""/>
        <dsp:cNvSpPr/>
      </dsp:nvSpPr>
      <dsp:spPr>
        <a:xfrm>
          <a:off x="0" y="3188632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55461-AAB3-4F88-A56F-FEBF0F878115}">
      <dsp:nvSpPr>
        <dsp:cNvPr id="0" name=""/>
        <dsp:cNvSpPr/>
      </dsp:nvSpPr>
      <dsp:spPr>
        <a:xfrm>
          <a:off x="0" y="3188632"/>
          <a:ext cx="6743700" cy="71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Diversifying the Maternity workforce, support community-based programs, integrating hospital &amp; community settings</a:t>
          </a:r>
        </a:p>
      </dsp:txBody>
      <dsp:txXfrm>
        <a:off x="0" y="3188632"/>
        <a:ext cx="6743700" cy="718717"/>
      </dsp:txXfrm>
    </dsp:sp>
    <dsp:sp modelId="{AED6A4A5-536E-4156-B0C6-70C0849A27B0}">
      <dsp:nvSpPr>
        <dsp:cNvPr id="0" name=""/>
        <dsp:cNvSpPr/>
      </dsp:nvSpPr>
      <dsp:spPr>
        <a:xfrm>
          <a:off x="0" y="3907349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6F207-C25A-4D54-8608-E5CCEA335AD0}">
      <dsp:nvSpPr>
        <dsp:cNvPr id="0" name=""/>
        <dsp:cNvSpPr/>
      </dsp:nvSpPr>
      <dsp:spPr>
        <a:xfrm>
          <a:off x="0" y="3907349"/>
          <a:ext cx="6743700" cy="960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Close the gaps in US maternal health care - build a workforce prepared to meet needs of US women from antepartum-postpartum</a:t>
          </a:r>
        </a:p>
      </dsp:txBody>
      <dsp:txXfrm>
        <a:off x="0" y="3907349"/>
        <a:ext cx="6743700" cy="960572"/>
      </dsp:txXfrm>
    </dsp:sp>
    <dsp:sp modelId="{9EB8608A-1D49-4B99-937E-BC16D54392DD}">
      <dsp:nvSpPr>
        <dsp:cNvPr id="0" name=""/>
        <dsp:cNvSpPr/>
      </dsp:nvSpPr>
      <dsp:spPr>
        <a:xfrm>
          <a:off x="0" y="4867922"/>
          <a:ext cx="6743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D6597-517E-4ED7-AB5F-194080179068}">
      <dsp:nvSpPr>
        <dsp:cNvPr id="0" name=""/>
        <dsp:cNvSpPr/>
      </dsp:nvSpPr>
      <dsp:spPr>
        <a:xfrm>
          <a:off x="0" y="4867922"/>
          <a:ext cx="6743700" cy="616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Midwives = prepared to meet the needs in US Maternity care</a:t>
          </a:r>
        </a:p>
      </dsp:txBody>
      <dsp:txXfrm>
        <a:off x="0" y="4867922"/>
        <a:ext cx="6743700" cy="61662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313D5-E840-41D0-9ACC-E81BF44465EE}">
      <dsp:nvSpPr>
        <dsp:cNvPr id="0" name=""/>
        <dsp:cNvSpPr/>
      </dsp:nvSpPr>
      <dsp:spPr>
        <a:xfrm>
          <a:off x="3316133" y="2849880"/>
          <a:ext cx="3483186" cy="34831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 maternal morbidity and mortality – provide integrated care throughout the whole continuum of maternity care</a:t>
          </a:r>
        </a:p>
      </dsp:txBody>
      <dsp:txXfrm>
        <a:off x="4016408" y="3665800"/>
        <a:ext cx="2082636" cy="1790429"/>
      </dsp:txXfrm>
    </dsp:sp>
    <dsp:sp modelId="{831217AC-B803-4893-A65A-184BAC9EBABE}">
      <dsp:nvSpPr>
        <dsp:cNvPr id="0" name=""/>
        <dsp:cNvSpPr/>
      </dsp:nvSpPr>
      <dsp:spPr>
        <a:xfrm>
          <a:off x="1289551" y="2026581"/>
          <a:ext cx="2533226" cy="253322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Payment Model improvement for Maternity Care</a:t>
          </a:r>
        </a:p>
      </dsp:txBody>
      <dsp:txXfrm>
        <a:off x="1927298" y="2668183"/>
        <a:ext cx="1257732" cy="1250022"/>
      </dsp:txXfrm>
    </dsp:sp>
    <dsp:sp modelId="{73870B8D-F99F-481E-A472-987F8AC99059}">
      <dsp:nvSpPr>
        <dsp:cNvPr id="0" name=""/>
        <dsp:cNvSpPr/>
      </dsp:nvSpPr>
      <dsp:spPr>
        <a:xfrm rot="20700000">
          <a:off x="2708417" y="278913"/>
          <a:ext cx="2482045" cy="248204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Need for more Midwives in US Maternity Care Workforce</a:t>
          </a:r>
        </a:p>
      </dsp:txBody>
      <dsp:txXfrm rot="-20700000">
        <a:off x="3252802" y="823298"/>
        <a:ext cx="1393274" cy="1393274"/>
      </dsp:txXfrm>
    </dsp:sp>
    <dsp:sp modelId="{6090CDF4-827A-492A-A07C-91377A6296AD}">
      <dsp:nvSpPr>
        <dsp:cNvPr id="0" name=""/>
        <dsp:cNvSpPr/>
      </dsp:nvSpPr>
      <dsp:spPr>
        <a:xfrm>
          <a:off x="3072429" y="2310435"/>
          <a:ext cx="4458479" cy="4458479"/>
        </a:xfrm>
        <a:prstGeom prst="circularArrow">
          <a:avLst>
            <a:gd name="adj1" fmla="val 4688"/>
            <a:gd name="adj2" fmla="val 299029"/>
            <a:gd name="adj3" fmla="val 2551215"/>
            <a:gd name="adj4" fmla="val 1578773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C39F8-3941-4DE0-A98A-5D93FA6DD345}">
      <dsp:nvSpPr>
        <dsp:cNvPr id="0" name=""/>
        <dsp:cNvSpPr/>
      </dsp:nvSpPr>
      <dsp:spPr>
        <a:xfrm>
          <a:off x="840922" y="1456895"/>
          <a:ext cx="3239363" cy="323936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E59E3-B4B1-4642-8E46-77D28A75BEBE}">
      <dsp:nvSpPr>
        <dsp:cNvPr id="0" name=""/>
        <dsp:cNvSpPr/>
      </dsp:nvSpPr>
      <dsp:spPr>
        <a:xfrm>
          <a:off x="2134294" y="-273926"/>
          <a:ext cx="3492686" cy="34926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342C7-E50E-4596-9090-6A8EC4C0542B}">
      <dsp:nvSpPr>
        <dsp:cNvPr id="0" name=""/>
        <dsp:cNvSpPr/>
      </dsp:nvSpPr>
      <dsp:spPr>
        <a:xfrm>
          <a:off x="1482454" y="0"/>
          <a:ext cx="2964908" cy="2410548"/>
        </a:xfrm>
        <a:prstGeom prst="trapezoid">
          <a:avLst>
            <a:gd name="adj" fmla="val 61499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10%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 births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 hospitals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by Midwives</a:t>
          </a:r>
        </a:p>
      </dsp:txBody>
      <dsp:txXfrm>
        <a:off x="1482454" y="0"/>
        <a:ext cx="2964908" cy="2410548"/>
      </dsp:txXfrm>
    </dsp:sp>
    <dsp:sp modelId="{84F5DD5A-7B21-4230-A985-29C465AD7C81}">
      <dsp:nvSpPr>
        <dsp:cNvPr id="0" name=""/>
        <dsp:cNvSpPr/>
      </dsp:nvSpPr>
      <dsp:spPr>
        <a:xfrm>
          <a:off x="0" y="2410548"/>
          <a:ext cx="5929817" cy="2410548"/>
        </a:xfrm>
        <a:prstGeom prst="trapezoid">
          <a:avLst>
            <a:gd name="adj" fmla="val 6149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90% US births attended by OB-GYNs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(surgeons trained to treat high-risk patients)</a:t>
          </a:r>
        </a:p>
      </dsp:txBody>
      <dsp:txXfrm>
        <a:off x="1037717" y="2410548"/>
        <a:ext cx="3854381" cy="2410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BC30C-19E1-40A5-A937-9224161B016E}">
      <dsp:nvSpPr>
        <dsp:cNvPr id="0" name=""/>
        <dsp:cNvSpPr/>
      </dsp:nvSpPr>
      <dsp:spPr>
        <a:xfrm>
          <a:off x="0" y="210555"/>
          <a:ext cx="3373381" cy="121680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Mismatched workforce to meet US childbirth demands</a:t>
          </a:r>
          <a:endParaRPr lang="en-US" sz="2000" kern="1200" dirty="0">
            <a:highlight>
              <a:srgbClr val="FFFF00"/>
            </a:highlight>
          </a:endParaRPr>
        </a:p>
      </dsp:txBody>
      <dsp:txXfrm>
        <a:off x="59399" y="269954"/>
        <a:ext cx="3254583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8D488-B2B5-4930-ABFE-FCE565E3ABD1}">
      <dsp:nvSpPr>
        <dsp:cNvPr id="0" name=""/>
        <dsp:cNvSpPr/>
      </dsp:nvSpPr>
      <dsp:spPr>
        <a:xfrm>
          <a:off x="1672106" y="0"/>
          <a:ext cx="2976049" cy="2163339"/>
        </a:xfrm>
        <a:prstGeom prst="trapezoid">
          <a:avLst>
            <a:gd name="adj" fmla="val 687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6-8%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of US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pregnancies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(high-risk)</a:t>
          </a:r>
        </a:p>
      </dsp:txBody>
      <dsp:txXfrm>
        <a:off x="1672106" y="0"/>
        <a:ext cx="2976049" cy="2163339"/>
      </dsp:txXfrm>
    </dsp:sp>
    <dsp:sp modelId="{CE8C9ED5-3D42-4DE5-9A57-D3905BA515A8}">
      <dsp:nvSpPr>
        <dsp:cNvPr id="0" name=""/>
        <dsp:cNvSpPr/>
      </dsp:nvSpPr>
      <dsp:spPr>
        <a:xfrm>
          <a:off x="0" y="2163339"/>
          <a:ext cx="6320263" cy="2430963"/>
        </a:xfrm>
        <a:prstGeom prst="trapezoid">
          <a:avLst>
            <a:gd name="adj" fmla="val 68784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Vast majority of pregnancies in US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(low-risk to moderate-risk)</a:t>
          </a:r>
        </a:p>
      </dsp:txBody>
      <dsp:txXfrm>
        <a:off x="1106046" y="2163339"/>
        <a:ext cx="4108170" cy="2430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BD362-7A89-435C-AB36-BF603133DBE6}">
      <dsp:nvSpPr>
        <dsp:cNvPr id="0" name=""/>
        <dsp:cNvSpPr/>
      </dsp:nvSpPr>
      <dsp:spPr>
        <a:xfrm>
          <a:off x="1103775" y="0"/>
          <a:ext cx="6888409" cy="113064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baseline="0" dirty="0">
              <a:latin typeface="+mj-lt"/>
            </a:rPr>
            <a:t>US Maternity care compared to </a:t>
          </a:r>
          <a:br>
            <a:rPr lang="en-US" sz="3600" b="1" kern="1200" baseline="0" dirty="0">
              <a:latin typeface="+mj-lt"/>
            </a:rPr>
          </a:br>
          <a:r>
            <a:rPr lang="en-US" sz="3600" b="1" kern="1200" baseline="0" dirty="0">
              <a:latin typeface="+mj-lt"/>
            </a:rPr>
            <a:t>other developed </a:t>
          </a:r>
          <a:r>
            <a:rPr lang="en-US" sz="3600" b="1" kern="1200" baseline="0">
              <a:latin typeface="+mj-lt"/>
            </a:rPr>
            <a:t>countries in 2018</a:t>
          </a:r>
          <a:endParaRPr lang="en-US" sz="3600" b="1" kern="1200" dirty="0">
            <a:latin typeface="+mj-lt"/>
          </a:endParaRPr>
        </a:p>
      </dsp:txBody>
      <dsp:txXfrm>
        <a:off x="1158968" y="55193"/>
        <a:ext cx="6778023" cy="10202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5EBB8-FC61-4235-B4EF-BF7E704FE9B5}">
      <dsp:nvSpPr>
        <dsp:cNvPr id="0" name=""/>
        <dsp:cNvSpPr/>
      </dsp:nvSpPr>
      <dsp:spPr>
        <a:xfrm>
          <a:off x="0" y="1134"/>
          <a:ext cx="67191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6A756-2259-43FD-AE36-BB7EABB3F5CE}">
      <dsp:nvSpPr>
        <dsp:cNvPr id="0" name=""/>
        <dsp:cNvSpPr/>
      </dsp:nvSpPr>
      <dsp:spPr>
        <a:xfrm>
          <a:off x="0" y="1134"/>
          <a:ext cx="6719134" cy="86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 section rates went from 5.5% in 1970 to 32.1% of all US births in 2021</a:t>
          </a:r>
        </a:p>
      </dsp:txBody>
      <dsp:txXfrm>
        <a:off x="0" y="1134"/>
        <a:ext cx="6719134" cy="863563"/>
      </dsp:txXfrm>
    </dsp:sp>
    <dsp:sp modelId="{1771DCB0-9D35-4F71-B14A-D20D8E1B16FF}">
      <dsp:nvSpPr>
        <dsp:cNvPr id="0" name=""/>
        <dsp:cNvSpPr/>
      </dsp:nvSpPr>
      <dsp:spPr>
        <a:xfrm>
          <a:off x="0" y="864697"/>
          <a:ext cx="6719134" cy="0"/>
        </a:xfrm>
        <a:prstGeom prst="line">
          <a:avLst/>
        </a:prstGeom>
        <a:solidFill>
          <a:schemeClr val="accent2">
            <a:hueOff val="-299359"/>
            <a:satOff val="-135"/>
            <a:lumOff val="1411"/>
            <a:alphaOff val="0"/>
          </a:schemeClr>
        </a:solidFill>
        <a:ln w="12700" cap="flat" cmpd="sng" algn="ctr">
          <a:solidFill>
            <a:schemeClr val="accent2">
              <a:hueOff val="-299359"/>
              <a:satOff val="-135"/>
              <a:lumOff val="1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BC806-740D-43D5-A70A-EE63EB63B16D}">
      <dsp:nvSpPr>
        <dsp:cNvPr id="0" name=""/>
        <dsp:cNvSpPr/>
      </dsp:nvSpPr>
      <dsp:spPr>
        <a:xfrm>
          <a:off x="0" y="864697"/>
          <a:ext cx="6719134" cy="85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Primary low-risk C section rates – 26.3% in 2021 in the US</a:t>
          </a:r>
        </a:p>
      </dsp:txBody>
      <dsp:txXfrm>
        <a:off x="0" y="864697"/>
        <a:ext cx="6719134" cy="859475"/>
      </dsp:txXfrm>
    </dsp:sp>
    <dsp:sp modelId="{35CCBC5D-332A-491A-92E6-3DDB904EA390}">
      <dsp:nvSpPr>
        <dsp:cNvPr id="0" name=""/>
        <dsp:cNvSpPr/>
      </dsp:nvSpPr>
      <dsp:spPr>
        <a:xfrm>
          <a:off x="0" y="1724172"/>
          <a:ext cx="6719134" cy="0"/>
        </a:xfrm>
        <a:prstGeom prst="line">
          <a:avLst/>
        </a:prstGeom>
        <a:solidFill>
          <a:schemeClr val="accent2">
            <a:hueOff val="-598718"/>
            <a:satOff val="-270"/>
            <a:lumOff val="2823"/>
            <a:alphaOff val="0"/>
          </a:schemeClr>
        </a:solidFill>
        <a:ln w="12700" cap="flat" cmpd="sng" algn="ctr">
          <a:solidFill>
            <a:schemeClr val="accent2">
              <a:hueOff val="-598718"/>
              <a:satOff val="-270"/>
              <a:lumOff val="2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3D29F-E262-4DCD-9AB5-8576EA199230}">
      <dsp:nvSpPr>
        <dsp:cNvPr id="0" name=""/>
        <dsp:cNvSpPr/>
      </dsp:nvSpPr>
      <dsp:spPr>
        <a:xfrm>
          <a:off x="0" y="1724172"/>
          <a:ext cx="6719134" cy="853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Preterm birth rates – 10% of newborns born prematurely in 2020</a:t>
          </a:r>
        </a:p>
      </dsp:txBody>
      <dsp:txXfrm>
        <a:off x="0" y="1724172"/>
        <a:ext cx="6719134" cy="853088"/>
      </dsp:txXfrm>
    </dsp:sp>
    <dsp:sp modelId="{8BC8FBF7-4F99-442D-9E31-C01AF4489922}">
      <dsp:nvSpPr>
        <dsp:cNvPr id="0" name=""/>
        <dsp:cNvSpPr/>
      </dsp:nvSpPr>
      <dsp:spPr>
        <a:xfrm>
          <a:off x="0" y="2577261"/>
          <a:ext cx="6719134" cy="0"/>
        </a:xfrm>
        <a:prstGeom prst="line">
          <a:avLst/>
        </a:prstGeom>
        <a:solidFill>
          <a:schemeClr val="accent2">
            <a:hueOff val="-898076"/>
            <a:satOff val="-404"/>
            <a:lumOff val="4234"/>
            <a:alphaOff val="0"/>
          </a:schemeClr>
        </a:solidFill>
        <a:ln w="12700" cap="flat" cmpd="sng" algn="ctr">
          <a:solidFill>
            <a:schemeClr val="accent2">
              <a:hueOff val="-898076"/>
              <a:satOff val="-404"/>
              <a:lumOff val="4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91D58-ABCF-404D-BAAF-90F613C99064}">
      <dsp:nvSpPr>
        <dsp:cNvPr id="0" name=""/>
        <dsp:cNvSpPr/>
      </dsp:nvSpPr>
      <dsp:spPr>
        <a:xfrm>
          <a:off x="0" y="2577261"/>
          <a:ext cx="6712572" cy="1500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US maternal mortality rate for 2021 was 32.9 deaths/100,000 live births, up from 23.8 deaths/100,000 live births in 2020, compared with a rate of 20.1 in 2019, and 17.4 in 2018. </a:t>
          </a:r>
        </a:p>
      </dsp:txBody>
      <dsp:txXfrm>
        <a:off x="0" y="2577261"/>
        <a:ext cx="6712572" cy="1500716"/>
      </dsp:txXfrm>
    </dsp:sp>
    <dsp:sp modelId="{CA125C2A-3CF1-41AB-9FF4-9697ED4E20FA}">
      <dsp:nvSpPr>
        <dsp:cNvPr id="0" name=""/>
        <dsp:cNvSpPr/>
      </dsp:nvSpPr>
      <dsp:spPr>
        <a:xfrm>
          <a:off x="0" y="4077978"/>
          <a:ext cx="6719134" cy="0"/>
        </a:xfrm>
        <a:prstGeom prst="line">
          <a:avLst/>
        </a:prstGeom>
        <a:solidFill>
          <a:schemeClr val="accent2">
            <a:hueOff val="-1197435"/>
            <a:satOff val="-539"/>
            <a:lumOff val="5646"/>
            <a:alphaOff val="0"/>
          </a:schemeClr>
        </a:solidFill>
        <a:ln w="12700" cap="flat" cmpd="sng" algn="ctr">
          <a:solidFill>
            <a:schemeClr val="accent2">
              <a:hueOff val="-1197435"/>
              <a:satOff val="-539"/>
              <a:lumOff val="56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96D2C-F492-472F-939C-8C05B52F0310}">
      <dsp:nvSpPr>
        <dsp:cNvPr id="0" name=""/>
        <dsp:cNvSpPr/>
      </dsp:nvSpPr>
      <dsp:spPr>
        <a:xfrm>
          <a:off x="0" y="4077978"/>
          <a:ext cx="6719134" cy="8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Recent CDC report – 80% Maternal deaths are preventable</a:t>
          </a:r>
        </a:p>
      </dsp:txBody>
      <dsp:txXfrm>
        <a:off x="0" y="4077978"/>
        <a:ext cx="6719134" cy="852506"/>
      </dsp:txXfrm>
    </dsp:sp>
    <dsp:sp modelId="{054CE143-9A2D-417B-A728-52EA755725DA}">
      <dsp:nvSpPr>
        <dsp:cNvPr id="0" name=""/>
        <dsp:cNvSpPr/>
      </dsp:nvSpPr>
      <dsp:spPr>
        <a:xfrm>
          <a:off x="0" y="4930484"/>
          <a:ext cx="6719134" cy="0"/>
        </a:xfrm>
        <a:prstGeom prst="line">
          <a:avLst/>
        </a:prstGeom>
        <a:solidFill>
          <a:schemeClr val="accent2">
            <a:hueOff val="-1496794"/>
            <a:satOff val="-674"/>
            <a:lumOff val="7057"/>
            <a:alphaOff val="0"/>
          </a:schemeClr>
        </a:solidFill>
        <a:ln w="12700" cap="flat" cmpd="sng" algn="ctr">
          <a:solidFill>
            <a:schemeClr val="accent2">
              <a:hueOff val="-1496794"/>
              <a:satOff val="-674"/>
              <a:lumOff val="70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E0E92-AC2A-48D3-8AA4-C94B215DBE89}">
      <dsp:nvSpPr>
        <dsp:cNvPr id="0" name=""/>
        <dsp:cNvSpPr/>
      </dsp:nvSpPr>
      <dsp:spPr>
        <a:xfrm>
          <a:off x="0" y="4930484"/>
          <a:ext cx="6719134" cy="102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 Women are more-likely to die from pregnancy-related reasons as compared to all other high-income developed countries</a:t>
          </a:r>
        </a:p>
      </dsp:txBody>
      <dsp:txXfrm>
        <a:off x="0" y="4930484"/>
        <a:ext cx="6719134" cy="10270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3A272-8654-4683-8FAB-F64DCEED632E}">
      <dsp:nvSpPr>
        <dsp:cNvPr id="0" name=""/>
        <dsp:cNvSpPr/>
      </dsp:nvSpPr>
      <dsp:spPr>
        <a:xfrm>
          <a:off x="0" y="0"/>
          <a:ext cx="4072648" cy="265202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CDC, 2022</a:t>
          </a:r>
        </a:p>
      </dsp:txBody>
      <dsp:txXfrm rot="16200000">
        <a:off x="-680065" y="680065"/>
        <a:ext cx="2174659" cy="814529"/>
      </dsp:txXfrm>
    </dsp:sp>
    <dsp:sp modelId="{2679C908-CF82-4C48-845C-1E31A4940247}">
      <dsp:nvSpPr>
        <dsp:cNvPr id="0" name=""/>
        <dsp:cNvSpPr/>
      </dsp:nvSpPr>
      <dsp:spPr>
        <a:xfrm>
          <a:off x="814529" y="0"/>
          <a:ext cx="3034122" cy="26520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0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+mj-lt"/>
            </a:rPr>
            <a:t>4 of 5 Pregnancy related deaths are </a:t>
          </a:r>
          <a:r>
            <a:rPr lang="en-US" sz="3900" u="none" kern="1200" dirty="0">
              <a:latin typeface="+mj-lt"/>
            </a:rPr>
            <a:t>preventable</a:t>
          </a:r>
        </a:p>
      </dsp:txBody>
      <dsp:txXfrm>
        <a:off x="814529" y="0"/>
        <a:ext cx="3034122" cy="2652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C01BE-FAA0-4A6E-BE23-978BD572CF7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3"/>
            <a:ext cx="5681980" cy="35585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164FF-BDAC-4688-A386-323CDC98A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reproductivehealth/maternal-mortality/erase-mm/data-mmrc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wp-content/uploads/2022/06/Maternal-Health-Blueprint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HCUPnet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(2018).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HCUPnet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Healthcare Cost and Utilization Project. Agency for Healthcare Research and Quality, Rockville, MD. https://hcupnet.ahrq.gov/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Martin, J. (2019). National Vital Statistics Reports Volume 68, Number 13, November 30, 2019, Births: Final Data for 2018. 47.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Maternal-Health-Blueprint.pdf (whitehouse.gov)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Blue Cross Blue Shield, Florida (2022)</a:t>
            </a:r>
          </a:p>
          <a:p>
            <a:r>
              <a:rPr lang="en-US" sz="2800" dirty="0"/>
              <a:t>Truven Health Analytics, 2013.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8% Other includes TRICARE births, non-US citizen births etc. </a:t>
            </a:r>
          </a:p>
          <a:p>
            <a:br>
              <a:rPr lang="en-US" sz="2800" b="0" i="0" dirty="0">
                <a:solidFill>
                  <a:srgbClr val="575959"/>
                </a:solidFill>
                <a:effectLst/>
                <a:latin typeface="InterFace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0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Blue Cross Blue Shield, Florida (2022)</a:t>
            </a:r>
          </a:p>
          <a:p>
            <a:r>
              <a:rPr lang="en-US" sz="2800" dirty="0"/>
              <a:t>Truven Health Analytics, 2013.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ACOG – Collaborative model</a:t>
            </a:r>
          </a:p>
          <a:p>
            <a:br>
              <a:rPr lang="en-US" sz="2800" b="0" i="0" dirty="0">
                <a:solidFill>
                  <a:srgbClr val="575959"/>
                </a:solidFill>
                <a:effectLst/>
                <a:latin typeface="InterFace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07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College of Nurse-Midwives. (2022).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ACNM - Professional Resources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https://www.midwife.org/Professional-Resources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American College of Nurse-Midwives. ACNM Core Data Survey 2019. American College of Nurse-Midwives website. Accessed April 20, 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2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Sandall, J.,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Soltani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Gates, S.,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Shennan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Devane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(2016). Midwife‐led continuity models versus other models of care for childbearing women.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Cochrane Database of Systematic Reviews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(4). https://doi.org/10.1002/14651858.cd004667.pub5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Renfrew MJ, McFadden A, Bastos MH, et al. Midwifery and quality care: fi </a:t>
            </a:r>
            <a:r>
              <a:rPr lang="en-US" sz="2800" dirty="0" err="1"/>
              <a:t>ndings</a:t>
            </a:r>
            <a:r>
              <a:rPr lang="en-US" sz="2800" dirty="0"/>
              <a:t> from a new evidence-informed framework for maternal and newborn care. Lancet 2014; published online June 23. http://dx.doi.org/10.1016/S0140-6736(14)60789-3.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6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Centers for Disease Control and Prevention. (2022, September 19).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CDC Newsroom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CDC. https://www.cdc.gov/media/releases/2022/p0919-pregnancy-related-deaths.html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Kozhimannil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 B. (2019).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MIDWIFE-LED CARE COULD GENERATE COST SAVINGS AND HEALTH IMPROVEMENTS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https://www.sph.umn.edu/sph-2018/wp-content/uploads/docs/policy-brief-midwife-led-care-nov-2019.pdf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5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3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Truven Health Analytics, 2013.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ACOG – Collaborative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https://whyy.org/segments/how-philadelphia-escaped-disaster-in-the-face-of-a-dozen-shuttered-maternity-wards/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Renfrew MJ, McFadden A, Bastos MH, et al. Midwifery and quality care: fi </a:t>
            </a:r>
            <a:r>
              <a:rPr lang="en-US" sz="1200" dirty="0" err="1"/>
              <a:t>ndings</a:t>
            </a:r>
            <a:r>
              <a:rPr lang="en-US" sz="1200" dirty="0"/>
              <a:t> from a new evidence-informed framework for maternal and newborn care. Lancet 2014; published online June 23. http://dx.doi.org/10.1016/S0140-6736(14)60789-3.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13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Truven Health Analytics, 2013.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ACOG – Collaborative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https://whyy.org/segments/how-philadelphia-escaped-disaster-in-the-face-of-a-dozen-shuttered-maternity-wards/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Renfrew MJ, McFadden A, Bastos MH, et al. Midwifery and quality care: fi </a:t>
            </a:r>
            <a:r>
              <a:rPr lang="en-US" sz="1200" dirty="0" err="1"/>
              <a:t>ndings</a:t>
            </a:r>
            <a:r>
              <a:rPr lang="en-US" sz="1200" dirty="0"/>
              <a:t> from a new evidence-informed framework for maternal and newborn care. Lancet 2014; published online June 23. http://dx.doi.org/10.1016/S0140-6736(14)60789-3.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68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https://www.whitehouse.gov/wp-content/uploads/2022/06/Maternal-Health-Blueprint.pdf</a:t>
            </a:r>
          </a:p>
          <a:p>
            <a:r>
              <a:rPr lang="en-US" dirty="0"/>
              <a:t>https://saferbirth.org/ (Alliance for Innovation on Maternal Health)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1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Martin, J. (2019). National Vital Statistics Reports Volume 68, Number 13, November 30, 2019, Births: Final Data for 2018. 47.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Rosenberg, J. (2019, September 21). Physician Shortage Likely to Impact OB/GYN Workforce in Coming Years. AJMC. https://www.ajmc.com/view/physician-shortage-likely-to-impact-obgyn-workforce-in-coming-years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College of Nurse-Midwives. (2022).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ACNM - Professional Resources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https://www.midwife.org/Professional-Resources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https://www.ucsfhealth.org/conditions/high-risk-pregnancy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21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Martin, J. (2019). National Vital Statistics Reports Volume 68, Number 13, November 30, 2019, Births: Final Data for 2018. 47.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Rosenberg, J. (2019, September 21). Physician Shortage Likely to Impact OB/GYN Workforce in Coming Years. AJMC. https://www.ajmc.com/view/physician-shortage-likely-to-impact-obgyn-workforce-in-coming-years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College of Nurse-Midwives. (2022).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ACNM - Professional Resources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https://www.midwife.org/Professional-Resources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https://www.ucsfhealth.org/conditions/high-risk-pregnancy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Roper, W. (2020).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Infographic: U.S. Midwife Workforce Far Behind Globally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Statista Infographics.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https://www.statista.com/chart/23559/midwives-per-capita/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Commonwealth Fund. (2020, November 18).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Maternal Mortality and Maternity Care in the United States Compared to 10 Other Developed Countries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https://doi.org/10.26099/411v-9255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OECD. (2020).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Health—OECD Data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TheOECD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http://data.oecd.org/health.htm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rgbClr val="575959"/>
                </a:solidFill>
                <a:effectLst/>
                <a:latin typeface="inherit"/>
              </a:rPr>
              <a:t>OECD Health Data 2020, showing data for 2018 except 2017 for Switzerland and the UK; 2016 for New Zealand; 2012 for France (Chart)</a:t>
            </a:r>
            <a:endParaRPr lang="en-US" sz="1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https://www.cdc.gov/media/releases/2022/p0919-pregnancy-related-deaths.html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Hoyert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(2022, February 22).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Maternal Mortality Rates in the United States, 2020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https://www.cdc.gov/nchs/data/hestat/maternal-mortality/2020/maternal-mortality-rates-2020.htm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Maternal-Health-Blueprint.pdf (whitehouse.gov)</a:t>
            </a:r>
          </a:p>
          <a:p>
            <a:br>
              <a:rPr lang="en-US" sz="2800" b="0" i="0" dirty="0">
                <a:solidFill>
                  <a:srgbClr val="575959"/>
                </a:solidFill>
                <a:effectLst/>
                <a:latin typeface="InterFace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2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https://www.cdc.gov/media/releases/2022/p0919-pregnancy-related-deaths.html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Hoyert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(2022, February 22).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Maternal Mortality Rates in the United States, 2020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https://www.cdc.gov/nchs/data/hestat/maternal-mortality/2020/maternal-mortality-rates-2020.htm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(Peterson et al., 2019)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Trost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SL, Beauregard J,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Njie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F, et al. Pregnancy-Related Deaths: Data from Maternal Mortality Review Committees in 36 US States, 2017-2019. Atlanta, GA: Centers for Disease Control and Prevention, US Department of Health and Human Services; 2022.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6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https://www.cdc.gov/media/releases/2022/p0919-pregnancy-related-deaths.html</a:t>
            </a:r>
          </a:p>
          <a:p>
            <a:r>
              <a:rPr lang="en-US" dirty="0">
                <a:hlinkClick r:id="rId3"/>
              </a:rPr>
              <a:t>Pregnancy-Related Deaths: Data from Maternal Mortality Review Committees in 36 US States, 2017–2019 | CDC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7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of Dimes. (2022). Maternity Care Deserts Report [Page]. https://www.marchofdimes.org/maternity-care-deserts-report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3"/>
              </a:rPr>
              <a:t>Maternal-Health-Blueprint.pdf (whitehouse.gov)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164FF-BDAC-4688-A386-323CDC98A9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7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9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8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0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4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5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9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8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microsoft.com/office/2007/relationships/diagramDrawing" Target="../diagrams/drawing1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12" Type="http://schemas.openxmlformats.org/officeDocument/2006/relationships/diagramColors" Target="../diagrams/colors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11" Type="http://schemas.openxmlformats.org/officeDocument/2006/relationships/diagramQuickStyle" Target="../diagrams/quickStyle18.xml"/><Relationship Id="rId5" Type="http://schemas.openxmlformats.org/officeDocument/2006/relationships/diagramLayout" Target="../diagrams/layout17.xml"/><Relationship Id="rId10" Type="http://schemas.openxmlformats.org/officeDocument/2006/relationships/diagramLayout" Target="../diagrams/layout18.xml"/><Relationship Id="rId4" Type="http://schemas.openxmlformats.org/officeDocument/2006/relationships/diagramData" Target="../diagrams/data17.xml"/><Relationship Id="rId9" Type="http://schemas.openxmlformats.org/officeDocument/2006/relationships/diagramData" Target="../diagrams/data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Data" Target="../diagrams/data22.xml"/><Relationship Id="rId18" Type="http://schemas.openxmlformats.org/officeDocument/2006/relationships/diagramData" Target="../diagrams/data23.xml"/><Relationship Id="rId3" Type="http://schemas.openxmlformats.org/officeDocument/2006/relationships/diagramData" Target="../diagrams/data20.xml"/><Relationship Id="rId21" Type="http://schemas.openxmlformats.org/officeDocument/2006/relationships/diagramColors" Target="../diagrams/colors23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17" Type="http://schemas.microsoft.com/office/2007/relationships/diagramDrawing" Target="../diagrams/drawing22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22.xml"/><Relationship Id="rId20" Type="http://schemas.openxmlformats.org/officeDocument/2006/relationships/diagramQuickStyle" Target="../diagrams/quickStyl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1.xml"/><Relationship Id="rId19" Type="http://schemas.openxmlformats.org/officeDocument/2006/relationships/diagramLayout" Target="../diagrams/layout23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diagramLayout" Target="../diagrams/layout22.xml"/><Relationship Id="rId22" Type="http://schemas.microsoft.com/office/2007/relationships/diagramDrawing" Target="../diagrams/drawin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8.xml"/><Relationship Id="rId10" Type="http://schemas.openxmlformats.org/officeDocument/2006/relationships/diagramQuickStyle" Target="../diagrams/quickStyle29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chofdimes.org/maternity-care-deserts-report" TargetMode="External"/><Relationship Id="rId2" Type="http://schemas.openxmlformats.org/officeDocument/2006/relationships/hyperlink" Target="https://www.cdc.gov/media/releases/2022/p0919-pregnancy-related-deaths.html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chart" Target="../charts/chart1.xml"/><Relationship Id="rId9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1.xml"/><Relationship Id="rId18" Type="http://schemas.microsoft.com/office/2007/relationships/diagramDrawing" Target="../diagrams/drawing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17" Type="http://schemas.openxmlformats.org/officeDocument/2006/relationships/diagramColors" Target="../diagrams/colors12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5" Type="http://schemas.openxmlformats.org/officeDocument/2006/relationships/diagramLayout" Target="../diagrams/layout12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Relationship Id="rId14" Type="http://schemas.openxmlformats.org/officeDocument/2006/relationships/diagramData" Target="../diagrams/data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microsoft.com/office/2007/relationships/diagramDrawing" Target="../diagrams/drawing14.xml"/><Relationship Id="rId18" Type="http://schemas.microsoft.com/office/2007/relationships/diagramDrawing" Target="../diagrams/drawing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Colors" Target="../diagrams/colors14.xml"/><Relationship Id="rId17" Type="http://schemas.openxmlformats.org/officeDocument/2006/relationships/diagramColors" Target="../diagrams/colors15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QuickStyle" Target="../diagrams/quickStyle14.xml"/><Relationship Id="rId5" Type="http://schemas.openxmlformats.org/officeDocument/2006/relationships/diagramQuickStyle" Target="../diagrams/quickStyle13.xml"/><Relationship Id="rId15" Type="http://schemas.openxmlformats.org/officeDocument/2006/relationships/diagramLayout" Target="../diagrams/layout15.xml"/><Relationship Id="rId10" Type="http://schemas.openxmlformats.org/officeDocument/2006/relationships/diagramLayout" Target="../diagrams/layout14.xml"/><Relationship Id="rId4" Type="http://schemas.openxmlformats.org/officeDocument/2006/relationships/diagramLayout" Target="../diagrams/layout13.xml"/><Relationship Id="rId9" Type="http://schemas.openxmlformats.org/officeDocument/2006/relationships/diagramData" Target="../diagrams/data14.xml"/><Relationship Id="rId14" Type="http://schemas.openxmlformats.org/officeDocument/2006/relationships/diagramData" Target="../diagrams/data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 descr="Abstract smoke background">
            <a:extLst>
              <a:ext uri="{FF2B5EF4-FFF2-40B4-BE49-F238E27FC236}">
                <a16:creationId xmlns:a16="http://schemas.microsoft.com/office/drawing/2014/main" id="{CEA7EA34-BBDA-E306-56C5-6A863DCAE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2" b="8922"/>
          <a:stretch/>
        </p:blipFill>
        <p:spPr>
          <a:xfrm>
            <a:off x="-827334" y="-718457"/>
            <a:ext cx="15914933" cy="895213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72D6322-BB79-455D-9295-EC9B9FA9D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F463A-D669-6476-79E1-E6CF7EE4D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154" y="2190044"/>
            <a:ext cx="10069689" cy="2708527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Midwifery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800" b="1" dirty="0">
                <a:solidFill>
                  <a:srgbClr val="FFFFFF"/>
                </a:solidFill>
              </a:rPr>
              <a:t>A cost-effective solution for US Maternity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52738-6642-9786-85CE-A208E7664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48" y="4950290"/>
            <a:ext cx="8115300" cy="685799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48" y="198940"/>
            <a:ext cx="3216603" cy="26520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Pregnancy related deaths</a:t>
            </a:r>
            <a:br>
              <a:rPr lang="en-US" sz="33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 the us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FFEB2D6-B3F5-02C2-0A87-239E4CD51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888448"/>
              </p:ext>
            </p:extLst>
          </p:nvPr>
        </p:nvGraphicFramePr>
        <p:xfrm>
          <a:off x="5151570" y="431215"/>
          <a:ext cx="6651359" cy="583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1D7B81-AAFD-76D3-27B2-5E34F3240DA5}"/>
              </a:ext>
            </a:extLst>
          </p:cNvPr>
          <p:cNvSpPr txBox="1"/>
          <p:nvPr/>
        </p:nvSpPr>
        <p:spPr>
          <a:xfrm>
            <a:off x="8199455" y="6523463"/>
            <a:ext cx="3930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err="1"/>
              <a:t>Trost</a:t>
            </a:r>
            <a:r>
              <a:rPr lang="en-US" sz="1600" dirty="0"/>
              <a:t> et al, 2022; </a:t>
            </a:r>
            <a:r>
              <a:rPr lang="en-US" sz="1600" dirty="0" err="1"/>
              <a:t>Hoyert</a:t>
            </a:r>
            <a:r>
              <a:rPr lang="en-US" sz="1600" dirty="0"/>
              <a:t> et al, 2022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1CE287-E5F2-0B3B-7E07-1E9CBA687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887957"/>
              </p:ext>
            </p:extLst>
          </p:nvPr>
        </p:nvGraphicFramePr>
        <p:xfrm>
          <a:off x="344926" y="4007036"/>
          <a:ext cx="4072648" cy="265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665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5422E-2874-4938-9A41-AC029ECDC874}"/>
              </a:ext>
            </a:extLst>
          </p:cNvPr>
          <p:cNvSpPr txBox="1"/>
          <p:nvPr/>
        </p:nvSpPr>
        <p:spPr>
          <a:xfrm>
            <a:off x="1939332" y="26377"/>
            <a:ext cx="5565439" cy="1303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 Maternity Care Deserts (2020)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A20C90B-1B1F-BD64-659B-3DC82FEB0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" y="1329983"/>
            <a:ext cx="7469039" cy="5078947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9DAE679-D6E2-AAA1-5EFC-C7C0A039B54F}"/>
              </a:ext>
            </a:extLst>
          </p:cNvPr>
          <p:cNvCxnSpPr>
            <a:cxnSpLocks/>
          </p:cNvCxnSpPr>
          <p:nvPr/>
        </p:nvCxnSpPr>
        <p:spPr>
          <a:xfrm>
            <a:off x="7438280" y="1644069"/>
            <a:ext cx="929396" cy="21064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E707ABE-C4EC-42A9-8435-FEE5E8C74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604689"/>
              </p:ext>
            </p:extLst>
          </p:nvPr>
        </p:nvGraphicFramePr>
        <p:xfrm>
          <a:off x="8450625" y="24725"/>
          <a:ext cx="2999960" cy="2753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E9A48E8-FF50-7E64-F1B0-C23C32548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25442"/>
              </p:ext>
            </p:extLst>
          </p:nvPr>
        </p:nvGraphicFramePr>
        <p:xfrm>
          <a:off x="7197881" y="2736863"/>
          <a:ext cx="2631919" cy="233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9B05C9-DE59-B395-4FDD-F4E897457BD2}"/>
              </a:ext>
            </a:extLst>
          </p:cNvPr>
          <p:cNvCxnSpPr>
            <a:cxnSpLocks/>
          </p:cNvCxnSpPr>
          <p:nvPr/>
        </p:nvCxnSpPr>
        <p:spPr>
          <a:xfrm flipH="1">
            <a:off x="9884453" y="2736863"/>
            <a:ext cx="430131" cy="645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3045D9-594A-5FA5-3B02-5C8D0F811D1E}"/>
              </a:ext>
            </a:extLst>
          </p:cNvPr>
          <p:cNvSpPr txBox="1"/>
          <p:nvPr/>
        </p:nvSpPr>
        <p:spPr>
          <a:xfrm>
            <a:off x="180869" y="6493069"/>
            <a:ext cx="8380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Brigance et al, 2022; Wallace et al, 2021; March of Dimes, 2022; CDC MMWR 2018-2021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604F41-0D99-0479-CBCB-066709A6B726}"/>
              </a:ext>
            </a:extLst>
          </p:cNvPr>
          <p:cNvGrpSpPr/>
          <p:nvPr/>
        </p:nvGrpSpPr>
        <p:grpSpPr>
          <a:xfrm>
            <a:off x="9226073" y="4712677"/>
            <a:ext cx="2899980" cy="2118946"/>
            <a:chOff x="0" y="96035"/>
            <a:chExt cx="2999960" cy="18252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C07901E-5E99-9D30-E1A4-89FAD2FBCB2B}"/>
                </a:ext>
              </a:extLst>
            </p:cNvPr>
            <p:cNvSpPr/>
            <p:nvPr/>
          </p:nvSpPr>
          <p:spPr>
            <a:xfrm>
              <a:off x="0" y="96035"/>
              <a:ext cx="2999960" cy="18252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759332D-7DB0-EDD6-748E-F6D54A15C395}"/>
                </a:ext>
              </a:extLst>
            </p:cNvPr>
            <p:cNvSpPr txBox="1"/>
            <p:nvPr/>
          </p:nvSpPr>
          <p:spPr>
            <a:xfrm>
              <a:off x="89099" y="185134"/>
              <a:ext cx="2821762" cy="1647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dirty="0">
                  <a:solidFill>
                    <a:schemeClr val="tx1"/>
                  </a:solidFill>
                </a:rPr>
                <a:t>Maternal mortality ranges from 10.1 deaths/100,000 births in California to 43.5 deaths/100,000 births in Arkansas</a:t>
              </a:r>
              <a:endParaRPr lang="en-US" sz="22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2B70A2-B48C-BF14-A05A-E68CD83C1C6F}"/>
              </a:ext>
            </a:extLst>
          </p:cNvPr>
          <p:cNvCxnSpPr>
            <a:cxnSpLocks/>
          </p:cNvCxnSpPr>
          <p:nvPr/>
        </p:nvCxnSpPr>
        <p:spPr>
          <a:xfrm>
            <a:off x="8715292" y="4788650"/>
            <a:ext cx="408564" cy="527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BAD784-BAAF-4CC0-9F52-682A8E96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D401B9-9595-42B7-B197-AB5FB5C6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24B28-1C64-BA27-2C4A-E06C5E17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1110343"/>
            <a:ext cx="9944100" cy="43597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cap="none" spc="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“Our vision for the future is that the United States will be considered the best country in the</a:t>
            </a:r>
            <a:br>
              <a:rPr lang="en-US" sz="4800" kern="1200" cap="none" spc="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cap="none" spc="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world to have a baby.”</a:t>
            </a:r>
            <a:br>
              <a:rPr lang="en-US" sz="4800" kern="1200" cap="none" spc="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cap="none" spc="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cap="none" spc="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3600" kern="1200" cap="none" spc="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Biden-Harris Administration, 2022</a:t>
            </a:r>
            <a:endParaRPr lang="en-US" sz="4400" kern="1200" cap="none" spc="3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671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E00E3E0-07DA-4A53-8D2F-59983E14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249"/>
            <a:ext cx="4839866" cy="3112793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payment models </a:t>
            </a:r>
            <a:br>
              <a:rPr lang="en-US" sz="3600" b="1" dirty="0"/>
            </a:br>
            <a:r>
              <a:rPr lang="en-US" sz="3600" b="1" dirty="0"/>
              <a:t>for</a:t>
            </a:r>
            <a:br>
              <a:rPr lang="en-US" sz="3600" b="1" dirty="0"/>
            </a:br>
            <a:r>
              <a:rPr lang="en-US" sz="3600" b="1" dirty="0"/>
              <a:t>maternity</a:t>
            </a:r>
            <a:br>
              <a:rPr lang="en-US" sz="3600" b="1" dirty="0"/>
            </a:br>
            <a:r>
              <a:rPr lang="en-US" sz="3600" b="1" dirty="0"/>
              <a:t>care in us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207583-482D-A6A3-AEE9-9F12E0198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688272"/>
              </p:ext>
            </p:extLst>
          </p:nvPr>
        </p:nvGraphicFramePr>
        <p:xfrm>
          <a:off x="5416062" y="90435"/>
          <a:ext cx="6464932" cy="644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BC47E8-4845-76CB-147D-B4DF03EC9D98}"/>
              </a:ext>
            </a:extLst>
          </p:cNvPr>
          <p:cNvSpPr txBox="1"/>
          <p:nvPr/>
        </p:nvSpPr>
        <p:spPr>
          <a:xfrm>
            <a:off x="1096705" y="6538666"/>
            <a:ext cx="11095295" cy="31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Sources: Martin et al, 2022; Osterman et al, 2023; Baker et al, 2021; Truven Health Analytics, 2013; Ins for Medicaid Innovation, 2020; Johnson et al, 2020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EA20808-7F81-2EDA-B14B-689DB4BB9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025347"/>
              </p:ext>
            </p:extLst>
          </p:nvPr>
        </p:nvGraphicFramePr>
        <p:xfrm>
          <a:off x="0" y="2713055"/>
          <a:ext cx="5235191" cy="382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244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1B12FF-D01A-48B9-ACD6-676BC7BF1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411777-B814-499A-8C51-EEDACD1ED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2CAB6D-F836-4C69-93AC-BDE941314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203313-5C4E-456D-91D5-136B2087D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42C7AA-27E6-4847-A266-F7C196B6B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C5215F-A2EA-46A8-B733-AB1E696B8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E034C5-4171-4A5F-B5A6-FB83D4B5E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4782F0-6ED7-48CD-A4A2-30088D53B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29F8A6-1FB0-4ADF-92ED-F23F2AA8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00FFD0-DF3C-4CA3-8D4E-41C16726B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515F5A-C4F2-48B3-8397-29FEC8E18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26805-F490-4DC3-915D-7A4C428A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72D834-74E9-42FD-9AF0-88FAFA0A6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344CD4-8810-442B-B029-83E51C84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AF4698-2499-4D9F-A600-EA194AC7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15BDE1-CE0A-4C81-8232-FF629E3B6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E00E3E0-07DA-4A53-8D2F-59983E14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39" y="133348"/>
            <a:ext cx="3692299" cy="3615748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</a:rPr>
              <a:t>payment models </a:t>
            </a:r>
            <a:br>
              <a:rPr lang="en-US" sz="3600" b="1" dirty="0"/>
            </a:br>
            <a:r>
              <a:rPr lang="en-US" sz="3600" b="1" dirty="0"/>
              <a:t>for us</a:t>
            </a:r>
            <a:br>
              <a:rPr lang="en-US" sz="3600" b="1" dirty="0"/>
            </a:br>
            <a:r>
              <a:rPr lang="en-US" sz="3600" b="1" dirty="0"/>
              <a:t>maternity</a:t>
            </a:r>
            <a:br>
              <a:rPr lang="en-US" sz="3600" b="1" dirty="0"/>
            </a:br>
            <a:r>
              <a:rPr lang="en-US" sz="3600" b="1" dirty="0"/>
              <a:t>care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207583-482D-A6A3-AEE9-9F12E0198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019019"/>
              </p:ext>
            </p:extLst>
          </p:nvPr>
        </p:nvGraphicFramePr>
        <p:xfrm>
          <a:off x="4785440" y="113927"/>
          <a:ext cx="7389813" cy="365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470CC87-98CE-0858-6A26-4E6186DC8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849146"/>
              </p:ext>
            </p:extLst>
          </p:nvPr>
        </p:nvGraphicFramePr>
        <p:xfrm>
          <a:off x="1352549" y="3923719"/>
          <a:ext cx="9486901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AF51B2-14C2-EFA0-1F89-E432BD3DCE60}"/>
              </a:ext>
            </a:extLst>
          </p:cNvPr>
          <p:cNvSpPr txBox="1"/>
          <p:nvPr/>
        </p:nvSpPr>
        <p:spPr>
          <a:xfrm>
            <a:off x="1561113" y="3799634"/>
            <a:ext cx="9069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CONTINUUM OF MATERNITY CARE IN THE US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22C72CE-ECBD-7B82-5AAC-B85104A4A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749373"/>
              </p:ext>
            </p:extLst>
          </p:nvPr>
        </p:nvGraphicFramePr>
        <p:xfrm>
          <a:off x="3595366" y="5454203"/>
          <a:ext cx="4386053" cy="86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Left Brace 10">
            <a:extLst>
              <a:ext uri="{FF2B5EF4-FFF2-40B4-BE49-F238E27FC236}">
                <a16:creationId xmlns:a16="http://schemas.microsoft.com/office/drawing/2014/main" id="{FBBE7D6F-7AD4-08AF-A6EE-042E61CB15CE}"/>
              </a:ext>
            </a:extLst>
          </p:cNvPr>
          <p:cNvSpPr/>
          <p:nvPr/>
        </p:nvSpPr>
        <p:spPr>
          <a:xfrm rot="16200000">
            <a:off x="4961512" y="3704120"/>
            <a:ext cx="326128" cy="3058420"/>
          </a:xfrm>
          <a:prstGeom prst="leftBrac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E16BE4C-6501-18AF-F3EB-4894DFD583F7}"/>
              </a:ext>
            </a:extLst>
          </p:cNvPr>
          <p:cNvSpPr/>
          <p:nvPr/>
        </p:nvSpPr>
        <p:spPr>
          <a:xfrm rot="16200000">
            <a:off x="8466469" y="3606235"/>
            <a:ext cx="463918" cy="3391979"/>
          </a:xfrm>
          <a:prstGeom prst="leftBrac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BF34354-153C-E7FF-D82A-330DA3AB32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524532"/>
              </p:ext>
            </p:extLst>
          </p:nvPr>
        </p:nvGraphicFramePr>
        <p:xfrm>
          <a:off x="6196866" y="5556000"/>
          <a:ext cx="4197552" cy="87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BC47E8-4845-76CB-147D-B4DF03EC9D98}"/>
              </a:ext>
            </a:extLst>
          </p:cNvPr>
          <p:cNvSpPr txBox="1"/>
          <p:nvPr/>
        </p:nvSpPr>
        <p:spPr>
          <a:xfrm>
            <a:off x="2968185" y="6569983"/>
            <a:ext cx="1002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Baker et al, 2021; Truven Health Analytics, 2013; Ins for Medicaid Innovation, 2020; Johnson et al, 2020</a:t>
            </a:r>
          </a:p>
        </p:txBody>
      </p:sp>
    </p:spTree>
    <p:extLst>
      <p:ext uri="{BB962C8B-B14F-4D97-AF65-F5344CB8AC3E}">
        <p14:creationId xmlns:p14="http://schemas.microsoft.com/office/powerpoint/2010/main" val="38497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0BA0C5-ED8E-4CC5-B6D0-774826DC4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FD2E36-B529-4CC5-B787-8FA395752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19863B-48A3-479F-A87F-F01D80333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056885-172D-45EC-B7F9-55616CA03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06092F-C013-476E-AE5B-DAA10EAB7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C453EC-BF64-4596-AD73-1C7F2EBF7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4101E4-8D81-47BA-9055-3B44B921C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B43198-20E8-49C5-8153-C138B6E96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FB0EE2-2EFB-470F-930B-188387073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AC23B4-4927-4B0A-B6CA-612357079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3" grpId="0">
        <p:bldAsOne/>
      </p:bldGraphic>
      <p:bldP spid="9" grpId="0"/>
      <p:bldGraphic spid="10" grpId="0">
        <p:bldAsOne/>
      </p:bldGraphic>
      <p:bldP spid="11" grpId="0" animBg="1"/>
      <p:bldP spid="5" grpId="0" animBg="1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F463A-D669-6476-79E1-E6CF7EE4D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645" y="2084439"/>
            <a:ext cx="3757960" cy="988828"/>
          </a:xfrm>
        </p:spPr>
        <p:txBody>
          <a:bodyPr>
            <a:normAutofit/>
          </a:bodyPr>
          <a:lstStyle/>
          <a:p>
            <a:r>
              <a:rPr lang="en-US" sz="4000" b="1" dirty="0"/>
              <a:t>midwifery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C5B2A12-84C5-E9F7-DCF0-03CE4E92C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108188"/>
              </p:ext>
            </p:extLst>
          </p:nvPr>
        </p:nvGraphicFramePr>
        <p:xfrm>
          <a:off x="6095999" y="1246666"/>
          <a:ext cx="5631357" cy="436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07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8B59D-805E-4EB4-BF4E-B2D0AACCA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7BA3E4-960E-47B6-B321-BF0F9A9CC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5E9D9E-B755-4DCA-A592-2E64E938C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0913C7-F6BC-46A1-8F3C-201274DEF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98951-3863-4858-8FD6-1B6A01141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2A039C-E33F-49B0-9613-35E54B557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47" y="1371600"/>
            <a:ext cx="3445607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Midwifery practice in the 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01DF72A-C577-D1F1-354B-6BE70A19E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497977"/>
              </p:ext>
            </p:extLst>
          </p:nvPr>
        </p:nvGraphicFramePr>
        <p:xfrm>
          <a:off x="4743451" y="685800"/>
          <a:ext cx="6743700" cy="583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C15974-497F-3A17-1C82-0EA3F99A7336}"/>
              </a:ext>
            </a:extLst>
          </p:cNvPr>
          <p:cNvSpPr txBox="1"/>
          <p:nvPr/>
        </p:nvSpPr>
        <p:spPr>
          <a:xfrm>
            <a:off x="7448655" y="6487367"/>
            <a:ext cx="4752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ACNM, 2022; ACNM Core Data Survey 2019</a:t>
            </a:r>
          </a:p>
        </p:txBody>
      </p:sp>
    </p:spTree>
    <p:extLst>
      <p:ext uri="{BB962C8B-B14F-4D97-AF65-F5344CB8AC3E}">
        <p14:creationId xmlns:p14="http://schemas.microsoft.com/office/powerpoint/2010/main" val="10451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1EB9B84-7BFC-4427-B5BA-F9FC304C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B187AA5-AB5E-4D44-A29D-81BD2ECA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E762956-5F85-4789-9468-76383F03E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7DB3553-6321-4691-A355-50DF43E97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E66A20-336D-4AC4-AD5F-893A2E8E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0038E55-02F9-4E7A-9F4D-D4FA887C0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030984-9B7A-40AC-859C-77CF6251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FE2941F-5095-401B-9341-AB918C0A2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76C0A37-022C-42D5-93E5-128648DF7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98A47A2-7101-4793-A97D-C598A47D2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94ABCDC-EA3A-4976-A61B-1D6C501EA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8C5D0E6-44BF-4509-A8C2-CBC4CDDCF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1371600"/>
            <a:ext cx="3610545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Benefits </a:t>
            </a:r>
            <a:br>
              <a:rPr lang="en-US" sz="4000" b="1" dirty="0">
                <a:solidFill>
                  <a:schemeClr val="bg2"/>
                </a:solidFill>
              </a:rPr>
            </a:br>
            <a:r>
              <a:rPr lang="en-US" sz="4000" b="1" dirty="0">
                <a:solidFill>
                  <a:schemeClr val="bg2"/>
                </a:solidFill>
              </a:rPr>
              <a:t>of </a:t>
            </a:r>
            <a:br>
              <a:rPr lang="en-US" sz="4000" b="1" dirty="0">
                <a:solidFill>
                  <a:schemeClr val="bg2"/>
                </a:solidFill>
              </a:rPr>
            </a:br>
            <a:r>
              <a:rPr lang="en-US" sz="4000" b="1" dirty="0">
                <a:solidFill>
                  <a:schemeClr val="bg2"/>
                </a:solidFill>
              </a:rPr>
              <a:t>midwifery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01DF72A-C577-D1F1-354B-6BE70A19E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857375"/>
              </p:ext>
            </p:extLst>
          </p:nvPr>
        </p:nvGraphicFramePr>
        <p:xfrm>
          <a:off x="4743450" y="681783"/>
          <a:ext cx="6743701" cy="545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767DB4-E6BA-200E-809B-ED7DC91069F2}"/>
              </a:ext>
            </a:extLst>
          </p:cNvPr>
          <p:cNvSpPr txBox="1"/>
          <p:nvPr/>
        </p:nvSpPr>
        <p:spPr>
          <a:xfrm>
            <a:off x="2572378" y="6523463"/>
            <a:ext cx="9557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Sandall et al, 2016;  </a:t>
            </a:r>
            <a:r>
              <a:rPr lang="en-US" sz="1600" dirty="0" err="1"/>
              <a:t>Attanasio</a:t>
            </a:r>
            <a:r>
              <a:rPr lang="en-US" sz="1600" dirty="0"/>
              <a:t> et al 2020; ICM/UNFPA/WHO 2021; Renfrew et al, 2014; Souter et al, 2019</a:t>
            </a:r>
          </a:p>
        </p:txBody>
      </p:sp>
    </p:spTree>
    <p:extLst>
      <p:ext uri="{BB962C8B-B14F-4D97-AF65-F5344CB8AC3E}">
        <p14:creationId xmlns:p14="http://schemas.microsoft.com/office/powerpoint/2010/main" val="21359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E1C9B3-0019-4E32-92D2-AD05DC1C4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52D6DC9-193C-4DEF-BDF4-11FA47F46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E98BED2-99E6-4A31-974C-BFFC3B337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5ECA9C8-7070-4045-A766-442A9D59F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6682619-4C9D-44C2-B9B5-A16DC084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7FD993-E0D4-4C4D-AF77-D94910AE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0F2A36-778E-4141-9642-21A0E43FD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44CB22F-8ACD-41B3-B588-08517A374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6A86ECE-4133-423C-BEB5-99BD9A6AC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BB616FA-B1BC-49C7-80C4-40F56A75C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35F9E1C-4A85-4BC9-9DCB-C46AD1228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C677727-EE71-4BF3-AD50-F56A08C4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35275"/>
            <a:ext cx="4210260" cy="344572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Cost-effectiveness </a:t>
            </a: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b="1" dirty="0">
                <a:solidFill>
                  <a:schemeClr val="bg2"/>
                </a:solidFill>
              </a:rPr>
              <a:t>of </a:t>
            </a: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b="1" dirty="0">
                <a:solidFill>
                  <a:schemeClr val="bg2"/>
                </a:solidFill>
              </a:rPr>
              <a:t>midwifery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DDA54-B605-D09F-189A-05AD82143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513" y="3158138"/>
            <a:ext cx="5925673" cy="3699862"/>
          </a:xfrm>
          <a:prstGeom prst="rect">
            <a:avLst/>
          </a:pr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01DF72A-C577-D1F1-354B-6BE70A19E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650070"/>
              </p:ext>
            </p:extLst>
          </p:nvPr>
        </p:nvGraphicFramePr>
        <p:xfrm>
          <a:off x="4752975" y="141733"/>
          <a:ext cx="6762750" cy="301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94C191-9C43-4225-0282-9A0D7C27A18A}"/>
              </a:ext>
            </a:extLst>
          </p:cNvPr>
          <p:cNvSpPr txBox="1"/>
          <p:nvPr/>
        </p:nvSpPr>
        <p:spPr>
          <a:xfrm>
            <a:off x="0" y="6519446"/>
            <a:ext cx="547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</a:t>
            </a:r>
            <a:r>
              <a:rPr lang="en-US" sz="1600" dirty="0" err="1"/>
              <a:t>Kozhimannil</a:t>
            </a:r>
            <a:r>
              <a:rPr lang="en-US" sz="1600" dirty="0"/>
              <a:t>, 2019 (Table used with permission)</a:t>
            </a:r>
          </a:p>
        </p:txBody>
      </p:sp>
    </p:spTree>
    <p:extLst>
      <p:ext uri="{BB962C8B-B14F-4D97-AF65-F5344CB8AC3E}">
        <p14:creationId xmlns:p14="http://schemas.microsoft.com/office/powerpoint/2010/main" val="38012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E1C9B3-0019-4E32-92D2-AD05DC1C4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52D6DC9-193C-4DEF-BDF4-11FA47F46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38B4E8E-99E6-4985-9D6C-CA3A40DB1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DA6CB8B-961D-4455-944D-DD5703B8B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CB0E240-1BDF-4CA5-812D-E95D06A41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194F977-42FC-4811-9D8A-F3317A304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A78EAAF-52BD-4E3E-B0B4-0EACF0139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EB86B97-FE23-4114-8487-9760334FD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F463A-D669-6476-79E1-E6CF7EE4D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" y="584122"/>
            <a:ext cx="4076700" cy="1472474"/>
          </a:xfrm>
        </p:spPr>
        <p:txBody>
          <a:bodyPr>
            <a:noAutofit/>
          </a:bodyPr>
          <a:lstStyle/>
          <a:p>
            <a:r>
              <a:rPr lang="en-US" b="1" dirty="0"/>
              <a:t>need for</a:t>
            </a:r>
            <a:br>
              <a:rPr lang="en-US" b="1" dirty="0"/>
            </a:br>
            <a:r>
              <a:rPr lang="en-US" b="1" dirty="0"/>
              <a:t>improvement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C5B2A12-84C5-E9F7-DCF0-03CE4E92C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758492"/>
              </p:ext>
            </p:extLst>
          </p:nvPr>
        </p:nvGraphicFramePr>
        <p:xfrm>
          <a:off x="5765470" y="356840"/>
          <a:ext cx="6177486" cy="6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65BC8C3-A21F-90A3-1F28-4A2CF7DFA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618144"/>
              </p:ext>
            </p:extLst>
          </p:nvPr>
        </p:nvGraphicFramePr>
        <p:xfrm>
          <a:off x="-30226" y="2158274"/>
          <a:ext cx="5795696" cy="44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8625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4458A3-4947-4C80-BA29-974AEA9DA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A4A4E-6A3E-414E-B2C5-7A865DA82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DCE4C-FE2E-4A5F-9665-18F9BC00A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6B1A24-4CF3-42CE-A5B7-2CF41E253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6E8A1E-88FD-4506-A459-55189C27F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3E0128-C228-4014-AC41-2CF106566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CF49A7-7F05-45C3-A1D5-6DFA7EB9E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C84F3A-F008-4ADD-AB9E-D38D729BC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EE5A7-A6FB-4E96-BAEC-51B013FC5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328C76-C089-4FCE-AF3C-8537783D2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217C4-139B-420C-92F8-E2EF27529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73F12-8C79-4D67-B5C8-B9895AC5C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92406E-ADA3-478D-8743-CAE441290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9AE65D-B96D-4961-8D5B-EF8F2CCEE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095C6-9BBD-4545-BE53-464A34C13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86546B-E933-4A78-A194-D587FC715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F463A-D669-6476-79E1-E6CF7EE4D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693" y="2084439"/>
            <a:ext cx="3234813" cy="98882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Objectives</a:t>
            </a:r>
            <a:endParaRPr lang="en-US" sz="3200" b="1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C5B2A12-84C5-E9F7-DCF0-03CE4E92C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700566"/>
              </p:ext>
            </p:extLst>
          </p:nvPr>
        </p:nvGraphicFramePr>
        <p:xfrm>
          <a:off x="5917623" y="685800"/>
          <a:ext cx="5738466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D16E3E-B3D3-4E3C-BBB6-03809D88B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9C415D-E36F-4B7A-ADEB-263109E33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247E76-9DD5-4A16-9758-D76E62385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18C48-88DF-4793-9A53-29EB213CD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E38EFD-3657-4A5E-9B57-A10C83581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05E0B9-DEB8-4D5D-BE6E-1248D0B6A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1382AE-124B-4620-A8FF-66BAF1E1D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D5AD58-27F4-41D0-B8D7-F14DBA2A3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63ED87-D03D-491F-B9D2-B892C436D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8BF76B-88EA-48A5-85FB-EADA14A7C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" y="1371600"/>
            <a:ext cx="3948881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Tangible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opportunities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for improvement – </a:t>
            </a:r>
            <a:br>
              <a:rPr lang="en-US" dirty="0">
                <a:solidFill>
                  <a:schemeClr val="bg2"/>
                </a:solidFill>
              </a:rPr>
            </a:br>
            <a:br>
              <a:rPr lang="en-US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payment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improvements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01DF72A-C577-D1F1-354B-6BE70A19E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299705"/>
              </p:ext>
            </p:extLst>
          </p:nvPr>
        </p:nvGraphicFramePr>
        <p:xfrm>
          <a:off x="4762499" y="685800"/>
          <a:ext cx="6743700" cy="588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C17EE4-3F18-EC13-97F8-8990260D36F5}"/>
              </a:ext>
            </a:extLst>
          </p:cNvPr>
          <p:cNvSpPr txBox="1"/>
          <p:nvPr/>
        </p:nvSpPr>
        <p:spPr>
          <a:xfrm>
            <a:off x="4407023" y="6442167"/>
            <a:ext cx="801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Truven Health Analytics, 2013; ACOG 2014; Renfrew et al, 2014; Yu &amp; Feldman, 2021</a:t>
            </a:r>
          </a:p>
        </p:txBody>
      </p:sp>
    </p:spTree>
    <p:extLst>
      <p:ext uri="{BB962C8B-B14F-4D97-AF65-F5344CB8AC3E}">
        <p14:creationId xmlns:p14="http://schemas.microsoft.com/office/powerpoint/2010/main" val="42344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EB0A511-DA0C-42E0-9D69-FFFB50168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E08AB1-D9AF-4084-8B49-295E16AEC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3BA0791-FD1C-4B25-8B79-7133F88AB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508B48-96D8-44C3-A396-65B47BBAE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7CF154E-7CE8-46FB-A23F-FF3FA8909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0F85E48-6446-4986-A127-3AD3162EB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4E6951-4A2B-423B-99A6-EE27443D4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838B31-E3E8-498A-AFDE-C5BA14416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C1559AD-2A56-4524-8A65-2BA003483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4D400A9-B58E-473F-928F-2D916BEB7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EBEFF6-25B0-427D-8217-EBCC1292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EB3E3D0-C4C5-4E76-A4FF-15D7289CF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9F35F22-D3F7-4C96-89AE-D7DAA5B77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649CDF6-6698-444D-9FFF-7EADD5D84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" y="1371600"/>
            <a:ext cx="4076700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Tangible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opportunities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for improvement – </a:t>
            </a:r>
            <a:br>
              <a:rPr lang="en-US" b="1" dirty="0">
                <a:solidFill>
                  <a:schemeClr val="bg2"/>
                </a:solidFill>
              </a:rPr>
            </a:b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payment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innovations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01DF72A-C577-D1F1-354B-6BE70A19E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785128"/>
              </p:ext>
            </p:extLst>
          </p:nvPr>
        </p:nvGraphicFramePr>
        <p:xfrm>
          <a:off x="4762499" y="685800"/>
          <a:ext cx="6743700" cy="567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C17EE4-3F18-EC13-97F8-8990260D36F5}"/>
              </a:ext>
            </a:extLst>
          </p:cNvPr>
          <p:cNvSpPr txBox="1"/>
          <p:nvPr/>
        </p:nvSpPr>
        <p:spPr>
          <a:xfrm>
            <a:off x="6140499" y="6484889"/>
            <a:ext cx="608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Werner et al, 2021; Agarwal et al, 2020; Murray Horwitz, 2018 </a:t>
            </a:r>
          </a:p>
        </p:txBody>
      </p:sp>
    </p:spTree>
    <p:extLst>
      <p:ext uri="{BB962C8B-B14F-4D97-AF65-F5344CB8AC3E}">
        <p14:creationId xmlns:p14="http://schemas.microsoft.com/office/powerpoint/2010/main" val="36413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EB0A511-DA0C-42E0-9D69-FFFB50168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E08AB1-D9AF-4084-8B49-295E16AEC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1B67DF-CE7B-4963-A1CF-6EEC8AE7D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6065AE-4FE7-470E-8E30-1551BB394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F0033D6-F625-48D0-86C5-91D609CE9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C4C29F4-C656-4CEF-8C25-DBE50B0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3F3CC84-FB8E-4739-A087-927A0C47D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C8E7606-D6DC-451D-A3C3-1DD99AB6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45FEB69-75F1-402C-B332-632CC8F4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DC63041-788B-4B65-AA0B-5A37DD13E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C0C6A60-A19F-4D4A-A146-374173F45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3182147-8295-4939-8A4C-3EF025BD1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F367441-4108-4B19-9E64-179301919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54ED6DD-1D3F-4E67-A15B-2679ADEF1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" y="1371600"/>
            <a:ext cx="4076700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Tangible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opportunities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for improvement – </a:t>
            </a:r>
            <a:br>
              <a:rPr lang="en-US" b="1" dirty="0">
                <a:solidFill>
                  <a:schemeClr val="bg2"/>
                </a:solidFill>
              </a:rPr>
            </a:b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Workforce improvements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01DF72A-C577-D1F1-354B-6BE70A19E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408473"/>
              </p:ext>
            </p:extLst>
          </p:nvPr>
        </p:nvGraphicFramePr>
        <p:xfrm>
          <a:off x="4762500" y="685800"/>
          <a:ext cx="67437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3E3B11-4D30-73C7-2B5D-8DB4F7ACB9FC}"/>
              </a:ext>
            </a:extLst>
          </p:cNvPr>
          <p:cNvSpPr txBox="1"/>
          <p:nvPr/>
        </p:nvSpPr>
        <p:spPr>
          <a:xfrm>
            <a:off x="5022802" y="6519447"/>
            <a:ext cx="7286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AIM (saferbirth.org); hrsa.gov; Mann et al, 2018; Murray Horwitz et al, 2018  </a:t>
            </a:r>
          </a:p>
        </p:txBody>
      </p:sp>
    </p:spTree>
    <p:extLst>
      <p:ext uri="{BB962C8B-B14F-4D97-AF65-F5344CB8AC3E}">
        <p14:creationId xmlns:p14="http://schemas.microsoft.com/office/powerpoint/2010/main" val="16818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8B2F383-28F3-48FE-8FB3-203CCC800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D90AA26-0C7C-4435-BD66-F0CA579C7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1094150-11AB-4B12-8C56-B21F47338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02FDE4E-7248-4D31-8311-0620D23EF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9373191-E55C-458E-925C-F7FEECE4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EA30E5-2667-4BCC-99F2-DEBF1EEB3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EADF8C8-7557-4FC6-AF6B-F6D85644D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D855461-AAB3-4F88-A56F-FEBF0F878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ED6A4A5-536E-4156-B0C6-70C0849A2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406F207-C25A-4D54-8608-E5CCEA335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EB8608A-1D49-4B99-937E-BC16D5439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AD6597-517E-4ED7-AB5F-194080179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1371600"/>
            <a:ext cx="3014873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Maternity Care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in the US –</a:t>
            </a:r>
            <a:br>
              <a:rPr lang="en-US" b="1" dirty="0">
                <a:solidFill>
                  <a:schemeClr val="bg2"/>
                </a:solidFill>
              </a:rPr>
            </a:b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the bottom 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6F28AD6-B11C-E354-FC22-D4E9F4E09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365060"/>
              </p:ext>
            </p:extLst>
          </p:nvPr>
        </p:nvGraphicFramePr>
        <p:xfrm>
          <a:off x="4113627" y="158044"/>
          <a:ext cx="7265573" cy="633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183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BAD784-BAAF-4CC0-9F52-682A8E96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D401B9-9595-42B7-B197-AB5FB5C6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24B28-1C64-BA27-2C4A-E06C5E17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135" y="1111171"/>
            <a:ext cx="9225022" cy="44331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400" kern="1200" cap="none" spc="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cap="none" spc="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en-US" sz="4400" kern="1200" cap="none" spc="3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0D26E-AF7B-B953-8070-9BDD84613986}"/>
              </a:ext>
            </a:extLst>
          </p:cNvPr>
          <p:cNvSpPr txBox="1"/>
          <p:nvPr/>
        </p:nvSpPr>
        <p:spPr>
          <a:xfrm>
            <a:off x="1795346" y="1438507"/>
            <a:ext cx="82853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200" cap="none" spc="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Midwives are the essential link </a:t>
            </a:r>
            <a:r>
              <a:rPr lang="en-US" sz="5400" spc="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to improving Maternity Care in America </a:t>
            </a:r>
          </a:p>
          <a:p>
            <a:pPr algn="ctr"/>
            <a:r>
              <a:rPr lang="en-US" sz="4000" spc="3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(Lancet series, 2014)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80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79809-15DC-0CD6-A80E-53619C42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49" y="-324288"/>
            <a:ext cx="9486901" cy="1010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C5C8-254D-DF24-4266-3883F9805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773724"/>
            <a:ext cx="10820400" cy="53984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Agarwal, R., Liao, J. M., Gupta, A., &amp; Navathe, A. S. (2020). The Impact Of Bundled Payment On Health Care Spending, Utilization, And Quality: A Systematic Review. Health Affairs (Project Hope), 39(1), 50–57. https://doi.org/10.1377/hlthaff.2019.00784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Alliance for Innovation on Maternal Health (AIM). (n.d.). Retrieved October 27, 2022, from https://www.acog.org/en/practice-management/patient-safety-and-quality/partnerships/alliance-for-innovation-on-maternal-health-aim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American College of Nurse-Midwives. (2022). ACNM - Professional Resources. https://www.midwife.org/Professional-Resources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Baker, M. V., Butler-</a:t>
            </a:r>
            <a:r>
              <a:rPr lang="en-US" sz="1100" dirty="0" err="1">
                <a:latin typeface="+mn-lt"/>
              </a:rPr>
              <a:t>Tobah</a:t>
            </a:r>
            <a:r>
              <a:rPr lang="en-US" sz="1100" dirty="0">
                <a:latin typeface="+mn-lt"/>
              </a:rPr>
              <a:t>, Y. S., </a:t>
            </a:r>
            <a:r>
              <a:rPr lang="en-US" sz="1100" dirty="0" err="1">
                <a:latin typeface="+mn-lt"/>
              </a:rPr>
              <a:t>Famuyide</a:t>
            </a:r>
            <a:r>
              <a:rPr lang="en-US" sz="1100" dirty="0">
                <a:latin typeface="+mn-lt"/>
              </a:rPr>
              <a:t>, A. O., &amp; Theiler, R. N. (2021). Medicaid Cost and Reimbursement for Low-Risk Prenatal Care in the United States. Journal of Midwifery &amp; Women’s Health, 66(5), 589–596. https://doi.org/10.1111/jmwh.13271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Centers for Disease Control and Prevention. (2022, September 19). CDC Newsroom. CDC. </a:t>
            </a:r>
            <a:r>
              <a:rPr lang="en-US" sz="1100" dirty="0">
                <a:latin typeface="+mn-lt"/>
                <a:hlinkClick r:id="rId2"/>
              </a:rPr>
              <a:t>https://www.cdc.gov/media/releases/2022/p0919-pregnancy-related-deaths.html</a:t>
            </a:r>
            <a:endParaRPr lang="en-US" sz="11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Chinn, J. J., Eisenberg, E., Artis Dickerson, S., King, R. B., </a:t>
            </a:r>
            <a:r>
              <a:rPr lang="en-US" sz="1100" dirty="0" err="1">
                <a:latin typeface="+mn-lt"/>
              </a:rPr>
              <a:t>Chakhtoura</a:t>
            </a:r>
            <a:r>
              <a:rPr lang="en-US" sz="1100" dirty="0">
                <a:latin typeface="+mn-lt"/>
              </a:rPr>
              <a:t>, N., Lim, I. A. L., </a:t>
            </a:r>
            <a:r>
              <a:rPr lang="en-US" sz="1100" dirty="0" err="1">
                <a:latin typeface="+mn-lt"/>
              </a:rPr>
              <a:t>Grantz</a:t>
            </a:r>
            <a:r>
              <a:rPr lang="en-US" sz="1100" dirty="0">
                <a:latin typeface="+mn-lt"/>
              </a:rPr>
              <a:t>, K. L., Lamar, C., &amp; Bianchi, D. W. (2020). Maternal mortality in the United States: Research gaps, opportunities, and priorities. American Journal of Obstetrics and Gynecology, 223(4), 486-492.e6. https://doi.org/10.1016/j.ajog.2020.07.021</a:t>
            </a:r>
          </a:p>
          <a:p>
            <a:pPr>
              <a:lnSpc>
                <a:spcPct val="90000"/>
              </a:lnSpc>
            </a:pPr>
            <a:r>
              <a:rPr lang="en-US" sz="1100" dirty="0" err="1">
                <a:latin typeface="+mn-lt"/>
              </a:rPr>
              <a:t>HCUPnet</a:t>
            </a:r>
            <a:r>
              <a:rPr lang="en-US" sz="1100" dirty="0">
                <a:latin typeface="+mn-lt"/>
              </a:rPr>
              <a:t>. (2018). </a:t>
            </a:r>
            <a:r>
              <a:rPr lang="en-US" sz="1100" dirty="0" err="1">
                <a:latin typeface="+mn-lt"/>
              </a:rPr>
              <a:t>HCUPnet</a:t>
            </a:r>
            <a:r>
              <a:rPr lang="en-US" sz="1100" dirty="0">
                <a:latin typeface="+mn-lt"/>
              </a:rPr>
              <a:t>, Healthcare Cost and Utilization Project. Agency for Healthcare Research and Quality, Rockville, MD. https://hcupnet.ahrq.gov/.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High-Risk Pregnancy. (n.d.). </a:t>
            </a:r>
            <a:r>
              <a:rPr lang="en-US" sz="1100" dirty="0" err="1">
                <a:latin typeface="+mn-lt"/>
              </a:rPr>
              <a:t>Ucsfhealth.Org</a:t>
            </a:r>
            <a:r>
              <a:rPr lang="en-US" sz="1100" dirty="0">
                <a:latin typeface="+mn-lt"/>
              </a:rPr>
              <a:t>. Retrieved December 15, 2022, from https://www.ucsfhealth.org/Conditions/High Risk Pregnancy</a:t>
            </a:r>
          </a:p>
          <a:p>
            <a:pPr>
              <a:lnSpc>
                <a:spcPct val="90000"/>
              </a:lnSpc>
            </a:pPr>
            <a:r>
              <a:rPr lang="en-US" sz="1100" dirty="0" err="1">
                <a:latin typeface="+mn-lt"/>
              </a:rPr>
              <a:t>Hoyert</a:t>
            </a:r>
            <a:r>
              <a:rPr lang="en-US" sz="1100" dirty="0">
                <a:latin typeface="+mn-lt"/>
              </a:rPr>
              <a:t>, D. (2022, February 22). Maternal Mortality Rates in the United States, 2020. https://www.cdc.gov/nchs/data/hestat/maternal-mortality/2020/maternal-mortality-rates-2020.htm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International Federation of Health Plans. (2019). International comparisons of health care prices from the 2017 </a:t>
            </a:r>
            <a:r>
              <a:rPr lang="en-US" sz="1100" dirty="0" err="1">
                <a:latin typeface="+mn-lt"/>
              </a:rPr>
              <a:t>iFHP</a:t>
            </a:r>
            <a:r>
              <a:rPr lang="en-US" sz="1100" dirty="0">
                <a:latin typeface="+mn-lt"/>
              </a:rPr>
              <a:t> survey. HCCI. https://healthcostinstitute.org/hcci-research/international-comparisons-of-health-care-prices-2017-ifhp-survey</a:t>
            </a:r>
          </a:p>
          <a:p>
            <a:pPr>
              <a:lnSpc>
                <a:spcPct val="90000"/>
              </a:lnSpc>
            </a:pPr>
            <a:r>
              <a:rPr lang="en-US" sz="1100" dirty="0" err="1">
                <a:latin typeface="+mn-lt"/>
              </a:rPr>
              <a:t>Kozhimannil</a:t>
            </a:r>
            <a:r>
              <a:rPr lang="en-US" sz="1100" dirty="0">
                <a:latin typeface="+mn-lt"/>
              </a:rPr>
              <a:t>, K. B. (2019). MORE MIDWIFE-LED CARE COULD GENERATE COST SAVINGS AND HEALTH IMPROVEMENTS. 4.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March of Dimes. (2022). Maternity Care Deserts Report [Page]. </a:t>
            </a:r>
            <a:r>
              <a:rPr lang="en-US" sz="1100" dirty="0">
                <a:latin typeface="+mn-lt"/>
                <a:hlinkClick r:id="rId3"/>
              </a:rPr>
              <a:t>https://www.marchofdimes.org/maternity-care-deserts-report</a:t>
            </a:r>
            <a:endParaRPr lang="en-US" sz="11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Mann, S., Hollier, L., McKay, K., &amp; Brown, H. (2018). What We Can Do about Maternal Mortality—And How to Do It Quickly. The New England Journal of Medicine, 379(18), 1689.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Martin, J. (2019). National Vital Statistics Reports Volume 68, Number 13, November 30, 2019, Births: Final Data for 2018. 47.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latin typeface="+mn-lt"/>
              </a:rPr>
              <a:t>Martin, J., Hamilton, B., &amp; Osterman, M. (2022). Births in the United States, 2021. National Center for Health Statistics (U.S.). https://doi.org/10.15620/cdc:119632</a:t>
            </a:r>
          </a:p>
        </p:txBody>
      </p:sp>
    </p:spTree>
    <p:extLst>
      <p:ext uri="{BB962C8B-B14F-4D97-AF65-F5344CB8AC3E}">
        <p14:creationId xmlns:p14="http://schemas.microsoft.com/office/powerpoint/2010/main" val="2190200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79809-15DC-0CD6-A80E-53619C42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163" y="13287"/>
            <a:ext cx="9486901" cy="6725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C5C8-254D-DF24-4266-3883F9805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766436"/>
            <a:ext cx="10820400" cy="5823975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Murray Horwitz, M. E., Molina, R. L., &amp; Snowden, J. M. (2018). Postpartum Care in the United States—New Policies for a New Paradigm. New England Journal of Medicine, 379(18), 1691–1693. https://doi.org/10.1056/NEJMp1806516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Maternal-Health-Blueprint.pdf. (n.d.). Retrieved October 27, 2022, from https://www.whitehouse.gov/wp-content/uploads/2022/06/Maternal-Health-Blueprint.pdf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National Health Equity Strategy. (n.d.). Retrieved October 27, 2022, from https://www.bcbs.com/the-health-of-america/healthequity/strategy/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OECD. (2020). Health—OECD Data. </a:t>
            </a:r>
            <a:r>
              <a:rPr lang="en-US" sz="1300" dirty="0" err="1">
                <a:latin typeface="+mn-lt"/>
              </a:rPr>
              <a:t>TheOECD</a:t>
            </a:r>
            <a:r>
              <a:rPr lang="en-US" sz="1300" dirty="0">
                <a:latin typeface="+mn-lt"/>
              </a:rPr>
              <a:t>. http://data.oecd.org/health.htm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Petersen, E. E. (2019). Racial/Ethnic Disparities in Pregnancy-Related Deaths—United States, 2007–2016. MMWR. Morbidity and Mortality Weekly Report, 68. https://doi.org/10.15585/mmwr.mm6835a3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Rajbanshi, S., </a:t>
            </a:r>
            <a:r>
              <a:rPr lang="en-US" sz="1300" dirty="0" err="1">
                <a:latin typeface="+mn-lt"/>
              </a:rPr>
              <a:t>Norhayati</a:t>
            </a:r>
            <a:r>
              <a:rPr lang="en-US" sz="1300" dirty="0">
                <a:latin typeface="+mn-lt"/>
              </a:rPr>
              <a:t>, M. N., &amp; Nik </a:t>
            </a:r>
            <a:r>
              <a:rPr lang="en-US" sz="1300" dirty="0" err="1">
                <a:latin typeface="+mn-lt"/>
              </a:rPr>
              <a:t>Hazlina</a:t>
            </a:r>
            <a:r>
              <a:rPr lang="en-US" sz="1300" dirty="0">
                <a:latin typeface="+mn-lt"/>
              </a:rPr>
              <a:t>, N. H. (2020). High-risk pregnancies and their association with severe maternal morbidity in Nepal: A prospective cohort study. </a:t>
            </a:r>
            <a:r>
              <a:rPr lang="en-US" sz="1300" dirty="0" err="1">
                <a:latin typeface="+mn-lt"/>
              </a:rPr>
              <a:t>PLoS</a:t>
            </a:r>
            <a:r>
              <a:rPr lang="en-US" sz="1300" dirty="0">
                <a:latin typeface="+mn-lt"/>
              </a:rPr>
              <a:t> ONE, 15(12), e0244072. https://doi.org/10.1371/journal.pone.0244072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Renfrew, M. J., McFadden, A., Bastos, M. H., Campbell, J., Channon, A. A., Cheung, N. F., Silva, D. R. A. D., Downe, S., Kennedy, H. P., </a:t>
            </a:r>
            <a:r>
              <a:rPr lang="en-US" sz="1300" dirty="0" err="1">
                <a:latin typeface="+mn-lt"/>
              </a:rPr>
              <a:t>Malata</a:t>
            </a:r>
            <a:r>
              <a:rPr lang="en-US" sz="1300" dirty="0">
                <a:latin typeface="+mn-lt"/>
              </a:rPr>
              <a:t>, A., McCormick, F., Wick, L., &amp; </a:t>
            </a:r>
            <a:r>
              <a:rPr lang="en-US" sz="1300" dirty="0" err="1">
                <a:latin typeface="+mn-lt"/>
              </a:rPr>
              <a:t>Declercq</a:t>
            </a:r>
            <a:r>
              <a:rPr lang="en-US" sz="1300" dirty="0">
                <a:latin typeface="+mn-lt"/>
              </a:rPr>
              <a:t>, E. (2014). Midwifery and quality care: Findings from a new evidence-informed framework for maternal and newborn care. The Lancet, 384(9948), 1129–1145. https://doi.org/10.1016/S0140-6736(14)60789-3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Roper, W. (2020). Infographic: U.S. Midwife Workforce Far Behind Globally. Statista Infographics. https://www.statista.com/chart/23559/midwives-per-capita/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Rosenberg, J. (2019, September 21). Physician Shortage Likely to Impact OB/GYN Workforce in Coming Years. AJMC. https://www.ajmc.com/view/physician-shortage-likely-to-impact-obgyn-workforce-in-coming-years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Sandall, J., </a:t>
            </a:r>
            <a:r>
              <a:rPr lang="en-US" sz="1300" dirty="0" err="1">
                <a:latin typeface="+mn-lt"/>
              </a:rPr>
              <a:t>Soltani</a:t>
            </a:r>
            <a:r>
              <a:rPr lang="en-US" sz="1300" dirty="0">
                <a:latin typeface="+mn-lt"/>
              </a:rPr>
              <a:t>, H., Gates, S., </a:t>
            </a:r>
            <a:r>
              <a:rPr lang="en-US" sz="1300" dirty="0" err="1">
                <a:latin typeface="+mn-lt"/>
              </a:rPr>
              <a:t>Shennan</a:t>
            </a:r>
            <a:r>
              <a:rPr lang="en-US" sz="1300" dirty="0">
                <a:latin typeface="+mn-lt"/>
              </a:rPr>
              <a:t>, A., &amp; </a:t>
            </a:r>
            <a:r>
              <a:rPr lang="en-US" sz="1300" dirty="0" err="1">
                <a:latin typeface="+mn-lt"/>
              </a:rPr>
              <a:t>Devane</a:t>
            </a:r>
            <a:r>
              <a:rPr lang="en-US" sz="1300" dirty="0">
                <a:latin typeface="+mn-lt"/>
              </a:rPr>
              <a:t>, D. (2016). Midwife‐led continuity models versus other models of care for childbearing women. Cochrane Database of Systematic Reviews, 2016(4). https://doi.org/10.1002/14651858.cd004667.pub5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Sweeping Changes Needed to Meet White House Maternal Mortality Reduction Goals. (2022, October 19). Penn LDI. https://ldi.upenn.edu/our-work/research-updates/sweeping-changes-needed-to-meet-white-house-maternal-mortality-reduction-goals/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ten </a:t>
            </a:r>
            <a:r>
              <a:rPr lang="en-US" sz="1300" dirty="0" err="1">
                <a:latin typeface="+mn-lt"/>
              </a:rPr>
              <a:t>Hoope</a:t>
            </a:r>
            <a:r>
              <a:rPr lang="en-US" sz="1300" dirty="0">
                <a:latin typeface="+mn-lt"/>
              </a:rPr>
              <a:t>-Bender, P., de </a:t>
            </a:r>
            <a:r>
              <a:rPr lang="en-US" sz="1300" dirty="0" err="1">
                <a:latin typeface="+mn-lt"/>
              </a:rPr>
              <a:t>Bernis</a:t>
            </a:r>
            <a:r>
              <a:rPr lang="en-US" sz="1300" dirty="0">
                <a:latin typeface="+mn-lt"/>
              </a:rPr>
              <a:t>, L., Campbell, J., Downe, S., </a:t>
            </a:r>
            <a:r>
              <a:rPr lang="en-US" sz="1300" dirty="0" err="1">
                <a:latin typeface="+mn-lt"/>
              </a:rPr>
              <a:t>Fauveau</a:t>
            </a:r>
            <a:r>
              <a:rPr lang="en-US" sz="1300" dirty="0">
                <a:latin typeface="+mn-lt"/>
              </a:rPr>
              <a:t>, V., </a:t>
            </a:r>
            <a:r>
              <a:rPr lang="en-US" sz="1300" dirty="0" err="1">
                <a:latin typeface="+mn-lt"/>
              </a:rPr>
              <a:t>Fogstad</a:t>
            </a:r>
            <a:r>
              <a:rPr lang="en-US" sz="1300" dirty="0">
                <a:latin typeface="+mn-lt"/>
              </a:rPr>
              <a:t>, H., Homer, C. S. E., Kennedy, H. P., Matthews, Z., McFadden, A., Renfrew, M. J., &amp; Van </a:t>
            </a:r>
            <a:r>
              <a:rPr lang="en-US" sz="1300" dirty="0" err="1">
                <a:latin typeface="+mn-lt"/>
              </a:rPr>
              <a:t>Lerberghe</a:t>
            </a:r>
            <a:r>
              <a:rPr lang="en-US" sz="1300" dirty="0">
                <a:latin typeface="+mn-lt"/>
              </a:rPr>
              <a:t>, W. (2014). Improvement of maternal and newborn health through midwifery. The Lancet, 384(9949), 1226–1235. https://doi.org/10.1016/S0140-6736(14)60930-2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The Commonwealth Fund. (2020, November 18). Maternal Mortality and Maternity Care in the United States Compared to 10 Other Developed Countries. https://doi.org/10.26099/411v-9255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The-cost-of-having-a-baby-in-the-us.pdf. (n.d.). Retrieved November 17, 2022, from https://www.nationalpartnership.org/our-work/resources/health-care/maternity/archive/the-cost-of-having-a-baby-in-the-us.pdf</a:t>
            </a:r>
          </a:p>
          <a:p>
            <a:pPr>
              <a:lnSpc>
                <a:spcPct val="90000"/>
              </a:lnSpc>
            </a:pPr>
            <a:r>
              <a:rPr lang="en-US" sz="1300" dirty="0" err="1">
                <a:latin typeface="+mn-lt"/>
              </a:rPr>
              <a:t>Trost</a:t>
            </a:r>
            <a:r>
              <a:rPr lang="en-US" sz="1300" dirty="0">
                <a:latin typeface="+mn-lt"/>
              </a:rPr>
              <a:t>, S., Beauregard, J., Chandra, G., </a:t>
            </a:r>
            <a:r>
              <a:rPr lang="en-US" sz="1300" dirty="0" err="1">
                <a:latin typeface="+mn-lt"/>
              </a:rPr>
              <a:t>Njie</a:t>
            </a:r>
            <a:r>
              <a:rPr lang="en-US" sz="1300" dirty="0">
                <a:latin typeface="+mn-lt"/>
              </a:rPr>
              <a:t>, F., Berry, J., Harvey, A., &amp; Goodman, D. A. (2022). Pregnancy-Related Deaths: Data from Maternal Mortality Review Committees in 36 US States, 2017-2019. 6.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latin typeface="+mn-lt"/>
              </a:rPr>
              <a:t>Yu, A., &amp; Feldman, N. (2021). How Philadelphia escaped disaster in the face of a dozen shuttered maternity wards. WHYY. https://whyy.org/segments/how-philadelphia-escaped-disaster-in-the-face-of-a-dozen-shuttered-maternity-wards/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9356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79809-15DC-0CD6-A80E-53619C42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163" y="13287"/>
            <a:ext cx="9486901" cy="6725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C5C8-254D-DF24-4266-3883F9805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766436"/>
            <a:ext cx="10820400" cy="582397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latin typeface="+mn-lt"/>
              </a:rPr>
              <a:t>ACOG. (2014). Safe Prevention of the Primary Cesarean Delivery. https://www.acog.org/en/clinical/clinical-guidance/obstetric-care-consensus/articles/2014/03/safe-prevention-of-the-primary-cesarean-delivery</a:t>
            </a:r>
          </a:p>
          <a:p>
            <a:pPr>
              <a:lnSpc>
                <a:spcPct val="90000"/>
              </a:lnSpc>
            </a:pPr>
            <a:r>
              <a:rPr lang="en-US" sz="1000" dirty="0" err="1">
                <a:latin typeface="+mn-lt"/>
              </a:rPr>
              <a:t>Attanasio</a:t>
            </a:r>
            <a:r>
              <a:rPr lang="en-US" sz="1000" dirty="0">
                <a:latin typeface="+mn-lt"/>
              </a:rPr>
              <a:t>, L. B. (n.d.). Midwife-led care and obstetrician-led care for low-risk pregnancies: A cost comparison. Birth, 47(1), 57.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+mn-lt"/>
              </a:rPr>
              <a:t>Brigance, C., Lucas, Jones, Davis, </a:t>
            </a:r>
            <a:r>
              <a:rPr lang="en-US" sz="1000" dirty="0" err="1">
                <a:latin typeface="+mn-lt"/>
              </a:rPr>
              <a:t>Oinuma</a:t>
            </a:r>
            <a:r>
              <a:rPr lang="en-US" sz="1000" dirty="0">
                <a:latin typeface="+mn-lt"/>
              </a:rPr>
              <a:t>, Mishkin, &amp; Henderson. (2022). Nowhere to Go: Maternity Care Deserts Across the U.S. [Page]. https://www.marchofdimes.org/maternity-care-deserts-report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+mn-lt"/>
              </a:rPr>
              <a:t>High-Risk Pregnancy. (n.d.). </a:t>
            </a:r>
            <a:r>
              <a:rPr lang="en-US" sz="1000" dirty="0" err="1">
                <a:latin typeface="+mn-lt"/>
              </a:rPr>
              <a:t>Ucsfhealth.Org</a:t>
            </a:r>
            <a:r>
              <a:rPr lang="en-US" sz="1000" dirty="0">
                <a:latin typeface="+mn-lt"/>
              </a:rPr>
              <a:t>. Retrieved December 15, 2022, from https://www.ucsfhealth.org/Conditions/High Risk Pregnancy</a:t>
            </a:r>
          </a:p>
          <a:p>
            <a:pPr>
              <a:lnSpc>
                <a:spcPct val="90000"/>
              </a:lnSpc>
            </a:pPr>
            <a:r>
              <a:rPr lang="en-US" sz="1000" dirty="0" err="1">
                <a:latin typeface="+mn-lt"/>
              </a:rPr>
              <a:t>Hoyert</a:t>
            </a:r>
            <a:r>
              <a:rPr lang="en-US" sz="1000" dirty="0">
                <a:latin typeface="+mn-lt"/>
              </a:rPr>
              <a:t>. (2023, March 16). Maternal Mortality Rates in the United States, 2021. https://www.cdc.gov/nchs/data/hestat/maternal-mortality/2021/maternal-mortality-rates-2021.htm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+mn-lt"/>
              </a:rPr>
              <a:t>Johnson, W., </a:t>
            </a:r>
            <a:r>
              <a:rPr lang="en-US" sz="1000" dirty="0" err="1">
                <a:latin typeface="+mn-lt"/>
              </a:rPr>
              <a:t>Milewski</a:t>
            </a:r>
            <a:r>
              <a:rPr lang="en-US" sz="1000" dirty="0">
                <a:latin typeface="+mn-lt"/>
              </a:rPr>
              <a:t>, A., Martin, K., &amp; Clayton, E. (2020). Understanding Variation in Spending on Childbirth Among the Commercially Insured. 11.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+mn-lt"/>
              </a:rPr>
              <a:t>Osterman, Hamilton, Martin, J., Driscoll, A. K., &amp; Valenzuela. (2023). National Vital Statistics Reports Volume 72, Number 1 January 31, 2023.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+mn-lt"/>
              </a:rPr>
              <a:t>Souter, V., </a:t>
            </a:r>
            <a:r>
              <a:rPr lang="en-US" sz="1000" dirty="0" err="1">
                <a:latin typeface="+mn-lt"/>
              </a:rPr>
              <a:t>Nethery</a:t>
            </a:r>
            <a:r>
              <a:rPr lang="en-US" sz="1000" dirty="0">
                <a:latin typeface="+mn-lt"/>
              </a:rPr>
              <a:t>, E., Kopas, M. L., </a:t>
            </a:r>
            <a:r>
              <a:rPr lang="en-US" sz="1000" dirty="0" err="1">
                <a:latin typeface="+mn-lt"/>
              </a:rPr>
              <a:t>Wurz</a:t>
            </a:r>
            <a:r>
              <a:rPr lang="en-US" sz="1000" dirty="0">
                <a:latin typeface="+mn-lt"/>
              </a:rPr>
              <a:t>, H., </a:t>
            </a:r>
            <a:r>
              <a:rPr lang="en-US" sz="1000" dirty="0" err="1">
                <a:latin typeface="+mn-lt"/>
              </a:rPr>
              <a:t>Sitcov</a:t>
            </a:r>
            <a:r>
              <a:rPr lang="en-US" sz="1000" dirty="0">
                <a:latin typeface="+mn-lt"/>
              </a:rPr>
              <a:t>, K., &amp; </a:t>
            </a:r>
            <a:r>
              <a:rPr lang="en-US" sz="1000" dirty="0" err="1">
                <a:latin typeface="+mn-lt"/>
              </a:rPr>
              <a:t>Caughey</a:t>
            </a:r>
            <a:r>
              <a:rPr lang="en-US" sz="1000" dirty="0">
                <a:latin typeface="+mn-lt"/>
              </a:rPr>
              <a:t>, A. B. (2019). Comparison of Midwifery and Obstetric Care in Low-Risk Hospital Births. Obstetrics and Gynecology, 134(5), 1056–1065. https://doi.org/10.1097/AOG.0000000000003521</a:t>
            </a:r>
          </a:p>
          <a:p>
            <a:pPr>
              <a:lnSpc>
                <a:spcPct val="90000"/>
              </a:lnSpc>
            </a:pPr>
            <a:r>
              <a:rPr lang="en-US" sz="1000" dirty="0" err="1">
                <a:latin typeface="+mn-lt"/>
              </a:rPr>
              <a:t>Tikkanen</a:t>
            </a:r>
            <a:r>
              <a:rPr lang="en-US" sz="1000" dirty="0">
                <a:latin typeface="+mn-lt"/>
              </a:rPr>
              <a:t>, R. (2020). Maternal Mortality and Maternity Care in the United States Compared to 10 Other Developed Countries. https://doi.org/10.26099/411v-9255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+mn-lt"/>
              </a:rPr>
              <a:t>UNFPA, WHO, ICM. (2021, May). The State of the World’s Midwifery 2021. United Nations Population Fund. https://www.unfpa.org/publications/sowmy-2021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+mn-lt"/>
              </a:rPr>
              <a:t>Wallace, M., Dyer, L., Felker-Kantor, E., Benno, J., </a:t>
            </a:r>
            <a:r>
              <a:rPr lang="en-US" sz="1000" dirty="0" err="1">
                <a:latin typeface="+mn-lt"/>
              </a:rPr>
              <a:t>Vilda</a:t>
            </a:r>
            <a:r>
              <a:rPr lang="en-US" sz="1000" dirty="0">
                <a:latin typeface="+mn-lt"/>
              </a:rPr>
              <a:t>, D., </a:t>
            </a:r>
            <a:r>
              <a:rPr lang="en-US" sz="1000" dirty="0" err="1">
                <a:latin typeface="+mn-lt"/>
              </a:rPr>
              <a:t>Harville</a:t>
            </a:r>
            <a:r>
              <a:rPr lang="en-US" sz="1000" dirty="0">
                <a:latin typeface="+mn-lt"/>
              </a:rPr>
              <a:t>, E., &amp; </a:t>
            </a:r>
            <a:r>
              <a:rPr lang="en-US" sz="1000" dirty="0" err="1">
                <a:latin typeface="+mn-lt"/>
              </a:rPr>
              <a:t>Theall</a:t>
            </a:r>
            <a:r>
              <a:rPr lang="en-US" sz="1000" dirty="0">
                <a:latin typeface="+mn-lt"/>
              </a:rPr>
              <a:t>, K. (2021). Maternity Care Deserts and Pregnancy-Associated Mortality in Louisiana. Women’s Health Issues: Official Publication of the Jacobs Institute of Women’s Health, 31(2), 122–129. https://doi.org/10.1016/j.whi.2020.09.004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latin typeface="+mn-lt"/>
              </a:rPr>
              <a:t>Werner, R. M., Emanuel, E., Pham, H. H., &amp; Navathe, A. S. (n.d.). The Future of Value-Based Payment: A Road Map to 2030. 24</a:t>
            </a:r>
          </a:p>
          <a:p>
            <a:pPr>
              <a:lnSpc>
                <a:spcPct val="90000"/>
              </a:lnSpc>
            </a:pP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514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E00E3E0-07DA-4A53-8D2F-59983E14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207583-482D-A6A3-AEE9-9F12E0198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817019"/>
              </p:ext>
            </p:extLst>
          </p:nvPr>
        </p:nvGraphicFramePr>
        <p:xfrm>
          <a:off x="4917380" y="167649"/>
          <a:ext cx="7057348" cy="277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2DEF7260-E5C5-0B86-811B-0A308AA8981E}"/>
              </a:ext>
            </a:extLst>
          </p:cNvPr>
          <p:cNvSpPr txBox="1">
            <a:spLocks/>
          </p:cNvSpPr>
          <p:nvPr/>
        </p:nvSpPr>
        <p:spPr>
          <a:xfrm>
            <a:off x="589527" y="123125"/>
            <a:ext cx="3329505" cy="3136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</a:rPr>
              <a:t>state of Maternity Care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in the US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BE6F822-5F0A-5317-E926-4E70B2CC38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12" y="2866800"/>
            <a:ext cx="8215221" cy="39911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68DC9-083A-7757-87F5-9BB627BFCC54}"/>
              </a:ext>
            </a:extLst>
          </p:cNvPr>
          <p:cNvSpPr txBox="1"/>
          <p:nvPr/>
        </p:nvSpPr>
        <p:spPr>
          <a:xfrm>
            <a:off x="135216" y="6519445"/>
            <a:ext cx="2944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hcupnet.ahrq.gov (2022)</a:t>
            </a:r>
          </a:p>
        </p:txBody>
      </p:sp>
    </p:spTree>
    <p:extLst>
      <p:ext uri="{BB962C8B-B14F-4D97-AF65-F5344CB8AC3E}">
        <p14:creationId xmlns:p14="http://schemas.microsoft.com/office/powerpoint/2010/main" val="29721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DE7253-E81E-4FC9-A681-D6B5C0053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719994-0485-45ED-8D3F-F19E1C739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1DFE5A-EE51-49F8-A4DD-FEE6D86C8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7A113A-A438-471D-BFEE-D169E05C1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9C3C0D-32EE-484F-A931-29B8A4BEA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A9BA5A-8380-41B8-A707-C629F9CD2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E00E3E0-07DA-4A53-8D2F-59983E14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7516"/>
            <a:ext cx="3390900" cy="412595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State of Maternity Care </a:t>
            </a:r>
            <a:br>
              <a:rPr lang="en-US" sz="3600" b="1" dirty="0"/>
            </a:br>
            <a:r>
              <a:rPr lang="en-US" sz="3600" b="1" dirty="0"/>
              <a:t>in the US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>
                <a:solidFill>
                  <a:schemeClr val="accent3"/>
                </a:solidFill>
              </a:rPr>
              <a:t>Supply</a:t>
            </a:r>
            <a:br>
              <a:rPr lang="en-US" sz="3600" b="1" dirty="0">
                <a:solidFill>
                  <a:schemeClr val="accent3"/>
                </a:solidFill>
              </a:rPr>
            </a:br>
            <a:r>
              <a:rPr lang="en-US" sz="3600" b="1" dirty="0">
                <a:solidFill>
                  <a:schemeClr val="accent3"/>
                </a:solidFill>
              </a:rPr>
              <a:t>&amp; </a:t>
            </a:r>
            <a:br>
              <a:rPr lang="en-US" sz="3600" b="1" dirty="0">
                <a:solidFill>
                  <a:schemeClr val="accent3"/>
                </a:solidFill>
              </a:rPr>
            </a:br>
            <a:r>
              <a:rPr lang="en-US" sz="3600" b="1" dirty="0">
                <a:solidFill>
                  <a:schemeClr val="accent3"/>
                </a:solidFill>
              </a:rPr>
              <a:t>Demand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207583-482D-A6A3-AEE9-9F12E0198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073422"/>
              </p:ext>
            </p:extLst>
          </p:nvPr>
        </p:nvGraphicFramePr>
        <p:xfrm>
          <a:off x="5102317" y="102638"/>
          <a:ext cx="6818336" cy="675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322A97-66BF-299C-318E-3CE5FD5FD318}"/>
              </a:ext>
            </a:extLst>
          </p:cNvPr>
          <p:cNvSpPr txBox="1"/>
          <p:nvPr/>
        </p:nvSpPr>
        <p:spPr>
          <a:xfrm>
            <a:off x="0" y="6242446"/>
            <a:ext cx="4428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Sources: UCSF </a:t>
            </a:r>
            <a:r>
              <a:rPr lang="en-US" sz="1700" i="1" dirty="0"/>
              <a:t>High-risk Pregnancy; </a:t>
            </a:r>
            <a:r>
              <a:rPr lang="en-US" sz="1700" dirty="0"/>
              <a:t>ACNM, 2022; Rosenberg, 2019; UNFPA, WHO, ICM, 2021</a:t>
            </a: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1099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ECFDFF-8B1A-4700-A2E2-A9AB161D4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BC1D5C-92F0-4E16-A729-B23954911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20364B-B126-42E9-A49E-D82679D12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4DE363-2C05-4725-A99B-264F5F088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5C5AA7-6D36-4938-9DA5-4706354E7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E00AFF-8BB1-4CA8-9803-9E0D6FA17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879C6F-8B16-4DB8-A999-C796F3B22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9614B1-E9ED-4094-A3DB-109C5A09C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E63859-6D18-4C35-926D-8425F5979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359948-6B95-47C1-BF9F-A5EABA195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11CCB2-FF15-4253-B075-15C0563A7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F795FF-59BC-43C3-8ACD-21D830F74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35D52B-D6C8-413E-92BF-8BD9A3910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3A4088-EB8B-4F74-BA2C-5A2DBBED3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CC26B4-C852-4B81-9002-745CA429B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8250B4-3D28-4829-A5C8-D855A0A82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C841B6-EBF8-3223-2CC2-675190D3A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728750"/>
              </p:ext>
            </p:extLst>
          </p:nvPr>
        </p:nvGraphicFramePr>
        <p:xfrm>
          <a:off x="6249607" y="1841837"/>
          <a:ext cx="5929817" cy="482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76" y="168606"/>
            <a:ext cx="10838447" cy="1644887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Current state of </a:t>
            </a:r>
            <a:br>
              <a:rPr lang="en-US" sz="3600" b="1" dirty="0"/>
            </a:br>
            <a:r>
              <a:rPr lang="en-US" sz="3600" b="1" dirty="0"/>
              <a:t>Maternity Care </a:t>
            </a:r>
            <a:br>
              <a:rPr lang="en-US" sz="3600" b="1" dirty="0"/>
            </a:br>
            <a:r>
              <a:rPr lang="en-US" sz="3600" b="1" dirty="0"/>
              <a:t>in the US 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207583-482D-A6A3-AEE9-9F12E0198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995010"/>
              </p:ext>
            </p:extLst>
          </p:nvPr>
        </p:nvGraphicFramePr>
        <p:xfrm>
          <a:off x="4562916" y="2001643"/>
          <a:ext cx="3373381" cy="142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07345A-B50D-2F03-659B-5ADB15E77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130869"/>
              </p:ext>
            </p:extLst>
          </p:nvPr>
        </p:nvGraphicFramePr>
        <p:xfrm>
          <a:off x="-2338" y="2068630"/>
          <a:ext cx="6320263" cy="459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9F2A9B8-0196-E414-9DCA-778F85BEBA6D}"/>
              </a:ext>
            </a:extLst>
          </p:cNvPr>
          <p:cNvSpPr txBox="1"/>
          <p:nvPr/>
        </p:nvSpPr>
        <p:spPr>
          <a:xfrm>
            <a:off x="9073663" y="-15396"/>
            <a:ext cx="32765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Sources: UCSF </a:t>
            </a:r>
            <a:r>
              <a:rPr lang="en-US" sz="1700" i="1" dirty="0"/>
              <a:t>High-risk Pregnancy; </a:t>
            </a:r>
            <a:r>
              <a:rPr lang="en-US" sz="1700" dirty="0"/>
              <a:t>ACNM, 2022; Rosenberg, 2019; UNFPA, WHO, ICM, 2021</a:t>
            </a: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20638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011FBDEF-9CA1-495E-A9FA-E912D5145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313FFA-E738-82B8-0422-40B9E987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1245900"/>
            <a:ext cx="3507562" cy="561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5C9D6EB-EBDB-3688-B46F-7BD528AE3109}"/>
              </a:ext>
            </a:extLst>
          </p:cNvPr>
          <p:cNvSpPr/>
          <p:nvPr/>
        </p:nvSpPr>
        <p:spPr>
          <a:xfrm rot="11693957">
            <a:off x="2348934" y="5705855"/>
            <a:ext cx="1919111" cy="203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6386F3-56B7-A1DE-27E9-F86EC4923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675575"/>
              </p:ext>
            </p:extLst>
          </p:nvPr>
        </p:nvGraphicFramePr>
        <p:xfrm>
          <a:off x="6108754" y="1460833"/>
          <a:ext cx="5384692" cy="520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57D9ED2-89B2-A566-DBCA-FDFDB9C24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277504"/>
              </p:ext>
            </p:extLst>
          </p:nvPr>
        </p:nvGraphicFramePr>
        <p:xfrm>
          <a:off x="1309865" y="90311"/>
          <a:ext cx="8861423" cy="186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C0535782-87C8-FD8B-5FF0-DCAD4191CAEE}"/>
              </a:ext>
            </a:extLst>
          </p:cNvPr>
          <p:cNvSpPr/>
          <p:nvPr/>
        </p:nvSpPr>
        <p:spPr>
          <a:xfrm rot="11779487">
            <a:off x="10811165" y="2566165"/>
            <a:ext cx="1332098" cy="25310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1DF127-7FDE-9914-FCA4-F111313DB3C9}"/>
              </a:ext>
            </a:extLst>
          </p:cNvPr>
          <p:cNvSpPr txBox="1"/>
          <p:nvPr/>
        </p:nvSpPr>
        <p:spPr>
          <a:xfrm>
            <a:off x="9836929" y="90310"/>
            <a:ext cx="235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Roper, 2020; </a:t>
            </a:r>
            <a:r>
              <a:rPr lang="en-US" sz="1600" dirty="0" err="1"/>
              <a:t>Tikkanen</a:t>
            </a:r>
            <a:r>
              <a:rPr lang="en-US" sz="1600" dirty="0"/>
              <a:t> et al, 2020; </a:t>
            </a:r>
          </a:p>
          <a:p>
            <a:r>
              <a:rPr lang="en-US" sz="1600" dirty="0"/>
              <a:t>OECD Health Data 2020</a:t>
            </a:r>
          </a:p>
        </p:txBody>
      </p:sp>
    </p:spTree>
    <p:extLst>
      <p:ext uri="{BB962C8B-B14F-4D97-AF65-F5344CB8AC3E}">
        <p14:creationId xmlns:p14="http://schemas.microsoft.com/office/powerpoint/2010/main" val="317650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>
        <p:bldAsOne/>
      </p:bldGraphic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E00E3E0-07DA-4A53-8D2F-59983E14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6934-2A44-A4BF-802D-D95351D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57" y="108539"/>
            <a:ext cx="3390900" cy="381308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/>
              <a:t>Current Maternity Care outcomes in </a:t>
            </a:r>
            <a:br>
              <a:rPr lang="en-US" sz="3600" b="1" dirty="0"/>
            </a:br>
            <a:r>
              <a:rPr lang="en-US" sz="3600" b="1" dirty="0"/>
              <a:t>the US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207583-482D-A6A3-AEE9-9F12E0198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611146"/>
              </p:ext>
            </p:extLst>
          </p:nvPr>
        </p:nvGraphicFramePr>
        <p:xfrm>
          <a:off x="5117683" y="241160"/>
          <a:ext cx="6719134" cy="595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3F0F99-4135-43D0-1F75-06F25244D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569876"/>
              </p:ext>
            </p:extLst>
          </p:nvPr>
        </p:nvGraphicFramePr>
        <p:xfrm>
          <a:off x="344926" y="4007036"/>
          <a:ext cx="4072648" cy="265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0EAEC5-6233-B641-5E13-465512509A7B}"/>
              </a:ext>
            </a:extLst>
          </p:cNvPr>
          <p:cNvSpPr txBox="1"/>
          <p:nvPr/>
        </p:nvSpPr>
        <p:spPr>
          <a:xfrm>
            <a:off x="4445701" y="6580184"/>
            <a:ext cx="7939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Sources: </a:t>
            </a:r>
            <a:r>
              <a:rPr lang="en-US" sz="1600" dirty="0" err="1"/>
              <a:t>Hoyert</a:t>
            </a:r>
            <a:r>
              <a:rPr lang="en-US" sz="1600" dirty="0"/>
              <a:t>, 2023, 2022, 2021, 2020; Chinn, 2020; Mann et al, 2018; Osterman et al, 2023</a:t>
            </a:r>
          </a:p>
        </p:txBody>
      </p:sp>
    </p:spTree>
    <p:extLst>
      <p:ext uri="{BB962C8B-B14F-4D97-AF65-F5344CB8AC3E}">
        <p14:creationId xmlns:p14="http://schemas.microsoft.com/office/powerpoint/2010/main" val="41760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15EBB8-FC61-4235-B4EF-BF7E704FE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46A756-2259-43FD-AE36-BB7EABB3F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71DCB0-9D35-4F71-B14A-D20D8E1B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3BC806-740D-43D5-A70A-EE63EB63B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CCBC5D-332A-491A-92E6-3DDB904EA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E3D29F-E262-4DCD-9AB5-8576EA199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C8FBF7-4F99-442D-9E31-C01AF4489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D91D58-ABCF-404D-BAAF-90F613C99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125C2A-3CF1-41AB-9FF4-9697ED4E2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896D2C-F492-472F-939C-8C05B52F0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4CE143-9A2D-417B-A728-52EA7557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AE0E92-AC2A-48D3-8AA4-C94B215DB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7">
            <a:extLst>
              <a:ext uri="{FF2B5EF4-FFF2-40B4-BE49-F238E27FC236}">
                <a16:creationId xmlns:a16="http://schemas.microsoft.com/office/drawing/2014/main" id="{011FBDEF-9CA1-495E-A9FA-E912D5145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DB0A15-CF3E-95F3-7746-719B895F0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818813"/>
              </p:ext>
            </p:extLst>
          </p:nvPr>
        </p:nvGraphicFramePr>
        <p:xfrm>
          <a:off x="1479276" y="168675"/>
          <a:ext cx="8813300" cy="111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03E38D-6A28-7B7C-8326-52980E6ED5C8}"/>
              </a:ext>
            </a:extLst>
          </p:cNvPr>
          <p:cNvSpPr txBox="1"/>
          <p:nvPr/>
        </p:nvSpPr>
        <p:spPr>
          <a:xfrm>
            <a:off x="9863125" y="6512310"/>
            <a:ext cx="2444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err="1"/>
              <a:t>Hoyert</a:t>
            </a:r>
            <a:r>
              <a:rPr lang="en-US" sz="1600" dirty="0"/>
              <a:t> et al, 2023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54FFF3-7E30-3603-F150-E4A0D906B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4" y="1369821"/>
            <a:ext cx="7784196" cy="522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1CC5BF-1460-4091-6747-F2855666D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322247"/>
              </p:ext>
            </p:extLst>
          </p:nvPr>
        </p:nvGraphicFramePr>
        <p:xfrm>
          <a:off x="-1227944" y="1644161"/>
          <a:ext cx="3255043" cy="3569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EEBC67C-07C3-0A46-69E4-3A835C3FC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295885"/>
              </p:ext>
            </p:extLst>
          </p:nvPr>
        </p:nvGraphicFramePr>
        <p:xfrm>
          <a:off x="9863125" y="1463113"/>
          <a:ext cx="2233092" cy="393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8255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F5F866-876D-EA1A-F50B-4EB194308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364313"/>
              </p:ext>
            </p:extLst>
          </p:nvPr>
        </p:nvGraphicFramePr>
        <p:xfrm>
          <a:off x="1628593" y="336430"/>
          <a:ext cx="9486901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FAC0DB-E9CA-5731-A18B-5E63B58F6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024723"/>
              </p:ext>
            </p:extLst>
          </p:nvPr>
        </p:nvGraphicFramePr>
        <p:xfrm>
          <a:off x="1668850" y="1846053"/>
          <a:ext cx="9486901" cy="331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B44A1651-7C88-CF89-B97D-DCA44AA6C075}"/>
              </a:ext>
            </a:extLst>
          </p:cNvPr>
          <p:cNvSpPr/>
          <p:nvPr/>
        </p:nvSpPr>
        <p:spPr>
          <a:xfrm rot="16200000">
            <a:off x="8942182" y="3807664"/>
            <a:ext cx="690114" cy="3391979"/>
          </a:xfrm>
          <a:prstGeom prst="leftBrac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460D2F1-425F-0A86-27C1-AE056470F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331065"/>
              </p:ext>
            </p:extLst>
          </p:nvPr>
        </p:nvGraphicFramePr>
        <p:xfrm>
          <a:off x="6597175" y="5869636"/>
          <a:ext cx="4386053" cy="98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DB92E0-3FA0-AA26-A8A1-CCE4CE344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6212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45C1AF-5B40-CCAC-F867-62FD8084CE52}"/>
              </a:ext>
            </a:extLst>
          </p:cNvPr>
          <p:cNvSpPr txBox="1"/>
          <p:nvPr/>
        </p:nvSpPr>
        <p:spPr>
          <a:xfrm>
            <a:off x="1668850" y="158211"/>
            <a:ext cx="9069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CONTINUUM OF MATERNITY CARE IN THE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3D098-03F2-0E6D-F905-C8AC5A522DF4}"/>
              </a:ext>
            </a:extLst>
          </p:cNvPr>
          <p:cNvSpPr txBox="1"/>
          <p:nvPr/>
        </p:nvSpPr>
        <p:spPr>
          <a:xfrm>
            <a:off x="63514" y="6521570"/>
            <a:ext cx="2290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err="1"/>
              <a:t>Trost</a:t>
            </a:r>
            <a:r>
              <a:rPr lang="en-US" sz="1600" dirty="0"/>
              <a:t> et al, 2022  </a:t>
            </a:r>
          </a:p>
        </p:txBody>
      </p:sp>
    </p:spTree>
    <p:extLst>
      <p:ext uri="{BB962C8B-B14F-4D97-AF65-F5344CB8AC3E}">
        <p14:creationId xmlns:p14="http://schemas.microsoft.com/office/powerpoint/2010/main" val="19431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49252</TotalTime>
  <Words>5247</Words>
  <Application>Microsoft Office PowerPoint</Application>
  <PresentationFormat>Widescreen</PresentationFormat>
  <Paragraphs>297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Gill Sans MT</vt:lpstr>
      <vt:lpstr>Goudy Old Style</vt:lpstr>
      <vt:lpstr>inherit</vt:lpstr>
      <vt:lpstr>InterFace</vt:lpstr>
      <vt:lpstr>Open Sans</vt:lpstr>
      <vt:lpstr>Roboto</vt:lpstr>
      <vt:lpstr>ClassicFrameVTI</vt:lpstr>
      <vt:lpstr>Midwifery  A cost-effective solution for US Maternity Care</vt:lpstr>
      <vt:lpstr>Objectives</vt:lpstr>
      <vt:lpstr>PowerPoint Presentation</vt:lpstr>
      <vt:lpstr>State of Maternity Care  in the US   Supply &amp;  Demand</vt:lpstr>
      <vt:lpstr>Current state of  Maternity Care  in the US </vt:lpstr>
      <vt:lpstr>PowerPoint Presentation</vt:lpstr>
      <vt:lpstr>Current Maternity Care outcomes in  the US</vt:lpstr>
      <vt:lpstr>PowerPoint Presentation</vt:lpstr>
      <vt:lpstr>PowerPoint Presentation</vt:lpstr>
      <vt:lpstr>Pregnancy related deaths in the us </vt:lpstr>
      <vt:lpstr>PowerPoint Presentation</vt:lpstr>
      <vt:lpstr>“Our vision for the future is that the United States will be considered the best country in the world to have a baby.”  -Biden-Harris Administration, 2022</vt:lpstr>
      <vt:lpstr>payment models  for maternity care in us</vt:lpstr>
      <vt:lpstr>payment models  for us maternity care</vt:lpstr>
      <vt:lpstr>midwifery</vt:lpstr>
      <vt:lpstr>Midwifery practice in the us</vt:lpstr>
      <vt:lpstr>Benefits  of  midwifery</vt:lpstr>
      <vt:lpstr>Cost-effectiveness  of  midwifery</vt:lpstr>
      <vt:lpstr>need for improvement</vt:lpstr>
      <vt:lpstr>Tangible opportunities for improvement –   payment improvements</vt:lpstr>
      <vt:lpstr>Tangible opportunities for improvement –   payment innovations</vt:lpstr>
      <vt:lpstr>Tangible opportunities for improvement –   Workforce improvements</vt:lpstr>
      <vt:lpstr>Maternity Care in the US –  the bottom line</vt:lpstr>
      <vt:lpstr>  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Midwifery  A cost-effective solution for US Maternity Care</dc:title>
  <dc:creator>Mary Murray</dc:creator>
  <cp:lastModifiedBy>Amy Kohl</cp:lastModifiedBy>
  <cp:revision>68</cp:revision>
  <cp:lastPrinted>2023-05-12T12:33:41Z</cp:lastPrinted>
  <dcterms:created xsi:type="dcterms:W3CDTF">2022-11-14T16:25:31Z</dcterms:created>
  <dcterms:modified xsi:type="dcterms:W3CDTF">2023-06-06T00:16:44Z</dcterms:modified>
</cp:coreProperties>
</file>